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sldIdLst>
    <p:sldId id="280" r:id="rId2"/>
    <p:sldId id="296" r:id="rId3"/>
    <p:sldId id="297" r:id="rId4"/>
    <p:sldId id="307" r:id="rId5"/>
    <p:sldId id="300" r:id="rId6"/>
    <p:sldId id="308" r:id="rId7"/>
    <p:sldId id="312" r:id="rId8"/>
    <p:sldId id="313" r:id="rId9"/>
    <p:sldId id="305" r:id="rId10"/>
    <p:sldId id="319" r:id="rId11"/>
    <p:sldId id="298" r:id="rId12"/>
    <p:sldId id="320" r:id="rId13"/>
    <p:sldId id="314" r:id="rId14"/>
    <p:sldId id="306" r:id="rId15"/>
    <p:sldId id="316" r:id="rId16"/>
    <p:sldId id="301" r:id="rId17"/>
    <p:sldId id="318" r:id="rId18"/>
    <p:sldId id="321"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28"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0F7C292-5BAF-449A-BAD9-739975193DD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58E5E557-39EC-4C68-9FF6-7CF91282310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7BE864C5-64F9-47FA-9B33-8F3DC91929A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E9A31B71-0FA4-48EB-ADE1-98A75E6E27D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0475FC9B-EF89-4965-A4E2-6368645A57B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A906A236-5C4A-4F6D-80E9-04A9795EC72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E4CE9A3-6B4F-4360-95A0-AF426EB3285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1A111885-3F34-4594-8313-8E58196E68B8}"/>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5EA1D8EC-4321-4E0E-A162-78208D7DE4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82BD7969-73AF-454C-818B-E9C7CE4FF85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DC326C1F-54DD-4745-B479-6163DB6CCBB0}"/>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525B90D3-6BC0-46A2-ABCB-AB8F0F73446D}"/>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A349F065-27AE-4269-84B5-B7E97A5F50C9}" type="slidenum">
              <a:rPr lang="en-US" altLang="en-US"/>
              <a:pPr>
                <a:defRPr/>
              </a:pPr>
              <a:t>‹#›</a:t>
            </a:fld>
            <a:endParaRPr lang="en-US" altLang="en-US"/>
          </a:p>
        </p:txBody>
      </p:sp>
    </p:spTree>
    <p:extLst>
      <p:ext uri="{BB962C8B-B14F-4D97-AF65-F5344CB8AC3E}">
        <p14:creationId xmlns:p14="http://schemas.microsoft.com/office/powerpoint/2010/main" val="353002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E05AE36-4F36-47DA-B77C-5DE2439FB7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BE71B5B1-5E09-4FBE-8C39-36E2B57447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331F0333-0A0C-4481-AE28-01033B1CF600}"/>
              </a:ext>
            </a:extLst>
          </p:cNvPr>
          <p:cNvSpPr>
            <a:spLocks noGrp="1" noChangeArrowheads="1"/>
          </p:cNvSpPr>
          <p:nvPr>
            <p:ph type="sldNum" sz="quarter" idx="12"/>
          </p:nvPr>
        </p:nvSpPr>
        <p:spPr>
          <a:ln/>
        </p:spPr>
        <p:txBody>
          <a:bodyPr/>
          <a:lstStyle>
            <a:lvl1pPr>
              <a:defRPr/>
            </a:lvl1pPr>
          </a:lstStyle>
          <a:p>
            <a:pPr>
              <a:defRPr/>
            </a:pPr>
            <a:fld id="{7C135E8D-39B5-487B-9C0A-2D5E6443E391}" type="slidenum">
              <a:rPr lang="en-US" altLang="en-US"/>
              <a:pPr>
                <a:defRPr/>
              </a:pPr>
              <a:t>‹#›</a:t>
            </a:fld>
            <a:endParaRPr lang="en-US" altLang="en-US"/>
          </a:p>
        </p:txBody>
      </p:sp>
    </p:spTree>
    <p:extLst>
      <p:ext uri="{BB962C8B-B14F-4D97-AF65-F5344CB8AC3E}">
        <p14:creationId xmlns:p14="http://schemas.microsoft.com/office/powerpoint/2010/main" val="158240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9FAD38D-53FA-4891-9278-EFA71EFB5AF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8DDEA038-8862-4FC0-A921-EE9550F964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33182799-80F4-4894-9489-9C6C3DA63FF3}"/>
              </a:ext>
            </a:extLst>
          </p:cNvPr>
          <p:cNvSpPr>
            <a:spLocks noGrp="1" noChangeArrowheads="1"/>
          </p:cNvSpPr>
          <p:nvPr>
            <p:ph type="sldNum" sz="quarter" idx="12"/>
          </p:nvPr>
        </p:nvSpPr>
        <p:spPr>
          <a:ln/>
        </p:spPr>
        <p:txBody>
          <a:bodyPr/>
          <a:lstStyle>
            <a:lvl1pPr>
              <a:defRPr/>
            </a:lvl1pPr>
          </a:lstStyle>
          <a:p>
            <a:pPr>
              <a:defRPr/>
            </a:pPr>
            <a:fld id="{F0A1A716-6193-4C1F-A26F-B3F4E5E7B1C7}" type="slidenum">
              <a:rPr lang="en-US" altLang="en-US"/>
              <a:pPr>
                <a:defRPr/>
              </a:pPr>
              <a:t>‹#›</a:t>
            </a:fld>
            <a:endParaRPr lang="en-US" altLang="en-US"/>
          </a:p>
        </p:txBody>
      </p:sp>
    </p:spTree>
    <p:extLst>
      <p:ext uri="{BB962C8B-B14F-4D97-AF65-F5344CB8AC3E}">
        <p14:creationId xmlns:p14="http://schemas.microsoft.com/office/powerpoint/2010/main" val="186142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ABD6637-B576-4EA5-806D-9A3C298E482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76EB3CED-9673-45B2-A685-CCF6CA117E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75A9935B-9786-4FAA-9F5B-A5D72911BEF5}"/>
              </a:ext>
            </a:extLst>
          </p:cNvPr>
          <p:cNvSpPr>
            <a:spLocks noGrp="1" noChangeArrowheads="1"/>
          </p:cNvSpPr>
          <p:nvPr>
            <p:ph type="sldNum" sz="quarter" idx="12"/>
          </p:nvPr>
        </p:nvSpPr>
        <p:spPr>
          <a:ln/>
        </p:spPr>
        <p:txBody>
          <a:bodyPr/>
          <a:lstStyle>
            <a:lvl1pPr>
              <a:defRPr/>
            </a:lvl1pPr>
          </a:lstStyle>
          <a:p>
            <a:pPr>
              <a:defRPr/>
            </a:pPr>
            <a:fld id="{9DE20FCE-0434-4F73-8845-BF5B34D274FA}" type="slidenum">
              <a:rPr lang="en-US" altLang="en-US"/>
              <a:pPr>
                <a:defRPr/>
              </a:pPr>
              <a:t>‹#›</a:t>
            </a:fld>
            <a:endParaRPr lang="en-US" altLang="en-US"/>
          </a:p>
        </p:txBody>
      </p:sp>
    </p:spTree>
    <p:extLst>
      <p:ext uri="{BB962C8B-B14F-4D97-AF65-F5344CB8AC3E}">
        <p14:creationId xmlns:p14="http://schemas.microsoft.com/office/powerpoint/2010/main" val="7987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44A4F6D4-7498-471D-96A8-86F55C74216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2EF8DF03-740E-42DE-88FE-C379625A37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DC836DE4-EB5C-43A5-9304-36C1CD241C03}"/>
              </a:ext>
            </a:extLst>
          </p:cNvPr>
          <p:cNvSpPr>
            <a:spLocks noGrp="1" noChangeArrowheads="1"/>
          </p:cNvSpPr>
          <p:nvPr>
            <p:ph type="sldNum" sz="quarter" idx="12"/>
          </p:nvPr>
        </p:nvSpPr>
        <p:spPr>
          <a:ln/>
        </p:spPr>
        <p:txBody>
          <a:bodyPr/>
          <a:lstStyle>
            <a:lvl1pPr>
              <a:defRPr/>
            </a:lvl1pPr>
          </a:lstStyle>
          <a:p>
            <a:pPr>
              <a:defRPr/>
            </a:pPr>
            <a:fld id="{92FFEECE-7950-401C-A67D-BE61FF249F62}" type="slidenum">
              <a:rPr lang="en-US" altLang="en-US"/>
              <a:pPr>
                <a:defRPr/>
              </a:pPr>
              <a:t>‹#›</a:t>
            </a:fld>
            <a:endParaRPr lang="en-US" altLang="en-US"/>
          </a:p>
        </p:txBody>
      </p:sp>
    </p:spTree>
    <p:extLst>
      <p:ext uri="{BB962C8B-B14F-4D97-AF65-F5344CB8AC3E}">
        <p14:creationId xmlns:p14="http://schemas.microsoft.com/office/powerpoint/2010/main" val="199056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DBBD386A-1817-4982-B1AD-0760F4DFC93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28AEC25F-23A3-4E64-9A3D-F9929EDD01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C8079F5A-712B-48B2-970E-877E1ED53449}"/>
              </a:ext>
            </a:extLst>
          </p:cNvPr>
          <p:cNvSpPr>
            <a:spLocks noGrp="1" noChangeArrowheads="1"/>
          </p:cNvSpPr>
          <p:nvPr>
            <p:ph type="sldNum" sz="quarter" idx="12"/>
          </p:nvPr>
        </p:nvSpPr>
        <p:spPr>
          <a:ln/>
        </p:spPr>
        <p:txBody>
          <a:bodyPr/>
          <a:lstStyle>
            <a:lvl1pPr>
              <a:defRPr/>
            </a:lvl1pPr>
          </a:lstStyle>
          <a:p>
            <a:pPr>
              <a:defRPr/>
            </a:pPr>
            <a:fld id="{FD45925B-99EE-4B1A-B965-709D3FA10B1E}" type="slidenum">
              <a:rPr lang="en-US" altLang="en-US"/>
              <a:pPr>
                <a:defRPr/>
              </a:pPr>
              <a:t>‹#›</a:t>
            </a:fld>
            <a:endParaRPr lang="en-US" altLang="en-US"/>
          </a:p>
        </p:txBody>
      </p:sp>
    </p:spTree>
    <p:extLst>
      <p:ext uri="{BB962C8B-B14F-4D97-AF65-F5344CB8AC3E}">
        <p14:creationId xmlns:p14="http://schemas.microsoft.com/office/powerpoint/2010/main" val="82087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45218845-74A5-484E-A45E-96BBCD60D90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6B884FAF-BC7B-4500-A6B0-4B2031201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925C5DC7-87D3-4CF6-9197-93E50C44D179}"/>
              </a:ext>
            </a:extLst>
          </p:cNvPr>
          <p:cNvSpPr>
            <a:spLocks noGrp="1" noChangeArrowheads="1"/>
          </p:cNvSpPr>
          <p:nvPr>
            <p:ph type="sldNum" sz="quarter" idx="12"/>
          </p:nvPr>
        </p:nvSpPr>
        <p:spPr>
          <a:ln/>
        </p:spPr>
        <p:txBody>
          <a:bodyPr/>
          <a:lstStyle>
            <a:lvl1pPr>
              <a:defRPr/>
            </a:lvl1pPr>
          </a:lstStyle>
          <a:p>
            <a:pPr>
              <a:defRPr/>
            </a:pPr>
            <a:fld id="{B86AB413-2219-480F-ABE6-51F5A987DFDE}" type="slidenum">
              <a:rPr lang="en-US" altLang="en-US"/>
              <a:pPr>
                <a:defRPr/>
              </a:pPr>
              <a:t>‹#›</a:t>
            </a:fld>
            <a:endParaRPr lang="en-US" altLang="en-US"/>
          </a:p>
        </p:txBody>
      </p:sp>
    </p:spTree>
    <p:extLst>
      <p:ext uri="{BB962C8B-B14F-4D97-AF65-F5344CB8AC3E}">
        <p14:creationId xmlns:p14="http://schemas.microsoft.com/office/powerpoint/2010/main" val="162900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C08086FA-AF5B-4BD6-BE35-4F6BF384B3A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21EAA851-A3E7-4A7A-A8E8-759B03CF17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B8AE5FA7-5154-4785-B49A-9EC0E96800AB}"/>
              </a:ext>
            </a:extLst>
          </p:cNvPr>
          <p:cNvSpPr>
            <a:spLocks noGrp="1" noChangeArrowheads="1"/>
          </p:cNvSpPr>
          <p:nvPr>
            <p:ph type="sldNum" sz="quarter" idx="12"/>
          </p:nvPr>
        </p:nvSpPr>
        <p:spPr>
          <a:ln/>
        </p:spPr>
        <p:txBody>
          <a:bodyPr/>
          <a:lstStyle>
            <a:lvl1pPr>
              <a:defRPr/>
            </a:lvl1pPr>
          </a:lstStyle>
          <a:p>
            <a:pPr>
              <a:defRPr/>
            </a:pPr>
            <a:fld id="{9FCB4CDF-189D-4C3F-B1D2-6BEFFD0A41DE}" type="slidenum">
              <a:rPr lang="en-US" altLang="en-US"/>
              <a:pPr>
                <a:defRPr/>
              </a:pPr>
              <a:t>‹#›</a:t>
            </a:fld>
            <a:endParaRPr lang="en-US" altLang="en-US"/>
          </a:p>
        </p:txBody>
      </p:sp>
    </p:spTree>
    <p:extLst>
      <p:ext uri="{BB962C8B-B14F-4D97-AF65-F5344CB8AC3E}">
        <p14:creationId xmlns:p14="http://schemas.microsoft.com/office/powerpoint/2010/main" val="8829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2D47D2E-440D-4700-99FB-8F1DA1B6750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A6464120-F5F6-45A9-A91E-E3673292A7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B64F64C3-E536-4754-98E4-C8FAACC2B5C5}"/>
              </a:ext>
            </a:extLst>
          </p:cNvPr>
          <p:cNvSpPr>
            <a:spLocks noGrp="1" noChangeArrowheads="1"/>
          </p:cNvSpPr>
          <p:nvPr>
            <p:ph type="sldNum" sz="quarter" idx="12"/>
          </p:nvPr>
        </p:nvSpPr>
        <p:spPr>
          <a:ln/>
        </p:spPr>
        <p:txBody>
          <a:bodyPr/>
          <a:lstStyle>
            <a:lvl1pPr>
              <a:defRPr/>
            </a:lvl1pPr>
          </a:lstStyle>
          <a:p>
            <a:pPr>
              <a:defRPr/>
            </a:pPr>
            <a:fld id="{71E276F2-2981-4347-91C6-E39813317076}" type="slidenum">
              <a:rPr lang="en-US" altLang="en-US"/>
              <a:pPr>
                <a:defRPr/>
              </a:pPr>
              <a:t>‹#›</a:t>
            </a:fld>
            <a:endParaRPr lang="en-US" altLang="en-US"/>
          </a:p>
        </p:txBody>
      </p:sp>
    </p:spTree>
    <p:extLst>
      <p:ext uri="{BB962C8B-B14F-4D97-AF65-F5344CB8AC3E}">
        <p14:creationId xmlns:p14="http://schemas.microsoft.com/office/powerpoint/2010/main" val="321398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0B40E15-46FE-4CF7-9239-BE825CA27D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25E20ED8-2EC3-402B-A45B-3DE76BA427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D7272C24-F070-4274-8AFD-F0B7272C47BE}"/>
              </a:ext>
            </a:extLst>
          </p:cNvPr>
          <p:cNvSpPr>
            <a:spLocks noGrp="1" noChangeArrowheads="1"/>
          </p:cNvSpPr>
          <p:nvPr>
            <p:ph type="sldNum" sz="quarter" idx="12"/>
          </p:nvPr>
        </p:nvSpPr>
        <p:spPr>
          <a:ln/>
        </p:spPr>
        <p:txBody>
          <a:bodyPr/>
          <a:lstStyle>
            <a:lvl1pPr>
              <a:defRPr/>
            </a:lvl1pPr>
          </a:lstStyle>
          <a:p>
            <a:pPr>
              <a:defRPr/>
            </a:pPr>
            <a:fld id="{9BF9412E-B34D-403C-B075-7AAC7FA2EAB2}" type="slidenum">
              <a:rPr lang="en-US" altLang="en-US"/>
              <a:pPr>
                <a:defRPr/>
              </a:pPr>
              <a:t>‹#›</a:t>
            </a:fld>
            <a:endParaRPr lang="en-US" altLang="en-US"/>
          </a:p>
        </p:txBody>
      </p:sp>
    </p:spTree>
    <p:extLst>
      <p:ext uri="{BB962C8B-B14F-4D97-AF65-F5344CB8AC3E}">
        <p14:creationId xmlns:p14="http://schemas.microsoft.com/office/powerpoint/2010/main" val="239747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B6E390F-2D80-4CC0-9236-79A261A365E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5FBE7A74-57B2-409B-9689-6FEB10830B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DBAFA79E-347D-4A26-A6E5-EC51D26EDA81}"/>
              </a:ext>
            </a:extLst>
          </p:cNvPr>
          <p:cNvSpPr>
            <a:spLocks noGrp="1" noChangeArrowheads="1"/>
          </p:cNvSpPr>
          <p:nvPr>
            <p:ph type="sldNum" sz="quarter" idx="12"/>
          </p:nvPr>
        </p:nvSpPr>
        <p:spPr>
          <a:ln/>
        </p:spPr>
        <p:txBody>
          <a:bodyPr/>
          <a:lstStyle>
            <a:lvl1pPr>
              <a:defRPr/>
            </a:lvl1pPr>
          </a:lstStyle>
          <a:p>
            <a:pPr>
              <a:defRPr/>
            </a:pPr>
            <a:fld id="{7DFEE1E7-A4FC-46D0-89E1-4F0E3798FDA5}" type="slidenum">
              <a:rPr lang="en-US" altLang="en-US"/>
              <a:pPr>
                <a:defRPr/>
              </a:pPr>
              <a:t>‹#›</a:t>
            </a:fld>
            <a:endParaRPr lang="en-US" altLang="en-US"/>
          </a:p>
        </p:txBody>
      </p:sp>
    </p:spTree>
    <p:extLst>
      <p:ext uri="{BB962C8B-B14F-4D97-AF65-F5344CB8AC3E}">
        <p14:creationId xmlns:p14="http://schemas.microsoft.com/office/powerpoint/2010/main" val="222816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68563AEC-8724-45E1-A6C9-0413064B30B1}"/>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4E33AB1D-1C8A-48B8-B399-3780C3F7402A}"/>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6D52C647-DC12-4E79-BCC7-C7BD99C11758}"/>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B38E47AD-3C57-49AA-BF63-F2613629C87D}"/>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65F04442-1FAC-4FC0-887C-ED74F367EB8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872E837B-4C90-4A1D-AE2B-46722601E3ED}"/>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9853FE9A-63B4-4680-BB78-795CE75684DB}" type="slidenum">
              <a:rPr lang="en-US" altLang="en-US"/>
              <a:pPr>
                <a:defRPr/>
              </a:pPr>
              <a:t>‹#›</a:t>
            </a:fld>
            <a:endParaRPr lang="en-US" altLang="en-US"/>
          </a:p>
        </p:txBody>
      </p:sp>
      <p:sp>
        <p:nvSpPr>
          <p:cNvPr id="1032" name="Rectangle 12">
            <a:extLst>
              <a:ext uri="{FF2B5EF4-FFF2-40B4-BE49-F238E27FC236}">
                <a16:creationId xmlns:a16="http://schemas.microsoft.com/office/drawing/2014/main" id="{07626342-5EA4-4538-9B1E-38C18EEA1186}"/>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E87089E5-4419-4491-8E23-3EA96B4049B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OneTickDisplay.exe%20Q3_Join.otq::JoinExampl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OneTickDisplay.exe%20Q3_Join.otq::JoinExample_1ToMan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OneTickDisplay.exe%20Q3_Join.otq::Sametim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OneTickDisplay.exe%20Q3_JoinAndMerge.otq::J_S_S_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OneTickDisplay.exe%20Q3_JoinAndMerge.otq::MERGE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OneTickDisplay.exe%20Q3_JoinAndMergeInnerOuter.otq"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OneTickDisplay.exe%20Q3_JoinAndMergeBidAskVol.otq"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OneTickDisplay.exe%20Q3_JoinAndMerge.otq::JBT3"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OneTickDisplay.exe%20Q3_JoinAndMergeJBTWIthKey.otq"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66EE3A6E-C862-43FE-8826-4E8A72628CE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F1A897E-1870-4B76-9EE8-00E82BB331D5}" type="slidenum">
              <a:rPr lang="en-US" altLang="en-US" sz="1200" smtClean="0"/>
              <a:pPr>
                <a:spcBef>
                  <a:spcPct val="0"/>
                </a:spcBef>
                <a:buClrTx/>
                <a:buFontTx/>
                <a:buNone/>
              </a:pPr>
              <a:t>1</a:t>
            </a:fld>
            <a:endParaRPr lang="en-US" altLang="en-US" sz="1200"/>
          </a:p>
        </p:txBody>
      </p:sp>
      <p:sp>
        <p:nvSpPr>
          <p:cNvPr id="4099" name="Rectangle 2">
            <a:extLst>
              <a:ext uri="{FF2B5EF4-FFF2-40B4-BE49-F238E27FC236}">
                <a16:creationId xmlns:a16="http://schemas.microsoft.com/office/drawing/2014/main" id="{83A8E46D-FF39-410B-AFB5-57233E434A78}"/>
              </a:ext>
            </a:extLst>
          </p:cNvPr>
          <p:cNvSpPr>
            <a:spLocks noGrp="1" noChangeArrowheads="1"/>
          </p:cNvSpPr>
          <p:nvPr>
            <p:ph type="ctrTitle"/>
          </p:nvPr>
        </p:nvSpPr>
        <p:spPr/>
        <p:txBody>
          <a:bodyPr/>
          <a:lstStyle/>
          <a:p>
            <a:pPr eaLnBrk="1" hangingPunct="1"/>
            <a:r>
              <a:rPr lang="en-US" altLang="en-US"/>
              <a:t>OneTick Training</a:t>
            </a:r>
          </a:p>
        </p:txBody>
      </p:sp>
      <p:sp>
        <p:nvSpPr>
          <p:cNvPr id="4100" name="Rectangle 3">
            <a:extLst>
              <a:ext uri="{FF2B5EF4-FFF2-40B4-BE49-F238E27FC236}">
                <a16:creationId xmlns:a16="http://schemas.microsoft.com/office/drawing/2014/main" id="{BC68C18A-25A5-4C51-8458-BCDF0CD58A94}"/>
              </a:ext>
            </a:extLst>
          </p:cNvPr>
          <p:cNvSpPr>
            <a:spLocks noGrp="1" noChangeArrowheads="1"/>
          </p:cNvSpPr>
          <p:nvPr>
            <p:ph type="subTitle" idx="1"/>
          </p:nvPr>
        </p:nvSpPr>
        <p:spPr/>
        <p:txBody>
          <a:bodyPr/>
          <a:lstStyle/>
          <a:p>
            <a:pPr eaLnBrk="1" hangingPunct="1"/>
            <a:r>
              <a:rPr lang="en-US" altLang="en-US" sz="4000" b="1"/>
              <a:t>JOIN and MERGE EPs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5FE65DB7-4411-44C6-828E-37C4221A5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CCDD89B-AA75-4619-9757-251F5A0A1118}" type="slidenum">
              <a:rPr lang="en-US" altLang="en-US" sz="1200" smtClean="0"/>
              <a:pPr>
                <a:spcBef>
                  <a:spcPct val="0"/>
                </a:spcBef>
                <a:buClrTx/>
                <a:buFontTx/>
                <a:buNone/>
              </a:pPr>
              <a:t>10</a:t>
            </a:fld>
            <a:endParaRPr lang="en-US" altLang="en-US" sz="1200"/>
          </a:p>
        </p:txBody>
      </p:sp>
      <p:sp>
        <p:nvSpPr>
          <p:cNvPr id="13315" name="Rectangle 2">
            <a:extLst>
              <a:ext uri="{FF2B5EF4-FFF2-40B4-BE49-F238E27FC236}">
                <a16:creationId xmlns:a16="http://schemas.microsoft.com/office/drawing/2014/main" id="{D5864FAB-127F-4172-B2D1-555064D508BA}"/>
              </a:ext>
            </a:extLst>
          </p:cNvPr>
          <p:cNvSpPr>
            <a:spLocks noGrp="1" noChangeArrowheads="1"/>
          </p:cNvSpPr>
          <p:nvPr>
            <p:ph type="title"/>
          </p:nvPr>
        </p:nvSpPr>
        <p:spPr>
          <a:xfrm>
            <a:off x="574675" y="304800"/>
            <a:ext cx="8001000" cy="685800"/>
          </a:xfrm>
        </p:spPr>
        <p:txBody>
          <a:bodyPr/>
          <a:lstStyle/>
          <a:p>
            <a:pPr eaLnBrk="1" hangingPunct="1"/>
            <a:r>
              <a:rPr lang="en-US" altLang="en-US" b="1"/>
              <a:t>JOIN</a:t>
            </a:r>
          </a:p>
        </p:txBody>
      </p:sp>
      <p:sp>
        <p:nvSpPr>
          <p:cNvPr id="13316" name="Rectangle 3">
            <a:extLst>
              <a:ext uri="{FF2B5EF4-FFF2-40B4-BE49-F238E27FC236}">
                <a16:creationId xmlns:a16="http://schemas.microsoft.com/office/drawing/2014/main" id="{5D028E2C-AABD-4C7A-8797-06D3EDD1BE14}"/>
              </a:ext>
            </a:extLst>
          </p:cNvPr>
          <p:cNvSpPr>
            <a:spLocks noGrp="1" noChangeArrowheads="1"/>
          </p:cNvSpPr>
          <p:nvPr>
            <p:ph type="body" idx="1"/>
          </p:nvPr>
        </p:nvSpPr>
        <p:spPr>
          <a:xfrm>
            <a:off x="566738" y="2667000"/>
            <a:ext cx="8001000" cy="3352800"/>
          </a:xfrm>
        </p:spPr>
        <p:txBody>
          <a:bodyPr/>
          <a:lstStyle/>
          <a:p>
            <a:pPr eaLnBrk="1" hangingPunct="1"/>
            <a:r>
              <a:rPr lang="en-US" altLang="en-US" sz="2200"/>
              <a:t>A </a:t>
            </a:r>
            <a:r>
              <a:rPr lang="en-US" altLang="en-US" sz="2200" b="1"/>
              <a:t>JOIN</a:t>
            </a:r>
            <a:r>
              <a:rPr lang="en-US" altLang="en-US" sz="2200"/>
              <a:t> can specify a </a:t>
            </a:r>
            <a:r>
              <a:rPr lang="en-US" altLang="en-US" sz="2200" b="1"/>
              <a:t>WHERE</a:t>
            </a:r>
            <a:r>
              <a:rPr lang="en-US" altLang="en-US" sz="2200"/>
              <a:t> clause similar to what you have in a regular RDMS</a:t>
            </a:r>
          </a:p>
          <a:p>
            <a:pPr eaLnBrk="1" hangingPunct="1"/>
            <a:r>
              <a:rPr lang="en-US" altLang="en-US" sz="2200" b="1">
                <a:solidFill>
                  <a:srgbClr val="0070C0"/>
                </a:solidFill>
              </a:rPr>
              <a:t>Examples</a:t>
            </a:r>
            <a:r>
              <a:rPr lang="en-US" altLang="en-US" sz="2200">
                <a:solidFill>
                  <a:srgbClr val="0070C0"/>
                </a:solidFill>
              </a:rPr>
              <a:t>: </a:t>
            </a:r>
          </a:p>
          <a:p>
            <a:pPr lvl="1" eaLnBrk="1" hangingPunct="1"/>
            <a:r>
              <a:rPr lang="en-US" altLang="en-US" sz="2200">
                <a:solidFill>
                  <a:srgbClr val="0070C0"/>
                </a:solidFill>
              </a:rPr>
              <a:t>Join a </a:t>
            </a:r>
            <a:r>
              <a:rPr lang="en-US" altLang="en-US" sz="2200" b="1">
                <a:solidFill>
                  <a:srgbClr val="0070C0"/>
                </a:solidFill>
              </a:rPr>
              <a:t>single</a:t>
            </a:r>
            <a:r>
              <a:rPr lang="en-US" altLang="en-US" sz="2200">
                <a:solidFill>
                  <a:srgbClr val="0070C0"/>
                </a:solidFill>
              </a:rPr>
              <a:t> tick from one time series with a </a:t>
            </a:r>
            <a:r>
              <a:rPr lang="en-US" altLang="en-US" sz="2200" b="1">
                <a:solidFill>
                  <a:srgbClr val="0070C0"/>
                </a:solidFill>
              </a:rPr>
              <a:t>group</a:t>
            </a:r>
            <a:r>
              <a:rPr lang="en-US" altLang="en-US" sz="2200">
                <a:solidFill>
                  <a:srgbClr val="0070C0"/>
                </a:solidFill>
              </a:rPr>
              <a:t> of ticks from another time series.  E.g., join an order to all of its executions.  Or, to join an order to all of the trades executed while the order was being filled. </a:t>
            </a:r>
          </a:p>
          <a:p>
            <a:pPr lvl="1" eaLnBrk="1" hangingPunct="1"/>
            <a:r>
              <a:rPr lang="en-US" altLang="en-US" sz="2200">
                <a:solidFill>
                  <a:srgbClr val="0070C0"/>
                </a:solidFill>
              </a:rPr>
              <a:t>Join 2 time series for a </a:t>
            </a:r>
            <a:r>
              <a:rPr lang="en-US" altLang="en-US" sz="2200" b="1">
                <a:solidFill>
                  <a:srgbClr val="0070C0"/>
                </a:solidFill>
              </a:rPr>
              <a:t>pair of symbols </a:t>
            </a:r>
            <a:r>
              <a:rPr lang="en-US" altLang="en-US" sz="2200">
                <a:solidFill>
                  <a:srgbClr val="0070C0"/>
                </a:solidFill>
              </a:rPr>
              <a:t> to produce cross-symbol calculations (</a:t>
            </a:r>
            <a:r>
              <a:rPr lang="en-US" altLang="en-US" sz="2200" i="1">
                <a:solidFill>
                  <a:srgbClr val="0070C0"/>
                </a:solidFill>
              </a:rPr>
              <a:t>though there are other ways</a:t>
            </a:r>
            <a:r>
              <a:rPr lang="en-US" altLang="en-US" sz="2200">
                <a:solidFill>
                  <a:srgbClr val="0070C0"/>
                </a:solidFill>
              </a:rPr>
              <a:t>)</a:t>
            </a:r>
          </a:p>
        </p:txBody>
      </p:sp>
      <p:pic>
        <p:nvPicPr>
          <p:cNvPr id="13317" name="Picture 1">
            <a:extLst>
              <a:ext uri="{FF2B5EF4-FFF2-40B4-BE49-F238E27FC236}">
                <a16:creationId xmlns:a16="http://schemas.microsoft.com/office/drawing/2014/main" id="{A676DAE6-179A-460F-92C9-3A86589F4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62000"/>
            <a:ext cx="56292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ction Button: Forward or Next 6">
            <a:hlinkClick r:id="rId3" action="ppaction://program" highlightClick="1"/>
            <a:extLst>
              <a:ext uri="{FF2B5EF4-FFF2-40B4-BE49-F238E27FC236}">
                <a16:creationId xmlns:a16="http://schemas.microsoft.com/office/drawing/2014/main" id="{DDAA52E4-53DF-4A54-B42A-C98D38081034}"/>
              </a:ext>
            </a:extLst>
          </p:cNvPr>
          <p:cNvSpPr/>
          <p:nvPr/>
        </p:nvSpPr>
        <p:spPr>
          <a:xfrm>
            <a:off x="990600" y="1373188"/>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Action Button: Forward or Next 6">
            <a:hlinkClick r:id="rId4" action="ppaction://program" highlightClick="1"/>
            <a:extLst>
              <a:ext uri="{FF2B5EF4-FFF2-40B4-BE49-F238E27FC236}">
                <a16:creationId xmlns:a16="http://schemas.microsoft.com/office/drawing/2014/main" id="{E0FE8943-4051-45BA-96FF-458EAA6E3426}"/>
              </a:ext>
            </a:extLst>
          </p:cNvPr>
          <p:cNvSpPr/>
          <p:nvPr/>
        </p:nvSpPr>
        <p:spPr>
          <a:xfrm>
            <a:off x="5100638" y="5181600"/>
            <a:ext cx="385762"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74BBD212-F592-4C1A-9D84-CB43F2661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35C5BBAC-D3B4-41FE-B0E9-49ECC45BBFD0}" type="slidenum">
              <a:rPr lang="en-US" altLang="en-US" sz="1200" smtClean="0"/>
              <a:pPr>
                <a:spcBef>
                  <a:spcPct val="0"/>
                </a:spcBef>
                <a:buClrTx/>
                <a:buFontTx/>
                <a:buNone/>
              </a:pPr>
              <a:t>11</a:t>
            </a:fld>
            <a:endParaRPr lang="en-US" altLang="en-US" sz="1200"/>
          </a:p>
        </p:txBody>
      </p:sp>
      <p:sp>
        <p:nvSpPr>
          <p:cNvPr id="14339" name="Rectangle 2">
            <a:extLst>
              <a:ext uri="{FF2B5EF4-FFF2-40B4-BE49-F238E27FC236}">
                <a16:creationId xmlns:a16="http://schemas.microsoft.com/office/drawing/2014/main" id="{F2FFD1E6-2756-4644-BCB6-771CC59AC72B}"/>
              </a:ext>
            </a:extLst>
          </p:cNvPr>
          <p:cNvSpPr>
            <a:spLocks noGrp="1" noChangeArrowheads="1"/>
          </p:cNvSpPr>
          <p:nvPr>
            <p:ph type="title"/>
          </p:nvPr>
        </p:nvSpPr>
        <p:spPr>
          <a:xfrm>
            <a:off x="574675" y="304800"/>
            <a:ext cx="8001000" cy="685800"/>
          </a:xfrm>
        </p:spPr>
        <p:txBody>
          <a:bodyPr/>
          <a:lstStyle/>
          <a:p>
            <a:pPr eaLnBrk="1" hangingPunct="1"/>
            <a:r>
              <a:rPr lang="en-US" altLang="en-US" b="1"/>
              <a:t>JOIN</a:t>
            </a:r>
            <a:r>
              <a:rPr lang="en-US" altLang="en-US"/>
              <a:t> (cont.)</a:t>
            </a:r>
          </a:p>
        </p:txBody>
      </p:sp>
      <p:sp>
        <p:nvSpPr>
          <p:cNvPr id="14340" name="Rectangle 3">
            <a:extLst>
              <a:ext uri="{FF2B5EF4-FFF2-40B4-BE49-F238E27FC236}">
                <a16:creationId xmlns:a16="http://schemas.microsoft.com/office/drawing/2014/main" id="{27DABB8A-03E3-4203-A773-ABABAF227630}"/>
              </a:ext>
            </a:extLst>
          </p:cNvPr>
          <p:cNvSpPr>
            <a:spLocks noGrp="1" noChangeArrowheads="1"/>
          </p:cNvSpPr>
          <p:nvPr>
            <p:ph type="body" idx="1"/>
          </p:nvPr>
        </p:nvSpPr>
        <p:spPr>
          <a:xfrm>
            <a:off x="566738" y="2514600"/>
            <a:ext cx="8001000" cy="3505200"/>
          </a:xfrm>
        </p:spPr>
        <p:txBody>
          <a:bodyPr/>
          <a:lstStyle/>
          <a:p>
            <a:pPr eaLnBrk="1" hangingPunct="1"/>
            <a:r>
              <a:rPr lang="en-US" altLang="en-US" sz="1800"/>
              <a:t>The </a:t>
            </a:r>
            <a:r>
              <a:rPr lang="en-US" altLang="en-US" sz="1800" b="1"/>
              <a:t>WHERE</a:t>
            </a:r>
            <a:r>
              <a:rPr lang="en-US" altLang="en-US" sz="1800"/>
              <a:t> clause can use special functions </a:t>
            </a:r>
            <a:r>
              <a:rPr lang="en-US" altLang="en-US" sz="1800" b="1"/>
              <a:t>SAMETIME</a:t>
            </a:r>
            <a:r>
              <a:rPr lang="en-US" altLang="en-US" sz="1800"/>
              <a:t> or </a:t>
            </a:r>
            <a:r>
              <a:rPr lang="en-US" altLang="en-US" sz="1800" b="1"/>
              <a:t>SAMETIME_AS_EXISTING</a:t>
            </a:r>
            <a:r>
              <a:rPr lang="en-US" altLang="en-US" sz="1800"/>
              <a:t> or direct comparison of TIMESTAMP fields to match records from the two sources. </a:t>
            </a:r>
            <a:r>
              <a:rPr lang="en-US" altLang="en-US" sz="1800" b="1">
                <a:solidFill>
                  <a:srgbClr val="002060"/>
                </a:solidFill>
              </a:rPr>
              <a:t>Tips</a:t>
            </a:r>
            <a:r>
              <a:rPr lang="en-US" altLang="en-US" sz="1800">
                <a:solidFill>
                  <a:srgbClr val="002060"/>
                </a:solidFill>
              </a:rPr>
              <a:t>: </a:t>
            </a:r>
            <a:r>
              <a:rPr lang="en-US" altLang="en-US" sz="1800"/>
              <a:t>SAMETIME.. functions take precedence over all other conditions so some times direct comparisons are preferred. However, avoiding SAMETIME.. functions can lead to slower queries. </a:t>
            </a:r>
          </a:p>
          <a:p>
            <a:pPr eaLnBrk="1" hangingPunct="1"/>
            <a:r>
              <a:rPr lang="en-US" altLang="en-US" sz="1800"/>
              <a:t>SAMETIME.. Functions make JOIN useful in CEP queries as we are only looking backwards (more later).</a:t>
            </a:r>
          </a:p>
          <a:p>
            <a:pPr eaLnBrk="1" hangingPunct="1"/>
            <a:r>
              <a:rPr lang="en-US" altLang="en-US" sz="1800"/>
              <a:t>Also, be aware of Cartesian JOINs that can cause tick server memory issues</a:t>
            </a:r>
          </a:p>
          <a:p>
            <a:pPr eaLnBrk="1" hangingPunct="1"/>
            <a:r>
              <a:rPr lang="en-US" altLang="en-US" sz="1800"/>
              <a:t>All JOIN EPs rename all input fields with </a:t>
            </a:r>
            <a:br>
              <a:rPr lang="en-US" altLang="en-US" sz="1800"/>
            </a:br>
            <a:r>
              <a:rPr lang="en-US" altLang="en-US" sz="1800"/>
              <a:t>&lt;source node name&gt;.&lt;original field name&gt;</a:t>
            </a:r>
          </a:p>
        </p:txBody>
      </p:sp>
      <p:pic>
        <p:nvPicPr>
          <p:cNvPr id="2" name="Picture 1">
            <a:extLst>
              <a:ext uri="{FF2B5EF4-FFF2-40B4-BE49-F238E27FC236}">
                <a16:creationId xmlns:a16="http://schemas.microsoft.com/office/drawing/2014/main" id="{415840D6-F13A-4C77-85FD-FAAC954D0C71}"/>
              </a:ext>
            </a:extLst>
          </p:cNvPr>
          <p:cNvPicPr>
            <a:picLocks noChangeAspect="1"/>
          </p:cNvPicPr>
          <p:nvPr/>
        </p:nvPicPr>
        <p:blipFill rotWithShape="1">
          <a:blip r:embed="rId2"/>
          <a:srcRect l="-803" t="50000" r="803" b="-50000"/>
          <a:stretch/>
        </p:blipFill>
        <p:spPr>
          <a:xfrm>
            <a:off x="681038" y="1222375"/>
            <a:ext cx="7772400" cy="213360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F3AEDA5F-B321-4E40-B3F7-B8ACFB3FE7B6}"/>
              </a:ext>
            </a:extLst>
          </p:cNvPr>
          <p:cNvSpPr txBox="1"/>
          <p:nvPr/>
        </p:nvSpPr>
        <p:spPr>
          <a:xfrm>
            <a:off x="4343400" y="160338"/>
            <a:ext cx="4659313" cy="83026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sz="1600" dirty="0">
                <a:solidFill>
                  <a:srgbClr val="002060"/>
                </a:solidFill>
                <a:cs typeface="Arial" charset="0"/>
              </a:rPr>
              <a:t>Note </a:t>
            </a:r>
            <a:r>
              <a:rPr lang="en-US" sz="1600" b="1" dirty="0">
                <a:solidFill>
                  <a:srgbClr val="002060"/>
                </a:solidFill>
                <a:cs typeface="Arial" charset="0"/>
              </a:rPr>
              <a:t>JOIN</a:t>
            </a:r>
            <a:r>
              <a:rPr lang="en-US" sz="1600" dirty="0">
                <a:solidFill>
                  <a:srgbClr val="002060"/>
                </a:solidFill>
                <a:cs typeface="Arial" charset="0"/>
              </a:rPr>
              <a:t> limitation </a:t>
            </a:r>
            <a:r>
              <a:rPr lang="en-US" sz="1600" dirty="0" err="1">
                <a:solidFill>
                  <a:srgbClr val="002060"/>
                </a:solidFill>
                <a:cs typeface="Arial" charset="0"/>
              </a:rPr>
              <a:t>vs</a:t>
            </a:r>
            <a:r>
              <a:rPr lang="en-US" sz="1600" dirty="0">
                <a:solidFill>
                  <a:srgbClr val="002060"/>
                </a:solidFill>
                <a:cs typeface="Arial" charset="0"/>
              </a:rPr>
              <a:t> </a:t>
            </a:r>
            <a:r>
              <a:rPr lang="en-US" sz="1600" b="1" dirty="0">
                <a:solidFill>
                  <a:srgbClr val="002060"/>
                </a:solidFill>
                <a:cs typeface="Arial" charset="0"/>
              </a:rPr>
              <a:t>JOIN_BY_TIME</a:t>
            </a:r>
            <a:r>
              <a:rPr lang="en-US" sz="1600" dirty="0">
                <a:solidFill>
                  <a:srgbClr val="002060"/>
                </a:solidFill>
                <a:cs typeface="Arial" charset="0"/>
              </a:rPr>
              <a:t>: </a:t>
            </a:r>
          </a:p>
          <a:p>
            <a:pPr algn="ctr" eaLnBrk="1" hangingPunct="1">
              <a:defRPr/>
            </a:pPr>
            <a:r>
              <a:rPr lang="en-US" sz="1600" b="1" dirty="0">
                <a:solidFill>
                  <a:srgbClr val="002060"/>
                </a:solidFill>
                <a:cs typeface="Arial" charset="0"/>
              </a:rPr>
              <a:t>JOIN</a:t>
            </a:r>
            <a:r>
              <a:rPr lang="en-US" sz="1600" dirty="0">
                <a:solidFill>
                  <a:srgbClr val="002060"/>
                </a:solidFill>
                <a:cs typeface="Arial" charset="0"/>
              </a:rPr>
              <a:t> takes 2 sources only!</a:t>
            </a:r>
          </a:p>
          <a:p>
            <a:pPr algn="ctr" eaLnBrk="1" hangingPunct="1">
              <a:defRPr/>
            </a:pPr>
            <a:r>
              <a:rPr lang="en-US" sz="1600" b="1" dirty="0">
                <a:solidFill>
                  <a:srgbClr val="002060"/>
                </a:solidFill>
                <a:cs typeface="Arial" charset="0"/>
              </a:rPr>
              <a:t>JOIN_BY_TIME</a:t>
            </a:r>
            <a:r>
              <a:rPr lang="en-US" sz="1600" dirty="0">
                <a:solidFill>
                  <a:srgbClr val="002060"/>
                </a:solidFill>
                <a:cs typeface="Arial" charset="0"/>
              </a:rPr>
              <a:t> takes any number.</a:t>
            </a:r>
          </a:p>
        </p:txBody>
      </p:sp>
      <p:sp>
        <p:nvSpPr>
          <p:cNvPr id="7" name="Action Button: Forward or Next 6">
            <a:hlinkClick r:id="rId3" action="ppaction://program" highlightClick="1"/>
            <a:extLst>
              <a:ext uri="{FF2B5EF4-FFF2-40B4-BE49-F238E27FC236}">
                <a16:creationId xmlns:a16="http://schemas.microsoft.com/office/drawing/2014/main" id="{44BAF85B-BD97-499C-90CC-B735AD70E280}"/>
              </a:ext>
            </a:extLst>
          </p:cNvPr>
          <p:cNvSpPr/>
          <p:nvPr/>
        </p:nvSpPr>
        <p:spPr>
          <a:xfrm>
            <a:off x="109538" y="15240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74BBD212-F592-4C1A-9D84-CB43F2661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35C5BBAC-D3B4-41FE-B0E9-49ECC45BBFD0}" type="slidenum">
              <a:rPr lang="en-US" altLang="en-US" sz="1200" smtClean="0"/>
              <a:pPr>
                <a:spcBef>
                  <a:spcPct val="0"/>
                </a:spcBef>
                <a:buClrTx/>
                <a:buFontTx/>
                <a:buNone/>
              </a:pPr>
              <a:t>12</a:t>
            </a:fld>
            <a:endParaRPr lang="en-US" altLang="en-US" sz="1200"/>
          </a:p>
        </p:txBody>
      </p:sp>
      <p:sp>
        <p:nvSpPr>
          <p:cNvPr id="14339" name="Rectangle 2">
            <a:extLst>
              <a:ext uri="{FF2B5EF4-FFF2-40B4-BE49-F238E27FC236}">
                <a16:creationId xmlns:a16="http://schemas.microsoft.com/office/drawing/2014/main" id="{F2FFD1E6-2756-4644-BCB6-771CC59AC72B}"/>
              </a:ext>
            </a:extLst>
          </p:cNvPr>
          <p:cNvSpPr>
            <a:spLocks noGrp="1" noChangeArrowheads="1"/>
          </p:cNvSpPr>
          <p:nvPr>
            <p:ph type="title"/>
          </p:nvPr>
        </p:nvSpPr>
        <p:spPr>
          <a:xfrm>
            <a:off x="574675" y="304800"/>
            <a:ext cx="8001000" cy="685800"/>
          </a:xfrm>
        </p:spPr>
        <p:txBody>
          <a:bodyPr/>
          <a:lstStyle/>
          <a:p>
            <a:pPr eaLnBrk="1" hangingPunct="1"/>
            <a:r>
              <a:rPr lang="en-US" altLang="en-US" b="1" dirty="0"/>
              <a:t>JOIN_SAME_SIZE_TS</a:t>
            </a:r>
            <a:endParaRPr lang="en-US" altLang="en-US" dirty="0"/>
          </a:p>
        </p:txBody>
      </p:sp>
      <p:sp>
        <p:nvSpPr>
          <p:cNvPr id="14340" name="Rectangle 3">
            <a:extLst>
              <a:ext uri="{FF2B5EF4-FFF2-40B4-BE49-F238E27FC236}">
                <a16:creationId xmlns:a16="http://schemas.microsoft.com/office/drawing/2014/main" id="{27DABB8A-03E3-4203-A773-ABABAF227630}"/>
              </a:ext>
            </a:extLst>
          </p:cNvPr>
          <p:cNvSpPr>
            <a:spLocks noGrp="1" noChangeArrowheads="1"/>
          </p:cNvSpPr>
          <p:nvPr>
            <p:ph type="body" idx="1"/>
          </p:nvPr>
        </p:nvSpPr>
        <p:spPr>
          <a:xfrm>
            <a:off x="762000" y="1295400"/>
            <a:ext cx="7805738" cy="4724400"/>
          </a:xfrm>
        </p:spPr>
        <p:txBody>
          <a:bodyPr/>
          <a:lstStyle/>
          <a:p>
            <a:pPr eaLnBrk="1" hangingPunct="1"/>
            <a:r>
              <a:rPr lang="en-GB" altLang="en-US" sz="2000" dirty="0"/>
              <a:t>If you KNOW that 2 (or more) tick series will ALWAYS have the same number of ticks, and you want to join the first tick in each series together, the second ticks together….the Nth ticks together then you can use JOIN_SAME_SIZE_TS to do this.</a:t>
            </a:r>
          </a:p>
          <a:p>
            <a:pPr eaLnBrk="1" hangingPunct="1"/>
            <a:r>
              <a:rPr lang="en-GB" altLang="en-US" sz="2000" dirty="0"/>
              <a:t>Frequent use cases are where you know 2 branches only output a single tick or where the input branches are bucketed aggregations using the same bucketing interval.</a:t>
            </a:r>
          </a:p>
          <a:p>
            <a:pPr eaLnBrk="1" hangingPunct="1"/>
            <a:r>
              <a:rPr lang="en-GB" altLang="en-US" sz="2000" dirty="0"/>
              <a:t>LEADING_SOURCE defines which series provides the timestamp. Not usually needed.</a:t>
            </a:r>
          </a:p>
          <a:p>
            <a:pPr eaLnBrk="1" hangingPunct="1"/>
            <a:r>
              <a:rPr lang="en-GB" altLang="en-US" sz="2000" dirty="0"/>
              <a:t>Can be used to create matrices.</a:t>
            </a:r>
            <a:endParaRPr lang="en-US" altLang="en-US" sz="2000" dirty="0"/>
          </a:p>
        </p:txBody>
      </p:sp>
      <p:sp>
        <p:nvSpPr>
          <p:cNvPr id="7" name="Action Button: Forward or Next 6">
            <a:hlinkClick r:id="rId2" action="ppaction://program" highlightClick="1"/>
            <a:extLst>
              <a:ext uri="{FF2B5EF4-FFF2-40B4-BE49-F238E27FC236}">
                <a16:creationId xmlns:a16="http://schemas.microsoft.com/office/drawing/2014/main" id="{44BAF85B-BD97-499C-90CC-B735AD70E280}"/>
              </a:ext>
            </a:extLst>
          </p:cNvPr>
          <p:cNvSpPr/>
          <p:nvPr/>
        </p:nvSpPr>
        <p:spPr>
          <a:xfrm>
            <a:off x="109538" y="15240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Tree>
    <p:extLst>
      <p:ext uri="{BB962C8B-B14F-4D97-AF65-F5344CB8AC3E}">
        <p14:creationId xmlns:p14="http://schemas.microsoft.com/office/powerpoint/2010/main" val="322087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AC44CC8A-4B70-4434-9A52-8919A2F9B1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6C64D6A-9635-43AB-9CBF-0F7842EE36A8}" type="slidenum">
              <a:rPr lang="en-US" altLang="en-US" sz="1200" smtClean="0"/>
              <a:pPr>
                <a:spcBef>
                  <a:spcPct val="0"/>
                </a:spcBef>
                <a:buClrTx/>
                <a:buFontTx/>
                <a:buNone/>
              </a:pPr>
              <a:t>13</a:t>
            </a:fld>
            <a:endParaRPr lang="en-US" altLang="en-US" sz="1200"/>
          </a:p>
        </p:txBody>
      </p:sp>
      <p:sp>
        <p:nvSpPr>
          <p:cNvPr id="15363" name="Rectangle 2">
            <a:extLst>
              <a:ext uri="{FF2B5EF4-FFF2-40B4-BE49-F238E27FC236}">
                <a16:creationId xmlns:a16="http://schemas.microsoft.com/office/drawing/2014/main" id="{C9D03569-BB60-41BF-AD2F-4B623D29AD18}"/>
              </a:ext>
            </a:extLst>
          </p:cNvPr>
          <p:cNvSpPr>
            <a:spLocks noGrp="1" noChangeArrowheads="1"/>
          </p:cNvSpPr>
          <p:nvPr>
            <p:ph type="title"/>
          </p:nvPr>
        </p:nvSpPr>
        <p:spPr>
          <a:xfrm>
            <a:off x="574675" y="304800"/>
            <a:ext cx="7578725" cy="2514600"/>
          </a:xfrm>
        </p:spPr>
        <p:txBody>
          <a:bodyPr/>
          <a:lstStyle/>
          <a:p>
            <a:pPr eaLnBrk="1" hangingPunct="1"/>
            <a:r>
              <a:rPr lang="en-US" altLang="en-US" b="1"/>
              <a:t>JOIN_WITH_QUERY</a:t>
            </a:r>
            <a:br>
              <a:rPr lang="en-US" altLang="en-US" b="1"/>
            </a:br>
            <a:br>
              <a:rPr lang="en-US" altLang="en-US" b="1"/>
            </a:br>
            <a:r>
              <a:rPr lang="en-US" altLang="en-US" b="1"/>
              <a:t>Later…..</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90392-BB75-4A27-924F-F1AC39699EE5}"/>
              </a:ext>
            </a:extLst>
          </p:cNvPr>
          <p:cNvPicPr>
            <a:picLocks noChangeAspect="1"/>
          </p:cNvPicPr>
          <p:nvPr/>
        </p:nvPicPr>
        <p:blipFill rotWithShape="1">
          <a:blip r:embed="rId2"/>
          <a:srcRect b="26480"/>
          <a:stretch/>
        </p:blipFill>
        <p:spPr>
          <a:xfrm>
            <a:off x="561975" y="2667000"/>
            <a:ext cx="8277225" cy="1147763"/>
          </a:xfrm>
          <a:prstGeom prst="rect">
            <a:avLst/>
          </a:prstGeom>
          <a:ln>
            <a:noFill/>
          </a:ln>
          <a:effectLst>
            <a:outerShdw blurRad="292100" dist="139700" dir="2700000" algn="tl" rotWithShape="0">
              <a:srgbClr val="333333">
                <a:alpha val="65000"/>
              </a:srgbClr>
            </a:outerShdw>
          </a:effectLst>
        </p:spPr>
      </p:pic>
      <p:sp>
        <p:nvSpPr>
          <p:cNvPr id="16387" name="Slide Number Placeholder 5">
            <a:extLst>
              <a:ext uri="{FF2B5EF4-FFF2-40B4-BE49-F238E27FC236}">
                <a16:creationId xmlns:a16="http://schemas.microsoft.com/office/drawing/2014/main" id="{260C2B01-D5A8-4CA8-9F26-A3D706D5E8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9F55F098-7187-46C8-9F3A-E0710844A2FC}" type="slidenum">
              <a:rPr lang="en-US" altLang="en-US" sz="1200" smtClean="0"/>
              <a:pPr>
                <a:spcBef>
                  <a:spcPct val="0"/>
                </a:spcBef>
                <a:buClrTx/>
                <a:buFontTx/>
                <a:buNone/>
              </a:pPr>
              <a:t>14</a:t>
            </a:fld>
            <a:endParaRPr lang="en-US" altLang="en-US" sz="1200"/>
          </a:p>
        </p:txBody>
      </p:sp>
      <p:sp>
        <p:nvSpPr>
          <p:cNvPr id="16388" name="Rectangle 2">
            <a:extLst>
              <a:ext uri="{FF2B5EF4-FFF2-40B4-BE49-F238E27FC236}">
                <a16:creationId xmlns:a16="http://schemas.microsoft.com/office/drawing/2014/main" id="{A13CF75B-11E2-4E32-8010-712864424803}"/>
              </a:ext>
            </a:extLst>
          </p:cNvPr>
          <p:cNvSpPr>
            <a:spLocks noGrp="1" noChangeArrowheads="1"/>
          </p:cNvSpPr>
          <p:nvPr>
            <p:ph type="title"/>
          </p:nvPr>
        </p:nvSpPr>
        <p:spPr>
          <a:xfrm>
            <a:off x="574675" y="304800"/>
            <a:ext cx="8001000" cy="685800"/>
          </a:xfrm>
        </p:spPr>
        <p:txBody>
          <a:bodyPr/>
          <a:lstStyle/>
          <a:p>
            <a:pPr eaLnBrk="1" hangingPunct="1"/>
            <a:r>
              <a:rPr lang="en-US" altLang="en-US" b="1"/>
              <a:t>MERGE</a:t>
            </a:r>
          </a:p>
        </p:txBody>
      </p:sp>
      <p:sp>
        <p:nvSpPr>
          <p:cNvPr id="16389" name="Rectangle 3">
            <a:extLst>
              <a:ext uri="{FF2B5EF4-FFF2-40B4-BE49-F238E27FC236}">
                <a16:creationId xmlns:a16="http://schemas.microsoft.com/office/drawing/2014/main" id="{D5F5AA56-9DEB-4467-B615-49D44962D068}"/>
              </a:ext>
            </a:extLst>
          </p:cNvPr>
          <p:cNvSpPr>
            <a:spLocks noGrp="1" noChangeArrowheads="1"/>
          </p:cNvSpPr>
          <p:nvPr>
            <p:ph type="body" idx="1"/>
          </p:nvPr>
        </p:nvSpPr>
        <p:spPr>
          <a:xfrm>
            <a:off x="566738" y="3962400"/>
            <a:ext cx="8001000" cy="1905000"/>
          </a:xfrm>
        </p:spPr>
        <p:txBody>
          <a:bodyPr/>
          <a:lstStyle/>
          <a:p>
            <a:pPr eaLnBrk="1" hangingPunct="1"/>
            <a:r>
              <a:rPr lang="en-US" altLang="en-US" sz="2200" b="1"/>
              <a:t>MERGE</a:t>
            </a:r>
            <a:r>
              <a:rPr lang="en-US" altLang="en-US" sz="2200"/>
              <a:t> multiple time series into one according to the original order (based on TIMESTAMP + OMDSEQ if available)</a:t>
            </a:r>
          </a:p>
          <a:p>
            <a:pPr eaLnBrk="1" hangingPunct="1"/>
            <a:r>
              <a:rPr lang="en-US" altLang="en-US" sz="2200" b="1">
                <a:solidFill>
                  <a:srgbClr val="0070C0"/>
                </a:solidFill>
              </a:rPr>
              <a:t>Example 1</a:t>
            </a:r>
            <a:r>
              <a:rPr lang="en-US" altLang="en-US" sz="2200">
                <a:solidFill>
                  <a:srgbClr val="0070C0"/>
                </a:solidFill>
              </a:rPr>
              <a:t>: </a:t>
            </a:r>
            <a:r>
              <a:rPr lang="en-US" altLang="en-US" sz="2200" b="1">
                <a:solidFill>
                  <a:srgbClr val="0070C0"/>
                </a:solidFill>
              </a:rPr>
              <a:t>Replay the market </a:t>
            </a:r>
            <a:r>
              <a:rPr lang="en-US" altLang="en-US" sz="2200">
                <a:solidFill>
                  <a:srgbClr val="0070C0"/>
                </a:solidFill>
              </a:rPr>
              <a:t>- MERGE Trades and Quotes into 1 time series as they were received</a:t>
            </a:r>
          </a:p>
        </p:txBody>
      </p:sp>
      <p:pic>
        <p:nvPicPr>
          <p:cNvPr id="2" name="Picture 1">
            <a:extLst>
              <a:ext uri="{FF2B5EF4-FFF2-40B4-BE49-F238E27FC236}">
                <a16:creationId xmlns:a16="http://schemas.microsoft.com/office/drawing/2014/main" id="{F65925E6-5FA5-4832-A377-6E555B978AFB}"/>
              </a:ext>
            </a:extLst>
          </p:cNvPr>
          <p:cNvPicPr>
            <a:picLocks noChangeAspect="1"/>
          </p:cNvPicPr>
          <p:nvPr/>
        </p:nvPicPr>
        <p:blipFill rotWithShape="1">
          <a:blip r:embed="rId3"/>
          <a:srcRect b="17143"/>
          <a:stretch/>
        </p:blipFill>
        <p:spPr>
          <a:xfrm>
            <a:off x="2868613" y="304800"/>
            <a:ext cx="5970587" cy="2209800"/>
          </a:xfrm>
          <a:prstGeom prst="rect">
            <a:avLst/>
          </a:prstGeom>
          <a:ln>
            <a:noFill/>
          </a:ln>
          <a:effectLst>
            <a:outerShdw blurRad="292100" dist="139700" dir="2700000" algn="tl" rotWithShape="0">
              <a:srgbClr val="333333">
                <a:alpha val="65000"/>
              </a:srgbClr>
            </a:outerShdw>
          </a:effectLst>
        </p:spPr>
      </p:pic>
      <p:sp>
        <p:nvSpPr>
          <p:cNvPr id="4" name="Down Arrow 3">
            <a:extLst>
              <a:ext uri="{FF2B5EF4-FFF2-40B4-BE49-F238E27FC236}">
                <a16:creationId xmlns:a16="http://schemas.microsoft.com/office/drawing/2014/main" id="{0B9AB444-27AF-466C-AB93-B914D9EA1AB2}"/>
              </a:ext>
            </a:extLst>
          </p:cNvPr>
          <p:cNvSpPr/>
          <p:nvPr/>
        </p:nvSpPr>
        <p:spPr>
          <a:xfrm>
            <a:off x="3733800" y="2133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7A9AD368-D952-40EB-B6C6-0B96EE9E5C7F}"/>
              </a:ext>
            </a:extLst>
          </p:cNvPr>
          <p:cNvSpPr/>
          <p:nvPr/>
        </p:nvSpPr>
        <p:spPr>
          <a:xfrm>
            <a:off x="6781800" y="2590800"/>
            <a:ext cx="762000" cy="1371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TextBox 10">
            <a:extLst>
              <a:ext uri="{FF2B5EF4-FFF2-40B4-BE49-F238E27FC236}">
                <a16:creationId xmlns:a16="http://schemas.microsoft.com/office/drawing/2014/main" id="{9FAABBA6-CC16-472C-9DC8-0343D9B24F31}"/>
              </a:ext>
            </a:extLst>
          </p:cNvPr>
          <p:cNvSpPr txBox="1"/>
          <p:nvPr/>
        </p:nvSpPr>
        <p:spPr>
          <a:xfrm>
            <a:off x="304800" y="6096000"/>
            <a:ext cx="8534400" cy="5842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sz="1600" b="1" dirty="0">
                <a:solidFill>
                  <a:srgbClr val="0070C0"/>
                </a:solidFill>
                <a:cs typeface="Arial" charset="0"/>
              </a:rPr>
              <a:t>Next -</a:t>
            </a:r>
            <a:r>
              <a:rPr lang="en-US" sz="1600" dirty="0">
                <a:solidFill>
                  <a:srgbClr val="0070C0"/>
                </a:solidFill>
                <a:cs typeface="Arial" charset="0"/>
              </a:rPr>
              <a:t> merge multiple symbol time series into 1 to produce cross-symbol calculations. Details are in “Bound and Unbound Symbols” in GUI EP Help</a:t>
            </a:r>
            <a:endParaRPr lang="en-US" sz="1600" dirty="0">
              <a:cs typeface="Arial" charset="0"/>
            </a:endParaRPr>
          </a:p>
        </p:txBody>
      </p:sp>
      <p:sp>
        <p:nvSpPr>
          <p:cNvPr id="10" name="Action Button: Forward or Next 9">
            <a:hlinkClick r:id="rId4" action="ppaction://program" highlightClick="1"/>
            <a:extLst>
              <a:ext uri="{FF2B5EF4-FFF2-40B4-BE49-F238E27FC236}">
                <a16:creationId xmlns:a16="http://schemas.microsoft.com/office/drawing/2014/main" id="{04E99949-7CF8-4DB4-89E0-98C7F1D86FA2}"/>
              </a:ext>
            </a:extLst>
          </p:cNvPr>
          <p:cNvSpPr/>
          <p:nvPr/>
        </p:nvSpPr>
        <p:spPr>
          <a:xfrm>
            <a:off x="1265238" y="12954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18A61341-F7CB-44B1-95B1-653C4F6768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EC5B8EA-1B2C-4D6C-9446-763A8BB2C2A6}" type="slidenum">
              <a:rPr lang="en-US" altLang="en-US" sz="1200" smtClean="0"/>
              <a:pPr>
                <a:spcBef>
                  <a:spcPct val="0"/>
                </a:spcBef>
                <a:buClrTx/>
                <a:buFontTx/>
                <a:buNone/>
              </a:pPr>
              <a:t>15</a:t>
            </a:fld>
            <a:endParaRPr lang="en-US" altLang="en-US" sz="1200"/>
          </a:p>
        </p:txBody>
      </p:sp>
      <p:sp>
        <p:nvSpPr>
          <p:cNvPr id="17411" name="Rectangle 2">
            <a:extLst>
              <a:ext uri="{FF2B5EF4-FFF2-40B4-BE49-F238E27FC236}">
                <a16:creationId xmlns:a16="http://schemas.microsoft.com/office/drawing/2014/main" id="{CD1895BC-953F-4AE2-B5B6-CF6038921D03}"/>
              </a:ext>
            </a:extLst>
          </p:cNvPr>
          <p:cNvSpPr>
            <a:spLocks noGrp="1" noChangeArrowheads="1"/>
          </p:cNvSpPr>
          <p:nvPr>
            <p:ph type="title"/>
          </p:nvPr>
        </p:nvSpPr>
        <p:spPr>
          <a:xfrm>
            <a:off x="574675" y="304800"/>
            <a:ext cx="8001000" cy="2362200"/>
          </a:xfrm>
        </p:spPr>
        <p:txBody>
          <a:bodyPr/>
          <a:lstStyle/>
          <a:p>
            <a:pPr eaLnBrk="1" hangingPunct="1"/>
            <a:r>
              <a:rPr lang="en-US" altLang="en-US" b="1"/>
              <a:t>MERGEing data from</a:t>
            </a:r>
            <a:br>
              <a:rPr lang="en-US" altLang="en-US" b="1"/>
            </a:br>
            <a:r>
              <a:rPr lang="en-US" altLang="en-US" b="1"/>
              <a:t>different symbols</a:t>
            </a:r>
            <a:br>
              <a:rPr lang="en-US" altLang="en-US" b="1"/>
            </a:br>
            <a:br>
              <a:rPr lang="en-US" altLang="en-US" b="1"/>
            </a:br>
            <a:r>
              <a:rPr lang="en-US" altLang="en-US" b="1"/>
              <a:t>TOMORROW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CD739869-2EF3-4611-9F85-99B1BB7399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AE2F478-A80F-4209-BC71-153D8C6F79E2}" type="slidenum">
              <a:rPr lang="en-US" altLang="en-US" sz="1200" smtClean="0"/>
              <a:pPr>
                <a:spcBef>
                  <a:spcPct val="0"/>
                </a:spcBef>
                <a:buClrTx/>
                <a:buFontTx/>
                <a:buNone/>
              </a:pPr>
              <a:t>16</a:t>
            </a:fld>
            <a:endParaRPr lang="en-US" altLang="en-US" sz="1200"/>
          </a:p>
        </p:txBody>
      </p:sp>
      <p:sp>
        <p:nvSpPr>
          <p:cNvPr id="18435" name="Rectangle 2">
            <a:extLst>
              <a:ext uri="{FF2B5EF4-FFF2-40B4-BE49-F238E27FC236}">
                <a16:creationId xmlns:a16="http://schemas.microsoft.com/office/drawing/2014/main" id="{AF93A0BF-8AF5-49D9-B10F-845D1CBB872A}"/>
              </a:ext>
            </a:extLst>
          </p:cNvPr>
          <p:cNvSpPr>
            <a:spLocks noGrp="1" noChangeArrowheads="1"/>
          </p:cNvSpPr>
          <p:nvPr>
            <p:ph type="title"/>
          </p:nvPr>
        </p:nvSpPr>
        <p:spPr/>
        <p:txBody>
          <a:bodyPr/>
          <a:lstStyle/>
          <a:p>
            <a:pPr eaLnBrk="1" hangingPunct="1"/>
            <a:r>
              <a:rPr lang="en-US" altLang="en-US" b="1">
                <a:solidFill>
                  <a:srgbClr val="002060"/>
                </a:solidFill>
              </a:rPr>
              <a:t>GUI Exercise 1</a:t>
            </a:r>
          </a:p>
        </p:txBody>
      </p:sp>
      <p:sp>
        <p:nvSpPr>
          <p:cNvPr id="18436" name="Rectangle 3">
            <a:extLst>
              <a:ext uri="{FF2B5EF4-FFF2-40B4-BE49-F238E27FC236}">
                <a16:creationId xmlns:a16="http://schemas.microsoft.com/office/drawing/2014/main" id="{F28D6C69-FC16-4CE7-A1F2-F626E57EA36F}"/>
              </a:ext>
            </a:extLst>
          </p:cNvPr>
          <p:cNvSpPr>
            <a:spLocks noGrp="1" noChangeArrowheads="1"/>
          </p:cNvSpPr>
          <p:nvPr>
            <p:ph type="body" idx="1"/>
          </p:nvPr>
        </p:nvSpPr>
        <p:spPr>
          <a:xfrm>
            <a:off x="571500" y="1752600"/>
            <a:ext cx="8001000" cy="4267200"/>
          </a:xfrm>
        </p:spPr>
        <p:txBody>
          <a:bodyPr/>
          <a:lstStyle/>
          <a:p>
            <a:pPr eaLnBrk="1" hangingPunct="1"/>
            <a:r>
              <a:rPr lang="en-US" altLang="en-US" sz="2800">
                <a:solidFill>
                  <a:srgbClr val="002060"/>
                </a:solidFill>
              </a:rPr>
              <a:t>Write a query to </a:t>
            </a:r>
            <a:r>
              <a:rPr lang="en-US" altLang="en-US" sz="2800" b="1">
                <a:solidFill>
                  <a:srgbClr val="002060"/>
                </a:solidFill>
              </a:rPr>
              <a:t>join trades and quotes</a:t>
            </a:r>
          </a:p>
          <a:p>
            <a:pPr eaLnBrk="1" hangingPunct="1"/>
            <a:r>
              <a:rPr lang="en-US" altLang="en-US" sz="2800">
                <a:solidFill>
                  <a:srgbClr val="002060"/>
                </a:solidFill>
              </a:rPr>
              <a:t>Add quote </a:t>
            </a:r>
            <a:r>
              <a:rPr lang="en-US" altLang="en-US" sz="2800" b="1">
                <a:solidFill>
                  <a:srgbClr val="002060"/>
                </a:solidFill>
              </a:rPr>
              <a:t>mid</a:t>
            </a:r>
            <a:r>
              <a:rPr lang="en-US" altLang="en-US" sz="2800">
                <a:solidFill>
                  <a:srgbClr val="002060"/>
                </a:solidFill>
              </a:rPr>
              <a:t> point</a:t>
            </a:r>
          </a:p>
          <a:p>
            <a:pPr eaLnBrk="1" hangingPunct="1"/>
            <a:r>
              <a:rPr lang="en-US" altLang="en-US" sz="2800">
                <a:solidFill>
                  <a:srgbClr val="002060"/>
                </a:solidFill>
              </a:rPr>
              <a:t>Calculate trade price vs mid </a:t>
            </a:r>
            <a:r>
              <a:rPr lang="en-US" altLang="en-US" sz="2800" b="1">
                <a:solidFill>
                  <a:srgbClr val="002060"/>
                </a:solidFill>
              </a:rPr>
              <a:t>spread</a:t>
            </a:r>
          </a:p>
          <a:p>
            <a:pPr eaLnBrk="1" hangingPunct="1"/>
            <a:r>
              <a:rPr lang="en-US" altLang="en-US" sz="2800">
                <a:solidFill>
                  <a:srgbClr val="002060"/>
                </a:solidFill>
              </a:rPr>
              <a:t>For each trade, compare the price to the MID.  </a:t>
            </a:r>
            <a:r>
              <a:rPr lang="en-US" altLang="en-US" sz="2800" b="1">
                <a:solidFill>
                  <a:srgbClr val="002060"/>
                </a:solidFill>
              </a:rPr>
              <a:t>Add flag fields </a:t>
            </a:r>
            <a:r>
              <a:rPr lang="en-US" altLang="en-US" sz="2800">
                <a:solidFill>
                  <a:srgbClr val="002060"/>
                </a:solidFill>
              </a:rPr>
              <a:t>marking the trades as above and below the MID</a:t>
            </a:r>
          </a:p>
          <a:p>
            <a:pPr eaLnBrk="1" hangingPunct="1"/>
            <a:r>
              <a:rPr lang="en-US" altLang="en-US" sz="2800" b="1">
                <a:solidFill>
                  <a:srgbClr val="002060"/>
                </a:solidFill>
              </a:rPr>
              <a:t>Save</a:t>
            </a:r>
            <a:r>
              <a:rPr lang="en-US" altLang="en-US" sz="2800">
                <a:solidFill>
                  <a:srgbClr val="002060"/>
                </a:solidFill>
              </a:rPr>
              <a:t> the query as c:\omd\client_data\otqs\sample1.otq</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C60CD09-68FA-457C-B355-7DE1C45A8A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2551EC73-33A2-4287-9010-C83914DF6BA4}" type="slidenum">
              <a:rPr lang="en-US" altLang="en-US" sz="1200" smtClean="0"/>
              <a:pPr>
                <a:spcBef>
                  <a:spcPct val="0"/>
                </a:spcBef>
                <a:buClrTx/>
                <a:buFontTx/>
                <a:buNone/>
              </a:pPr>
              <a:t>17</a:t>
            </a:fld>
            <a:endParaRPr lang="en-US" altLang="en-US" sz="1200"/>
          </a:p>
        </p:txBody>
      </p:sp>
      <p:sp>
        <p:nvSpPr>
          <p:cNvPr id="19459" name="Rectangle 2">
            <a:extLst>
              <a:ext uri="{FF2B5EF4-FFF2-40B4-BE49-F238E27FC236}">
                <a16:creationId xmlns:a16="http://schemas.microsoft.com/office/drawing/2014/main" id="{C7184B03-3ACE-43DE-B78A-D839DF40E14A}"/>
              </a:ext>
            </a:extLst>
          </p:cNvPr>
          <p:cNvSpPr>
            <a:spLocks noGrp="1" noChangeArrowheads="1"/>
          </p:cNvSpPr>
          <p:nvPr>
            <p:ph type="title"/>
          </p:nvPr>
        </p:nvSpPr>
        <p:spPr/>
        <p:txBody>
          <a:bodyPr/>
          <a:lstStyle/>
          <a:p>
            <a:pPr eaLnBrk="1" hangingPunct="1"/>
            <a:r>
              <a:rPr lang="en-US" altLang="en-US" b="1">
                <a:solidFill>
                  <a:srgbClr val="002060"/>
                </a:solidFill>
              </a:rPr>
              <a:t>GUI Exercise 2</a:t>
            </a:r>
          </a:p>
        </p:txBody>
      </p:sp>
      <p:sp>
        <p:nvSpPr>
          <p:cNvPr id="19460" name="Rectangle 3">
            <a:extLst>
              <a:ext uri="{FF2B5EF4-FFF2-40B4-BE49-F238E27FC236}">
                <a16:creationId xmlns:a16="http://schemas.microsoft.com/office/drawing/2014/main" id="{4107D87B-73B0-4A4D-A844-C9FD4D9D7712}"/>
              </a:ext>
            </a:extLst>
          </p:cNvPr>
          <p:cNvSpPr>
            <a:spLocks noGrp="1" noChangeArrowheads="1"/>
          </p:cNvSpPr>
          <p:nvPr>
            <p:ph type="body" idx="1"/>
          </p:nvPr>
        </p:nvSpPr>
        <p:spPr>
          <a:xfrm>
            <a:off x="571500" y="1752600"/>
            <a:ext cx="8001000" cy="4267200"/>
          </a:xfrm>
        </p:spPr>
        <p:txBody>
          <a:bodyPr/>
          <a:lstStyle/>
          <a:p>
            <a:pPr marL="642937" indent="-571500" eaLnBrk="1" hangingPunct="1"/>
            <a:r>
              <a:rPr lang="en-US" altLang="en-US" sz="2000" dirty="0">
                <a:solidFill>
                  <a:srgbClr val="002060"/>
                </a:solidFill>
              </a:rPr>
              <a:t>For a given symbol (MSFT)</a:t>
            </a:r>
          </a:p>
          <a:p>
            <a:pPr marL="642937" indent="-571500" eaLnBrk="1" hangingPunct="1"/>
            <a:r>
              <a:rPr lang="en-US" altLang="en-US" sz="2000" dirty="0">
                <a:solidFill>
                  <a:srgbClr val="002060"/>
                </a:solidFill>
              </a:rPr>
              <a:t>For a given period (20180205-20180209) </a:t>
            </a:r>
          </a:p>
          <a:p>
            <a:pPr marL="642937" indent="-571500" eaLnBrk="1" hangingPunct="1"/>
            <a:r>
              <a:rPr lang="en-US" altLang="en-US" sz="2000" dirty="0">
                <a:solidFill>
                  <a:srgbClr val="002060"/>
                </a:solidFill>
              </a:rPr>
              <a:t>For exchange hours 9:30-16:00 EST</a:t>
            </a:r>
          </a:p>
          <a:p>
            <a:pPr marL="642937" indent="-571500" eaLnBrk="1" hangingPunct="1"/>
            <a:r>
              <a:rPr lang="en-US" altLang="en-US" sz="2000" dirty="0">
                <a:solidFill>
                  <a:srgbClr val="002060"/>
                </a:solidFill>
              </a:rPr>
              <a:t>For each 30 minute time period </a:t>
            </a:r>
          </a:p>
          <a:p>
            <a:pPr marL="71437" indent="0" eaLnBrk="1" hangingPunct="1">
              <a:buNone/>
            </a:pPr>
            <a:r>
              <a:rPr lang="en-US" altLang="en-US" sz="2400" b="1" dirty="0">
                <a:solidFill>
                  <a:srgbClr val="002060"/>
                </a:solidFill>
              </a:rPr>
              <a:t>Show the volume of each 30 minute bucket as a percentage of the total volume over the day.</a:t>
            </a:r>
          </a:p>
          <a:p>
            <a:pPr marL="71437" indent="0" eaLnBrk="1" hangingPunct="1">
              <a:buNone/>
            </a:pPr>
            <a:r>
              <a:rPr lang="en-GB" altLang="en-US" sz="2400" b="1" dirty="0">
                <a:solidFill>
                  <a:srgbClr val="002060"/>
                </a:solidFill>
              </a:rPr>
              <a:t>C</a:t>
            </a:r>
            <a:r>
              <a:rPr lang="en-US" altLang="en-US" sz="2400" b="1" dirty="0">
                <a:solidFill>
                  <a:srgbClr val="002060"/>
                </a:solidFill>
              </a:rPr>
              <a:t>hart the output.</a:t>
            </a:r>
          </a:p>
          <a:p>
            <a:pPr marL="71437" indent="0" algn="just" eaLnBrk="1" hangingPunct="1">
              <a:buNone/>
            </a:pPr>
            <a:r>
              <a:rPr lang="en-US" altLang="en-US" sz="1400" dirty="0">
                <a:solidFill>
                  <a:srgbClr val="002060"/>
                </a:solidFill>
                <a:highlight>
                  <a:srgbClr val="FFFF00"/>
                </a:highlight>
              </a:rPr>
              <a:t>[Hints: Join bucketed and un-bucketed data by time. Use ADD_FIELD to add percentage – we haven’t looked at this much yet. Remember “Apply Times Daily”. Look at Tools/Options to set an appropriate chart format of “Horizontal and vertical lines”]</a:t>
            </a:r>
          </a:p>
          <a:p>
            <a:pPr marL="71437" indent="0" algn="just" eaLnBrk="1" hangingPunct="1">
              <a:buNone/>
            </a:pPr>
            <a:r>
              <a:rPr lang="en-US" altLang="en-US" sz="2800" dirty="0">
                <a:solidFill>
                  <a:srgbClr val="002060"/>
                </a:solidFill>
              </a:rPr>
              <a:t>You should end up with this….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C60CD09-68FA-457C-B355-7DE1C45A8A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2551EC73-33A2-4287-9010-C83914DF6BA4}" type="slidenum">
              <a:rPr lang="en-US" altLang="en-US" sz="1200" smtClean="0"/>
              <a:pPr>
                <a:spcBef>
                  <a:spcPct val="0"/>
                </a:spcBef>
                <a:buClrTx/>
                <a:buFontTx/>
                <a:buNone/>
              </a:pPr>
              <a:t>18</a:t>
            </a:fld>
            <a:endParaRPr lang="en-US" altLang="en-US" sz="1200"/>
          </a:p>
        </p:txBody>
      </p:sp>
      <p:sp>
        <p:nvSpPr>
          <p:cNvPr id="19459" name="Rectangle 2">
            <a:extLst>
              <a:ext uri="{FF2B5EF4-FFF2-40B4-BE49-F238E27FC236}">
                <a16:creationId xmlns:a16="http://schemas.microsoft.com/office/drawing/2014/main" id="{C7184B03-3ACE-43DE-B78A-D839DF40E14A}"/>
              </a:ext>
            </a:extLst>
          </p:cNvPr>
          <p:cNvSpPr>
            <a:spLocks noGrp="1" noChangeArrowheads="1"/>
          </p:cNvSpPr>
          <p:nvPr>
            <p:ph type="title"/>
          </p:nvPr>
        </p:nvSpPr>
        <p:spPr/>
        <p:txBody>
          <a:bodyPr/>
          <a:lstStyle/>
          <a:p>
            <a:pPr eaLnBrk="1" hangingPunct="1"/>
            <a:r>
              <a:rPr lang="en-US" altLang="en-US" b="1">
                <a:solidFill>
                  <a:srgbClr val="002060"/>
                </a:solidFill>
              </a:rPr>
              <a:t>GUI Exercise 2</a:t>
            </a:r>
          </a:p>
        </p:txBody>
      </p:sp>
      <p:pic>
        <p:nvPicPr>
          <p:cNvPr id="4" name="Picture 3">
            <a:extLst>
              <a:ext uri="{FF2B5EF4-FFF2-40B4-BE49-F238E27FC236}">
                <a16:creationId xmlns:a16="http://schemas.microsoft.com/office/drawing/2014/main" id="{CB5C03D6-4F40-45D0-92D5-22C5DB0E1296}"/>
              </a:ext>
            </a:extLst>
          </p:cNvPr>
          <p:cNvPicPr>
            <a:picLocks noChangeAspect="1"/>
          </p:cNvPicPr>
          <p:nvPr/>
        </p:nvPicPr>
        <p:blipFill>
          <a:blip r:embed="rId2"/>
          <a:stretch>
            <a:fillRect/>
          </a:stretch>
        </p:blipFill>
        <p:spPr>
          <a:xfrm>
            <a:off x="353197" y="1828800"/>
            <a:ext cx="8181203" cy="4318181"/>
          </a:xfrm>
          <a:prstGeom prst="rect">
            <a:avLst/>
          </a:prstGeom>
        </p:spPr>
      </p:pic>
    </p:spTree>
    <p:extLst>
      <p:ext uri="{BB962C8B-B14F-4D97-AF65-F5344CB8AC3E}">
        <p14:creationId xmlns:p14="http://schemas.microsoft.com/office/powerpoint/2010/main" val="158404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62335ED1-32F5-4BE6-A3BF-8C3374800E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3AAF2D6-6E7D-406B-AE54-2BB75CAEB825}" type="slidenum">
              <a:rPr lang="en-US" altLang="en-US" sz="1200" smtClean="0"/>
              <a:pPr>
                <a:spcBef>
                  <a:spcPct val="0"/>
                </a:spcBef>
                <a:buClrTx/>
                <a:buFontTx/>
                <a:buNone/>
              </a:pPr>
              <a:t>2</a:t>
            </a:fld>
            <a:endParaRPr lang="en-US" altLang="en-US" sz="1200"/>
          </a:p>
        </p:txBody>
      </p:sp>
      <p:sp>
        <p:nvSpPr>
          <p:cNvPr id="5123" name="Rectangle 2">
            <a:extLst>
              <a:ext uri="{FF2B5EF4-FFF2-40B4-BE49-F238E27FC236}">
                <a16:creationId xmlns:a16="http://schemas.microsoft.com/office/drawing/2014/main" id="{0B415936-6CF5-435E-B101-D36A5052E1E4}"/>
              </a:ext>
            </a:extLst>
          </p:cNvPr>
          <p:cNvSpPr>
            <a:spLocks noGrp="1" noChangeArrowheads="1"/>
          </p:cNvSpPr>
          <p:nvPr>
            <p:ph type="title"/>
          </p:nvPr>
        </p:nvSpPr>
        <p:spPr/>
        <p:txBody>
          <a:bodyPr/>
          <a:lstStyle/>
          <a:p>
            <a:pPr eaLnBrk="1" hangingPunct="1"/>
            <a:r>
              <a:rPr lang="en-US" altLang="en-US" b="1"/>
              <a:t>JOIN EPs</a:t>
            </a:r>
          </a:p>
        </p:txBody>
      </p:sp>
      <p:sp>
        <p:nvSpPr>
          <p:cNvPr id="5124" name="Rectangle 3">
            <a:extLst>
              <a:ext uri="{FF2B5EF4-FFF2-40B4-BE49-F238E27FC236}">
                <a16:creationId xmlns:a16="http://schemas.microsoft.com/office/drawing/2014/main" id="{6A2D4FEE-04F0-4EA6-903E-9BA68AE4B9B1}"/>
              </a:ext>
            </a:extLst>
          </p:cNvPr>
          <p:cNvSpPr>
            <a:spLocks noGrp="1" noChangeArrowheads="1"/>
          </p:cNvSpPr>
          <p:nvPr>
            <p:ph type="body" idx="1"/>
          </p:nvPr>
        </p:nvSpPr>
        <p:spPr/>
        <p:txBody>
          <a:bodyPr/>
          <a:lstStyle/>
          <a:p>
            <a:pPr eaLnBrk="1" hangingPunct="1"/>
            <a:r>
              <a:rPr lang="en-US" altLang="en-US"/>
              <a:t>OneTick tries to use terminology similar to relational DB terminology.</a:t>
            </a:r>
          </a:p>
          <a:p>
            <a:pPr eaLnBrk="1" hangingPunct="1"/>
            <a:r>
              <a:rPr lang="en-US" altLang="en-US"/>
              <a:t>The main difference is that we are dealing with </a:t>
            </a:r>
            <a:r>
              <a:rPr lang="en-US" altLang="en-US" u="sng"/>
              <a:t>time series information</a:t>
            </a:r>
          </a:p>
          <a:p>
            <a:pPr eaLnBrk="1" hangingPunct="1"/>
            <a:r>
              <a:rPr lang="en-US" altLang="en-US"/>
              <a:t>When people want to join several time series they usually want to join the “latest” data from each time series together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B28490DF-DA1E-4999-9D13-1653D1DB0F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F3D4327-E58C-4478-9B6D-693B643D4696}" type="slidenum">
              <a:rPr lang="en-US" altLang="en-US" sz="1200" smtClean="0"/>
              <a:pPr>
                <a:spcBef>
                  <a:spcPct val="0"/>
                </a:spcBef>
                <a:buClrTx/>
                <a:buFontTx/>
                <a:buNone/>
              </a:pPr>
              <a:t>3</a:t>
            </a:fld>
            <a:endParaRPr lang="en-US" altLang="en-US" sz="1200"/>
          </a:p>
        </p:txBody>
      </p:sp>
      <p:sp>
        <p:nvSpPr>
          <p:cNvPr id="6147" name="Rectangle 2">
            <a:extLst>
              <a:ext uri="{FF2B5EF4-FFF2-40B4-BE49-F238E27FC236}">
                <a16:creationId xmlns:a16="http://schemas.microsoft.com/office/drawing/2014/main" id="{6A1A26E1-0B48-4527-9C57-BEF2DA66056F}"/>
              </a:ext>
            </a:extLst>
          </p:cNvPr>
          <p:cNvSpPr>
            <a:spLocks noGrp="1" noChangeArrowheads="1"/>
          </p:cNvSpPr>
          <p:nvPr>
            <p:ph type="title"/>
          </p:nvPr>
        </p:nvSpPr>
        <p:spPr>
          <a:xfrm>
            <a:off x="574675" y="304800"/>
            <a:ext cx="8001000" cy="685800"/>
          </a:xfrm>
        </p:spPr>
        <p:txBody>
          <a:bodyPr/>
          <a:lstStyle/>
          <a:p>
            <a:pPr eaLnBrk="1" hangingPunct="1"/>
            <a:r>
              <a:rPr lang="en-US" altLang="en-US" b="1"/>
              <a:t>JOIN_BY_TIME</a:t>
            </a:r>
          </a:p>
        </p:txBody>
      </p:sp>
      <p:sp>
        <p:nvSpPr>
          <p:cNvPr id="6148" name="Rectangle 3">
            <a:extLst>
              <a:ext uri="{FF2B5EF4-FFF2-40B4-BE49-F238E27FC236}">
                <a16:creationId xmlns:a16="http://schemas.microsoft.com/office/drawing/2014/main" id="{ABFC6EB2-19CD-48A3-8372-E322F700DA91}"/>
              </a:ext>
            </a:extLst>
          </p:cNvPr>
          <p:cNvSpPr>
            <a:spLocks noGrp="1" noChangeArrowheads="1"/>
          </p:cNvSpPr>
          <p:nvPr>
            <p:ph type="body" idx="1"/>
          </p:nvPr>
        </p:nvSpPr>
        <p:spPr>
          <a:xfrm>
            <a:off x="533400" y="1066800"/>
            <a:ext cx="4310063" cy="2286000"/>
          </a:xfrm>
        </p:spPr>
        <p:txBody>
          <a:bodyPr/>
          <a:lstStyle/>
          <a:p>
            <a:pPr eaLnBrk="1" hangingPunct="1">
              <a:lnSpc>
                <a:spcPct val="80000"/>
              </a:lnSpc>
              <a:spcBef>
                <a:spcPts val="600"/>
              </a:spcBef>
            </a:pPr>
            <a:r>
              <a:rPr lang="en-US" altLang="en-US" sz="2600"/>
              <a:t>Takes multiple time series as input</a:t>
            </a:r>
          </a:p>
          <a:p>
            <a:pPr eaLnBrk="1" hangingPunct="1">
              <a:lnSpc>
                <a:spcPct val="80000"/>
              </a:lnSpc>
              <a:spcBef>
                <a:spcPts val="1200"/>
              </a:spcBef>
            </a:pPr>
            <a:r>
              <a:rPr lang="en-US" altLang="en-US" sz="2600"/>
              <a:t>Each source time series in the graph is named by setting the EP</a:t>
            </a:r>
            <a:br>
              <a:rPr lang="en-US" altLang="en-US" sz="2600"/>
            </a:br>
            <a:r>
              <a:rPr lang="en-US" altLang="en-US" sz="2600">
                <a:solidFill>
                  <a:srgbClr val="FF0000"/>
                </a:solidFill>
              </a:rPr>
              <a:t>Node Name</a:t>
            </a:r>
            <a:r>
              <a:rPr lang="en-US" altLang="en-US" sz="2600"/>
              <a:t> in GUI</a:t>
            </a:r>
            <a:br>
              <a:rPr lang="en-US" altLang="en-US" sz="2600"/>
            </a:br>
            <a:endParaRPr lang="en-US" altLang="en-US" sz="2600"/>
          </a:p>
        </p:txBody>
      </p:sp>
      <p:pic>
        <p:nvPicPr>
          <p:cNvPr id="2" name="Picture 1">
            <a:extLst>
              <a:ext uri="{FF2B5EF4-FFF2-40B4-BE49-F238E27FC236}">
                <a16:creationId xmlns:a16="http://schemas.microsoft.com/office/drawing/2014/main" id="{22E2FDD2-98A1-4768-BE5A-CCB0306211D4}"/>
              </a:ext>
            </a:extLst>
          </p:cNvPr>
          <p:cNvPicPr>
            <a:picLocks noChangeAspect="1"/>
          </p:cNvPicPr>
          <p:nvPr/>
        </p:nvPicPr>
        <p:blipFill>
          <a:blip r:embed="rId2"/>
          <a:stretch>
            <a:fillRect/>
          </a:stretch>
        </p:blipFill>
        <p:spPr>
          <a:xfrm>
            <a:off x="5114925" y="533400"/>
            <a:ext cx="3495675" cy="2209800"/>
          </a:xfrm>
          <a:prstGeom prst="rect">
            <a:avLst/>
          </a:prstGeom>
          <a:ln>
            <a:noFill/>
          </a:ln>
          <a:effectLst>
            <a:outerShdw blurRad="292100" dist="139700" dir="2700000" algn="tl" rotWithShape="0">
              <a:srgbClr val="333333">
                <a:alpha val="65000"/>
              </a:srgbClr>
            </a:outerShdw>
          </a:effectLst>
        </p:spPr>
      </p:pic>
      <p:sp>
        <p:nvSpPr>
          <p:cNvPr id="6150" name="Rectangle 3">
            <a:extLst>
              <a:ext uri="{FF2B5EF4-FFF2-40B4-BE49-F238E27FC236}">
                <a16:creationId xmlns:a16="http://schemas.microsoft.com/office/drawing/2014/main" id="{82F6416F-F9F5-4491-B523-44CDA10B3211}"/>
              </a:ext>
            </a:extLst>
          </p:cNvPr>
          <p:cNvSpPr txBox="1">
            <a:spLocks noChangeArrowheads="1"/>
          </p:cNvSpPr>
          <p:nvPr/>
        </p:nvSpPr>
        <p:spPr bwMode="auto">
          <a:xfrm>
            <a:off x="533400" y="3581400"/>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lnSpc>
                <a:spcPct val="80000"/>
              </a:lnSpc>
            </a:pPr>
            <a:r>
              <a:rPr lang="en-US" altLang="en-US" sz="2000" dirty="0"/>
              <a:t>An </a:t>
            </a:r>
            <a:r>
              <a:rPr lang="en-US" altLang="en-US" sz="2000" b="1" dirty="0"/>
              <a:t>OUTER</a:t>
            </a:r>
            <a:r>
              <a:rPr lang="en-US" altLang="en-US" sz="2000" dirty="0"/>
              <a:t> join will create a new tick with the </a:t>
            </a:r>
            <a:r>
              <a:rPr lang="en-US" altLang="en-US" sz="2000" b="1" dirty="0"/>
              <a:t>latest</a:t>
            </a:r>
            <a:r>
              <a:rPr lang="en-US" altLang="en-US" sz="2000" dirty="0"/>
              <a:t> tick from the leading source(s).</a:t>
            </a:r>
          </a:p>
          <a:p>
            <a:pPr eaLnBrk="1" hangingPunct="1">
              <a:lnSpc>
                <a:spcPct val="80000"/>
              </a:lnSpc>
            </a:pPr>
            <a:r>
              <a:rPr lang="en-US" altLang="en-US" sz="2000" dirty="0"/>
              <a:t>An </a:t>
            </a:r>
            <a:r>
              <a:rPr lang="en-US" altLang="en-US" sz="2000" b="1" dirty="0"/>
              <a:t>INNER</a:t>
            </a:r>
            <a:r>
              <a:rPr lang="en-US" altLang="en-US" sz="2000" dirty="0"/>
              <a:t> join will create a new tick with the </a:t>
            </a:r>
            <a:r>
              <a:rPr lang="en-US" altLang="en-US" sz="2000" b="1" dirty="0"/>
              <a:t>latest</a:t>
            </a:r>
            <a:r>
              <a:rPr lang="en-US" altLang="en-US" sz="2000" dirty="0"/>
              <a:t> tick from leading source(s) </a:t>
            </a:r>
            <a:r>
              <a:rPr lang="en-US" altLang="en-US" sz="2000" u="sng" dirty="0"/>
              <a:t>only when a tick can be found in other sources.</a:t>
            </a:r>
            <a:endParaRPr lang="en-US" altLang="en-US" sz="2000" dirty="0"/>
          </a:p>
          <a:p>
            <a:pPr eaLnBrk="1" hangingPunct="1">
              <a:lnSpc>
                <a:spcPct val="80000"/>
              </a:lnSpc>
            </a:pPr>
            <a:r>
              <a:rPr lang="en-GB" altLang="en-US" sz="2000" dirty="0"/>
              <a:t>T</a:t>
            </a:r>
            <a:r>
              <a:rPr lang="en-US" altLang="en-US" sz="2000" dirty="0"/>
              <a:t>his is almost the same as in regular databases – but the fact that we are looking back in time from the leading source timestamp creates some differences in actual behavior.</a:t>
            </a:r>
          </a:p>
          <a:p>
            <a:pPr eaLnBrk="1" hangingPunct="1">
              <a:lnSpc>
                <a:spcPct val="80000"/>
              </a:lnSpc>
            </a:pPr>
            <a:endParaRPr lang="en-US" altLang="en-US" sz="2600" dirty="0"/>
          </a:p>
        </p:txBody>
      </p:sp>
      <p:sp>
        <p:nvSpPr>
          <p:cNvPr id="3" name="Rectangle 2">
            <a:extLst>
              <a:ext uri="{FF2B5EF4-FFF2-40B4-BE49-F238E27FC236}">
                <a16:creationId xmlns:a16="http://schemas.microsoft.com/office/drawing/2014/main" id="{E2E23FC1-C392-4A55-B1A9-0C370C623AC5}"/>
              </a:ext>
            </a:extLst>
          </p:cNvPr>
          <p:cNvSpPr/>
          <p:nvPr/>
        </p:nvSpPr>
        <p:spPr>
          <a:xfrm>
            <a:off x="5867400" y="2362200"/>
            <a:ext cx="16764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5" name="Straight Arrow Connector 4">
            <a:extLst>
              <a:ext uri="{FF2B5EF4-FFF2-40B4-BE49-F238E27FC236}">
                <a16:creationId xmlns:a16="http://schemas.microsoft.com/office/drawing/2014/main" id="{CC724803-B450-4D27-B203-C30E98CCB627}"/>
              </a:ext>
            </a:extLst>
          </p:cNvPr>
          <p:cNvCxnSpPr/>
          <p:nvPr/>
        </p:nvCxnSpPr>
        <p:spPr>
          <a:xfrm flipV="1">
            <a:off x="4343400" y="2590800"/>
            <a:ext cx="12954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6853F5EB-D8AB-4929-9307-15E3D457FD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735403B-8D40-4A77-AF4C-E4B23792694A}" type="slidenum">
              <a:rPr lang="en-US" altLang="en-US" sz="1200" smtClean="0"/>
              <a:pPr>
                <a:spcBef>
                  <a:spcPct val="0"/>
                </a:spcBef>
                <a:buClrTx/>
                <a:buFontTx/>
                <a:buNone/>
              </a:pPr>
              <a:t>4</a:t>
            </a:fld>
            <a:endParaRPr lang="en-US" altLang="en-US" sz="1200"/>
          </a:p>
        </p:txBody>
      </p:sp>
      <p:sp>
        <p:nvSpPr>
          <p:cNvPr id="7171" name="Rectangle 2">
            <a:extLst>
              <a:ext uri="{FF2B5EF4-FFF2-40B4-BE49-F238E27FC236}">
                <a16:creationId xmlns:a16="http://schemas.microsoft.com/office/drawing/2014/main" id="{27F56A49-077C-4F46-98A6-6E079CA83DD0}"/>
              </a:ext>
            </a:extLst>
          </p:cNvPr>
          <p:cNvSpPr>
            <a:spLocks noGrp="1" noChangeArrowheads="1"/>
          </p:cNvSpPr>
          <p:nvPr>
            <p:ph type="title"/>
          </p:nvPr>
        </p:nvSpPr>
        <p:spPr>
          <a:xfrm>
            <a:off x="574675" y="304800"/>
            <a:ext cx="8001000" cy="685800"/>
          </a:xfrm>
        </p:spPr>
        <p:txBody>
          <a:bodyPr/>
          <a:lstStyle/>
          <a:p>
            <a:pPr eaLnBrk="1" hangingPunct="1"/>
            <a:r>
              <a:rPr lang="en-US" altLang="en-US" b="1"/>
              <a:t>JOIN_BY_TIME</a:t>
            </a:r>
            <a:r>
              <a:rPr lang="en-US" altLang="en-US"/>
              <a:t> (cont.)</a:t>
            </a:r>
            <a:endParaRPr lang="en-US" altLang="en-US" b="1"/>
          </a:p>
        </p:txBody>
      </p:sp>
      <p:sp>
        <p:nvSpPr>
          <p:cNvPr id="7" name="TextBox 6">
            <a:extLst>
              <a:ext uri="{FF2B5EF4-FFF2-40B4-BE49-F238E27FC236}">
                <a16:creationId xmlns:a16="http://schemas.microsoft.com/office/drawing/2014/main" id="{2C87CED8-596D-4618-93DE-C3A95D9DC84C}"/>
              </a:ext>
            </a:extLst>
          </p:cNvPr>
          <p:cNvSpPr txBox="1"/>
          <p:nvPr/>
        </p:nvSpPr>
        <p:spPr>
          <a:xfrm>
            <a:off x="609600" y="4114800"/>
            <a:ext cx="8229600" cy="2124075"/>
          </a:xfrm>
          <a:prstGeom prst="rect">
            <a:avLst/>
          </a:prstGeom>
          <a:noFill/>
        </p:spPr>
        <p:txBody>
          <a:bodyPr>
            <a:spAutoFit/>
          </a:bodyPr>
          <a:lstStyle/>
          <a:p>
            <a:pPr eaLnBrk="1" hangingPunct="1">
              <a:defRPr/>
            </a:pPr>
            <a:r>
              <a:rPr lang="en-US" dirty="0">
                <a:cs typeface="Arial" charset="0"/>
              </a:rPr>
              <a:t> </a:t>
            </a:r>
          </a:p>
          <a:p>
            <a:pPr marL="285750" indent="-285750" eaLnBrk="1" hangingPunct="1">
              <a:buFont typeface="Wingdings" pitchFamily="2" charset="2"/>
              <a:buChar char="§"/>
              <a:defRPr/>
            </a:pPr>
            <a:r>
              <a:rPr lang="en-US" sz="1400" dirty="0">
                <a:cs typeface="Arial" charset="0"/>
              </a:rPr>
              <a:t>A common usage is to look at the </a:t>
            </a:r>
            <a:r>
              <a:rPr lang="en-US" sz="1400" b="1" dirty="0">
                <a:cs typeface="Arial" charset="0"/>
              </a:rPr>
              <a:t>state</a:t>
            </a:r>
            <a:r>
              <a:rPr lang="en-US" sz="1400" dirty="0">
                <a:cs typeface="Arial" charset="0"/>
              </a:rPr>
              <a:t> of one data source (often a stream of quotes) each  time an </a:t>
            </a:r>
            <a:r>
              <a:rPr lang="en-US" sz="1400" b="1" dirty="0">
                <a:cs typeface="Arial" charset="0"/>
              </a:rPr>
              <a:t>event</a:t>
            </a:r>
            <a:r>
              <a:rPr lang="en-US" sz="1400" dirty="0">
                <a:cs typeface="Arial" charset="0"/>
              </a:rPr>
              <a:t> is seen on another stream ( often a stream of trades)</a:t>
            </a:r>
          </a:p>
          <a:p>
            <a:pPr marL="285750" indent="-285750" eaLnBrk="1" hangingPunct="1">
              <a:buFont typeface="Wingdings" pitchFamily="2" charset="2"/>
              <a:buChar char="§"/>
              <a:defRPr/>
            </a:pPr>
            <a:r>
              <a:rPr lang="en-GB" sz="1400" dirty="0">
                <a:cs typeface="Arial" charset="0"/>
              </a:rPr>
              <a:t>T</a:t>
            </a:r>
            <a:r>
              <a:rPr lang="en-US" sz="1400" dirty="0">
                <a:cs typeface="Arial" charset="0"/>
              </a:rPr>
              <a:t>o do this we set the event stream as the leading source.</a:t>
            </a:r>
          </a:p>
          <a:p>
            <a:pPr marL="285750" indent="-285750" eaLnBrk="1" hangingPunct="1">
              <a:buFont typeface="Wingdings" pitchFamily="2" charset="2"/>
              <a:buChar char="§"/>
              <a:defRPr/>
            </a:pPr>
            <a:r>
              <a:rPr lang="en-GB" sz="1400" dirty="0">
                <a:cs typeface="Arial" charset="0"/>
              </a:rPr>
              <a:t>I</a:t>
            </a:r>
            <a:r>
              <a:rPr lang="en-US" sz="1400" dirty="0">
                <a:cs typeface="Arial" charset="0"/>
              </a:rPr>
              <a:t>f the join is INNER we will not see output for any trade events that happen before the first quote event, as these trades will not find a quote to join with.</a:t>
            </a:r>
          </a:p>
          <a:p>
            <a:pPr marL="285750" indent="-285750" eaLnBrk="1" hangingPunct="1">
              <a:buFont typeface="Wingdings" pitchFamily="2" charset="2"/>
              <a:buChar char="§"/>
              <a:defRPr/>
            </a:pPr>
            <a:r>
              <a:rPr lang="en-GB" sz="1400" dirty="0">
                <a:cs typeface="Arial" charset="0"/>
              </a:rPr>
              <a:t>I</a:t>
            </a:r>
            <a:r>
              <a:rPr lang="en-US" sz="1400" dirty="0">
                <a:cs typeface="Arial" charset="0"/>
              </a:rPr>
              <a:t>f the join is OUTER we may see trades with no attached quote info.</a:t>
            </a:r>
          </a:p>
          <a:p>
            <a:pPr marL="285750" indent="-285750" eaLnBrk="1" hangingPunct="1">
              <a:buFont typeface="Wingdings" pitchFamily="2" charset="2"/>
              <a:buChar char="§"/>
              <a:defRPr/>
            </a:pPr>
            <a:r>
              <a:rPr lang="en-GB" sz="1400" dirty="0">
                <a:cs typeface="Arial" charset="0"/>
              </a:rPr>
              <a:t>B</a:t>
            </a:r>
            <a:r>
              <a:rPr lang="en-US" sz="1400" dirty="0" err="1">
                <a:cs typeface="Arial" charset="0"/>
              </a:rPr>
              <a:t>est</a:t>
            </a:r>
            <a:r>
              <a:rPr lang="en-US" sz="1400" dirty="0">
                <a:cs typeface="Arial" charset="0"/>
              </a:rPr>
              <a:t> solution may be to use OUTER but to have GO_BACK_TO_FIRST_TICK in the quote PASSTHROUGH.</a:t>
            </a:r>
          </a:p>
        </p:txBody>
      </p:sp>
      <p:pic>
        <p:nvPicPr>
          <p:cNvPr id="8" name="Picture 7">
            <a:extLst>
              <a:ext uri="{FF2B5EF4-FFF2-40B4-BE49-F238E27FC236}">
                <a16:creationId xmlns:a16="http://schemas.microsoft.com/office/drawing/2014/main" id="{96B6E0EF-31C5-4894-8AFD-9CBAAECAA257}"/>
              </a:ext>
            </a:extLst>
          </p:cNvPr>
          <p:cNvPicPr>
            <a:picLocks noChangeAspect="1"/>
          </p:cNvPicPr>
          <p:nvPr/>
        </p:nvPicPr>
        <p:blipFill rotWithShape="1">
          <a:blip r:embed="rId2"/>
          <a:srcRect l="2869" t="4756" r="1743"/>
          <a:stretch/>
        </p:blipFill>
        <p:spPr>
          <a:xfrm>
            <a:off x="1182688" y="987425"/>
            <a:ext cx="6778625" cy="3355975"/>
          </a:xfrm>
          <a:prstGeom prst="rect">
            <a:avLst/>
          </a:prstGeom>
          <a:ln>
            <a:noFill/>
          </a:ln>
          <a:effectLst>
            <a:outerShdw blurRad="292100" dist="139700" dir="2700000" algn="tl" rotWithShape="0">
              <a:srgbClr val="333333">
                <a:alpha val="65000"/>
              </a:srgbClr>
            </a:outerShdw>
          </a:effectLst>
        </p:spPr>
      </p:pic>
      <p:sp>
        <p:nvSpPr>
          <p:cNvPr id="7174" name="TextBox 8">
            <a:extLst>
              <a:ext uri="{FF2B5EF4-FFF2-40B4-BE49-F238E27FC236}">
                <a16:creationId xmlns:a16="http://schemas.microsoft.com/office/drawing/2014/main" id="{A28139CC-9D0D-43CE-9839-EB4EECA16D3D}"/>
              </a:ext>
            </a:extLst>
          </p:cNvPr>
          <p:cNvSpPr txBox="1">
            <a:spLocks noChangeArrowheads="1"/>
          </p:cNvSpPr>
          <p:nvPr/>
        </p:nvSpPr>
        <p:spPr bwMode="auto">
          <a:xfrm>
            <a:off x="5715000" y="2209800"/>
            <a:ext cx="2133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ClrTx/>
              <a:buFontTx/>
              <a:buNone/>
            </a:pPr>
            <a:r>
              <a:rPr lang="en-US" altLang="en-US" sz="1800" b="1" u="sng">
                <a:solidFill>
                  <a:srgbClr val="0070C0"/>
                </a:solidFill>
              </a:rPr>
              <a:t>Example</a:t>
            </a:r>
            <a:r>
              <a:rPr lang="en-US" altLang="en-US" sz="1800">
                <a:solidFill>
                  <a:srgbClr val="0070C0"/>
                </a:solidFill>
              </a:rPr>
              <a:t>: </a:t>
            </a:r>
          </a:p>
          <a:p>
            <a:pPr algn="r" eaLnBrk="1" hangingPunct="1">
              <a:spcBef>
                <a:spcPct val="0"/>
              </a:spcBef>
              <a:buClrTx/>
              <a:buFontTx/>
              <a:buNone/>
            </a:pPr>
            <a:r>
              <a:rPr lang="en-US" altLang="en-US" sz="1800">
                <a:solidFill>
                  <a:srgbClr val="0070C0"/>
                </a:solidFill>
              </a:rPr>
              <a:t>Join </a:t>
            </a:r>
          </a:p>
          <a:p>
            <a:pPr algn="r" eaLnBrk="1" hangingPunct="1">
              <a:spcBef>
                <a:spcPct val="0"/>
              </a:spcBef>
              <a:buClrTx/>
              <a:buFontTx/>
              <a:buNone/>
            </a:pPr>
            <a:r>
              <a:rPr lang="en-US" altLang="en-US" sz="1800">
                <a:solidFill>
                  <a:srgbClr val="0070C0"/>
                </a:solidFill>
              </a:rPr>
              <a:t>each trade </a:t>
            </a:r>
          </a:p>
          <a:p>
            <a:pPr algn="r" eaLnBrk="1" hangingPunct="1">
              <a:spcBef>
                <a:spcPct val="0"/>
              </a:spcBef>
              <a:buClrTx/>
              <a:buFontTx/>
              <a:buNone/>
            </a:pPr>
            <a:r>
              <a:rPr lang="en-US" altLang="en-US" sz="1800">
                <a:solidFill>
                  <a:srgbClr val="0070C0"/>
                </a:solidFill>
              </a:rPr>
              <a:t>with the prevailing quote </a:t>
            </a:r>
          </a:p>
        </p:txBody>
      </p:sp>
      <p:sp>
        <p:nvSpPr>
          <p:cNvPr id="2" name="Action Button: Forward or Next 1">
            <a:hlinkClick r:id="rId3" action="ppaction://program" highlightClick="1"/>
            <a:extLst>
              <a:ext uri="{FF2B5EF4-FFF2-40B4-BE49-F238E27FC236}">
                <a16:creationId xmlns:a16="http://schemas.microsoft.com/office/drawing/2014/main" id="{2F49F2B3-EDB0-44F0-94D6-4B10F28B2D01}"/>
              </a:ext>
            </a:extLst>
          </p:cNvPr>
          <p:cNvSpPr/>
          <p:nvPr/>
        </p:nvSpPr>
        <p:spPr>
          <a:xfrm>
            <a:off x="1447800" y="25908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6789A1E3-664E-4E53-B89F-CF59C60C18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36C05E5-4B34-488D-9129-862394F8F460}" type="slidenum">
              <a:rPr lang="en-US" altLang="en-US" sz="1200" smtClean="0"/>
              <a:pPr>
                <a:spcBef>
                  <a:spcPct val="0"/>
                </a:spcBef>
                <a:buClrTx/>
                <a:buFontTx/>
                <a:buNone/>
              </a:pPr>
              <a:t>5</a:t>
            </a:fld>
            <a:endParaRPr lang="en-US" altLang="en-US" sz="1200"/>
          </a:p>
        </p:txBody>
      </p:sp>
      <p:sp>
        <p:nvSpPr>
          <p:cNvPr id="8195" name="Rectangle 2">
            <a:extLst>
              <a:ext uri="{FF2B5EF4-FFF2-40B4-BE49-F238E27FC236}">
                <a16:creationId xmlns:a16="http://schemas.microsoft.com/office/drawing/2014/main" id="{DD6C556B-1C4B-43D3-A8F4-A49D04B760F7}"/>
              </a:ext>
            </a:extLst>
          </p:cNvPr>
          <p:cNvSpPr>
            <a:spLocks noGrp="1" noChangeArrowheads="1"/>
          </p:cNvSpPr>
          <p:nvPr>
            <p:ph type="title"/>
          </p:nvPr>
        </p:nvSpPr>
        <p:spPr>
          <a:xfrm>
            <a:off x="574675" y="304800"/>
            <a:ext cx="8001000" cy="685800"/>
          </a:xfrm>
        </p:spPr>
        <p:txBody>
          <a:bodyPr/>
          <a:lstStyle/>
          <a:p>
            <a:pPr eaLnBrk="1" hangingPunct="1"/>
            <a:r>
              <a:rPr lang="en-US" altLang="en-US" b="1"/>
              <a:t>JOIN_BY_TIME</a:t>
            </a:r>
            <a:r>
              <a:rPr lang="en-US" altLang="en-US"/>
              <a:t> (cont.)</a:t>
            </a:r>
          </a:p>
        </p:txBody>
      </p:sp>
      <p:sp>
        <p:nvSpPr>
          <p:cNvPr id="8196" name="Rectangle 3">
            <a:extLst>
              <a:ext uri="{FF2B5EF4-FFF2-40B4-BE49-F238E27FC236}">
                <a16:creationId xmlns:a16="http://schemas.microsoft.com/office/drawing/2014/main" id="{9D09EC27-CC83-496E-A91E-F2690C571F76}"/>
              </a:ext>
            </a:extLst>
          </p:cNvPr>
          <p:cNvSpPr>
            <a:spLocks noGrp="1" noChangeArrowheads="1"/>
          </p:cNvSpPr>
          <p:nvPr>
            <p:ph type="body" idx="1"/>
          </p:nvPr>
        </p:nvSpPr>
        <p:spPr>
          <a:xfrm>
            <a:off x="566738" y="1219200"/>
            <a:ext cx="8272462" cy="5334000"/>
          </a:xfrm>
        </p:spPr>
        <p:txBody>
          <a:bodyPr/>
          <a:lstStyle/>
          <a:p>
            <a:pPr eaLnBrk="1" hangingPunct="1">
              <a:spcBef>
                <a:spcPts val="1200"/>
              </a:spcBef>
            </a:pPr>
            <a:r>
              <a:rPr lang="en-US" altLang="en-US" sz="2200" b="1" dirty="0"/>
              <a:t>MATCH_IF_IDENTICAL_TIME </a:t>
            </a:r>
            <a:r>
              <a:rPr lang="en-US" altLang="en-US" sz="2200" dirty="0"/>
              <a:t>:</a:t>
            </a:r>
          </a:p>
          <a:p>
            <a:pPr lvl="1" eaLnBrk="1" hangingPunct="1">
              <a:spcBef>
                <a:spcPts val="1200"/>
              </a:spcBef>
            </a:pPr>
            <a:r>
              <a:rPr lang="en-US" altLang="en-US" sz="2000" dirty="0"/>
              <a:t>TRUE value causes an output tick to be formed from input ticks with identical timestamps only</a:t>
            </a:r>
          </a:p>
          <a:p>
            <a:pPr lvl="1" eaLnBrk="1" hangingPunct="1">
              <a:spcBef>
                <a:spcPts val="1200"/>
              </a:spcBef>
            </a:pPr>
            <a:r>
              <a:rPr lang="en-US" altLang="en-US" sz="2000" dirty="0"/>
              <a:t>If JOIN_TYPE is set to OUTER, empty values of fields are propagated for sources that did not tick at a given timestamp.</a:t>
            </a:r>
          </a:p>
          <a:p>
            <a:pPr lvl="1" eaLnBrk="1" hangingPunct="1">
              <a:spcBef>
                <a:spcPts val="1200"/>
              </a:spcBef>
            </a:pPr>
            <a:r>
              <a:rPr lang="en-US" altLang="en-US" sz="2000" dirty="0"/>
              <a:t>See help details for the parameter SAME_TIMESTAMP_JOIN_POLICY to tune the join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8E2525-4F8E-4358-AA05-27827824A245}"/>
              </a:ext>
            </a:extLst>
          </p:cNvPr>
          <p:cNvPicPr>
            <a:picLocks noChangeAspect="1"/>
          </p:cNvPicPr>
          <p:nvPr/>
        </p:nvPicPr>
        <p:blipFill>
          <a:blip r:embed="rId2"/>
          <a:stretch>
            <a:fillRect/>
          </a:stretch>
        </p:blipFill>
        <p:spPr>
          <a:xfrm>
            <a:off x="819150" y="1106488"/>
            <a:ext cx="7505700" cy="5407025"/>
          </a:xfrm>
          <a:prstGeom prst="rect">
            <a:avLst/>
          </a:prstGeom>
          <a:ln>
            <a:noFill/>
          </a:ln>
          <a:effectLst>
            <a:outerShdw blurRad="292100" dist="139700" dir="2700000" algn="tl" rotWithShape="0">
              <a:srgbClr val="333333">
                <a:alpha val="65000"/>
              </a:srgbClr>
            </a:outerShdw>
          </a:effectLst>
        </p:spPr>
      </p:pic>
      <p:sp>
        <p:nvSpPr>
          <p:cNvPr id="9219" name="Slide Number Placeholder 5">
            <a:extLst>
              <a:ext uri="{FF2B5EF4-FFF2-40B4-BE49-F238E27FC236}">
                <a16:creationId xmlns:a16="http://schemas.microsoft.com/office/drawing/2014/main" id="{AC8A02FF-729C-41E3-AD3F-00A643254A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3CF7B25-403A-4259-AEB9-79F3212A731B}" type="slidenum">
              <a:rPr lang="en-US" altLang="en-US" sz="1200" smtClean="0"/>
              <a:pPr>
                <a:spcBef>
                  <a:spcPct val="0"/>
                </a:spcBef>
                <a:buClrTx/>
                <a:buFontTx/>
                <a:buNone/>
              </a:pPr>
              <a:t>6</a:t>
            </a:fld>
            <a:endParaRPr lang="en-US" altLang="en-US" sz="1200"/>
          </a:p>
        </p:txBody>
      </p:sp>
      <p:sp>
        <p:nvSpPr>
          <p:cNvPr id="9220" name="Rectangle 3">
            <a:extLst>
              <a:ext uri="{FF2B5EF4-FFF2-40B4-BE49-F238E27FC236}">
                <a16:creationId xmlns:a16="http://schemas.microsoft.com/office/drawing/2014/main" id="{73EBC2D3-8F1C-4074-9AF3-AC807FB94BD0}"/>
              </a:ext>
            </a:extLst>
          </p:cNvPr>
          <p:cNvSpPr>
            <a:spLocks noGrp="1" noChangeArrowheads="1"/>
          </p:cNvSpPr>
          <p:nvPr>
            <p:ph type="body" idx="1"/>
          </p:nvPr>
        </p:nvSpPr>
        <p:spPr>
          <a:xfrm>
            <a:off x="533400" y="228600"/>
            <a:ext cx="8131175" cy="990600"/>
          </a:xfrm>
        </p:spPr>
        <p:txBody>
          <a:bodyPr/>
          <a:lstStyle/>
          <a:p>
            <a:pPr marL="0" indent="0" algn="ctr" eaLnBrk="1" hangingPunct="1">
              <a:spcBef>
                <a:spcPts val="1200"/>
              </a:spcBef>
              <a:buFont typeface="Wingdings" panose="05000000000000000000" pitchFamily="2" charset="2"/>
              <a:buNone/>
            </a:pPr>
            <a:r>
              <a:rPr lang="en-US" altLang="en-US" sz="2200" b="1" u="sng">
                <a:solidFill>
                  <a:srgbClr val="0070C0"/>
                </a:solidFill>
              </a:rPr>
              <a:t>Example 1</a:t>
            </a:r>
            <a:r>
              <a:rPr lang="en-US" altLang="en-US" sz="2200">
                <a:solidFill>
                  <a:srgbClr val="0070C0"/>
                </a:solidFill>
              </a:rPr>
              <a:t>: Calculate volume of trades </a:t>
            </a:r>
            <a:r>
              <a:rPr lang="en-US" altLang="en-US" sz="2200" u="sng">
                <a:solidFill>
                  <a:srgbClr val="0070C0"/>
                </a:solidFill>
              </a:rPr>
              <a:t>above</a:t>
            </a:r>
            <a:r>
              <a:rPr lang="en-US" altLang="en-US" sz="2200">
                <a:solidFill>
                  <a:srgbClr val="0070C0"/>
                </a:solidFill>
              </a:rPr>
              <a:t>, </a:t>
            </a:r>
            <a:r>
              <a:rPr lang="en-US" altLang="en-US" sz="2200" u="sng">
                <a:solidFill>
                  <a:srgbClr val="0070C0"/>
                </a:solidFill>
              </a:rPr>
              <a:t>below</a:t>
            </a:r>
            <a:r>
              <a:rPr lang="en-US" altLang="en-US" sz="2200">
                <a:solidFill>
                  <a:srgbClr val="0070C0"/>
                </a:solidFill>
              </a:rPr>
              <a:t> and </a:t>
            </a:r>
            <a:r>
              <a:rPr lang="en-US" altLang="en-US" sz="2200" u="sng">
                <a:solidFill>
                  <a:srgbClr val="0070C0"/>
                </a:solidFill>
              </a:rPr>
              <a:t>at</a:t>
            </a:r>
            <a:r>
              <a:rPr lang="en-US" altLang="en-US" sz="2200">
                <a:solidFill>
                  <a:srgbClr val="0070C0"/>
                </a:solidFill>
              </a:rPr>
              <a:t> MID for each 5 minute interval</a:t>
            </a:r>
          </a:p>
        </p:txBody>
      </p:sp>
      <p:cxnSp>
        <p:nvCxnSpPr>
          <p:cNvPr id="6" name="Straight Connector 5">
            <a:extLst>
              <a:ext uri="{FF2B5EF4-FFF2-40B4-BE49-F238E27FC236}">
                <a16:creationId xmlns:a16="http://schemas.microsoft.com/office/drawing/2014/main" id="{A8CA80DA-8EA8-463C-8BA4-5A9310283B4F}"/>
              </a:ext>
            </a:extLst>
          </p:cNvPr>
          <p:cNvCxnSpPr/>
          <p:nvPr/>
        </p:nvCxnSpPr>
        <p:spPr>
          <a:xfrm>
            <a:off x="6553200" y="5268913"/>
            <a:ext cx="121285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CD37EB-3D0D-4679-9AD4-20E8CC90DB67}"/>
              </a:ext>
            </a:extLst>
          </p:cNvPr>
          <p:cNvCxnSpPr/>
          <p:nvPr/>
        </p:nvCxnSpPr>
        <p:spPr>
          <a:xfrm>
            <a:off x="4425950" y="5268913"/>
            <a:ext cx="121285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448D28-1E96-4080-8B88-30660BEF5398}"/>
              </a:ext>
            </a:extLst>
          </p:cNvPr>
          <p:cNvCxnSpPr/>
          <p:nvPr/>
        </p:nvCxnSpPr>
        <p:spPr>
          <a:xfrm>
            <a:off x="1752600" y="5268913"/>
            <a:ext cx="121285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1F4EE58-B1A5-4456-A5F8-5E6E05480287}"/>
              </a:ext>
            </a:extLst>
          </p:cNvPr>
          <p:cNvPicPr>
            <a:picLocks noChangeAspect="1"/>
          </p:cNvPicPr>
          <p:nvPr/>
        </p:nvPicPr>
        <p:blipFill>
          <a:blip r:embed="rId3"/>
          <a:stretch>
            <a:fillRect/>
          </a:stretch>
        </p:blipFill>
        <p:spPr>
          <a:xfrm>
            <a:off x="5638800" y="2162175"/>
            <a:ext cx="3105150" cy="1466850"/>
          </a:xfrm>
          <a:prstGeom prst="rect">
            <a:avLst/>
          </a:prstGeom>
          <a:ln>
            <a:noFill/>
          </a:ln>
          <a:effectLst>
            <a:outerShdw blurRad="292100" dist="139700" dir="2700000" algn="tl" rotWithShape="0">
              <a:srgbClr val="333333">
                <a:alpha val="65000"/>
              </a:srgbClr>
            </a:outerShdw>
          </a:effectLst>
        </p:spPr>
      </p:pic>
      <p:cxnSp>
        <p:nvCxnSpPr>
          <p:cNvPr id="8" name="Straight Arrow Connector 7">
            <a:extLst>
              <a:ext uri="{FF2B5EF4-FFF2-40B4-BE49-F238E27FC236}">
                <a16:creationId xmlns:a16="http://schemas.microsoft.com/office/drawing/2014/main" id="{4ED1C7CF-25A8-4CE5-B2E7-7236FF4D954C}"/>
              </a:ext>
            </a:extLst>
          </p:cNvPr>
          <p:cNvCxnSpPr/>
          <p:nvPr/>
        </p:nvCxnSpPr>
        <p:spPr>
          <a:xfrm flipV="1">
            <a:off x="7620000" y="2895600"/>
            <a:ext cx="0" cy="2362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Action Button: Forward or Next 11">
            <a:hlinkClick r:id="rId4" action="ppaction://program" highlightClick="1"/>
            <a:extLst>
              <a:ext uri="{FF2B5EF4-FFF2-40B4-BE49-F238E27FC236}">
                <a16:creationId xmlns:a16="http://schemas.microsoft.com/office/drawing/2014/main" id="{6EE9305C-2014-45E9-B8C2-01705A0AD3F5}"/>
              </a:ext>
            </a:extLst>
          </p:cNvPr>
          <p:cNvSpPr/>
          <p:nvPr/>
        </p:nvSpPr>
        <p:spPr>
          <a:xfrm>
            <a:off x="1371600" y="3014663"/>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D2AB287D-6434-4BBA-9CF0-B062532FA5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973BDE1-84B5-404B-A8A7-9F85A9239B6D}" type="slidenum">
              <a:rPr lang="en-US" altLang="en-US" sz="1200" smtClean="0"/>
              <a:pPr>
                <a:spcBef>
                  <a:spcPct val="0"/>
                </a:spcBef>
                <a:buClrTx/>
                <a:buFontTx/>
                <a:buNone/>
              </a:pPr>
              <a:t>7</a:t>
            </a:fld>
            <a:endParaRPr lang="en-US" altLang="en-US" sz="1200"/>
          </a:p>
        </p:txBody>
      </p:sp>
      <p:sp>
        <p:nvSpPr>
          <p:cNvPr id="10243" name="Rectangle 3">
            <a:extLst>
              <a:ext uri="{FF2B5EF4-FFF2-40B4-BE49-F238E27FC236}">
                <a16:creationId xmlns:a16="http://schemas.microsoft.com/office/drawing/2014/main" id="{F5E15FD8-AE00-4E0C-9721-12CB1F1F7D8D}"/>
              </a:ext>
            </a:extLst>
          </p:cNvPr>
          <p:cNvSpPr>
            <a:spLocks noGrp="1" noChangeArrowheads="1"/>
          </p:cNvSpPr>
          <p:nvPr>
            <p:ph type="body" idx="1"/>
          </p:nvPr>
        </p:nvSpPr>
        <p:spPr>
          <a:xfrm>
            <a:off x="533400" y="228600"/>
            <a:ext cx="8131175" cy="990600"/>
          </a:xfrm>
        </p:spPr>
        <p:txBody>
          <a:bodyPr/>
          <a:lstStyle/>
          <a:p>
            <a:pPr marL="0" indent="0" algn="ctr" eaLnBrk="1" hangingPunct="1">
              <a:spcBef>
                <a:spcPts val="1200"/>
              </a:spcBef>
              <a:buFont typeface="Wingdings" panose="05000000000000000000" pitchFamily="2" charset="2"/>
              <a:buNone/>
            </a:pPr>
            <a:r>
              <a:rPr lang="en-US" altLang="en-US" sz="2200" b="1" u="sng">
                <a:solidFill>
                  <a:srgbClr val="0070C0"/>
                </a:solidFill>
              </a:rPr>
              <a:t>Example 2</a:t>
            </a:r>
            <a:r>
              <a:rPr lang="en-US" altLang="en-US" sz="2200">
                <a:solidFill>
                  <a:srgbClr val="0070C0"/>
                </a:solidFill>
              </a:rPr>
              <a:t>: </a:t>
            </a:r>
            <a:br>
              <a:rPr lang="en-US" altLang="en-US" sz="2200">
                <a:solidFill>
                  <a:srgbClr val="0070C0"/>
                </a:solidFill>
              </a:rPr>
            </a:br>
            <a:r>
              <a:rPr lang="en-US" altLang="en-US" sz="2200">
                <a:solidFill>
                  <a:srgbClr val="0070C0"/>
                </a:solidFill>
              </a:rPr>
              <a:t>Correlation between 2 security prices</a:t>
            </a:r>
          </a:p>
        </p:txBody>
      </p:sp>
      <p:pic>
        <p:nvPicPr>
          <p:cNvPr id="5" name="Picture 4">
            <a:extLst>
              <a:ext uri="{FF2B5EF4-FFF2-40B4-BE49-F238E27FC236}">
                <a16:creationId xmlns:a16="http://schemas.microsoft.com/office/drawing/2014/main" id="{5CACDB23-30A6-4672-B317-C2575D240363}"/>
              </a:ext>
            </a:extLst>
          </p:cNvPr>
          <p:cNvPicPr>
            <a:picLocks noChangeAspect="1"/>
          </p:cNvPicPr>
          <p:nvPr/>
        </p:nvPicPr>
        <p:blipFill>
          <a:blip r:embed="rId2"/>
          <a:stretch>
            <a:fillRect/>
          </a:stretch>
        </p:blipFill>
        <p:spPr>
          <a:xfrm>
            <a:off x="633413" y="1343025"/>
            <a:ext cx="5237162" cy="4829175"/>
          </a:xfrm>
          <a:prstGeom prst="rect">
            <a:avLst/>
          </a:prstGeom>
          <a:ln>
            <a:noFill/>
          </a:ln>
          <a:effectLst>
            <a:outerShdw blurRad="292100" dist="139700" dir="2700000" algn="tl" rotWithShape="0">
              <a:srgbClr val="333333">
                <a:alpha val="65000"/>
              </a:srgbClr>
            </a:outerShdw>
          </a:effectLst>
        </p:spPr>
      </p:pic>
      <p:sp>
        <p:nvSpPr>
          <p:cNvPr id="10245" name="TextBox 6">
            <a:extLst>
              <a:ext uri="{FF2B5EF4-FFF2-40B4-BE49-F238E27FC236}">
                <a16:creationId xmlns:a16="http://schemas.microsoft.com/office/drawing/2014/main" id="{8B83484C-06C3-4B14-BB5C-409AB9CDD9F4}"/>
              </a:ext>
            </a:extLst>
          </p:cNvPr>
          <p:cNvSpPr txBox="1">
            <a:spLocks noChangeArrowheads="1"/>
          </p:cNvSpPr>
          <p:nvPr/>
        </p:nvSpPr>
        <p:spPr bwMode="auto">
          <a:xfrm>
            <a:off x="5870575" y="1343025"/>
            <a:ext cx="28162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Font typeface="Wingdings" panose="05000000000000000000" pitchFamily="2" charset="2"/>
              <a:buChar char="§"/>
            </a:pPr>
            <a:r>
              <a:rPr lang="en-US" altLang="en-US" sz="1800"/>
              <a:t>Note “1” in top right corners: it means 1 </a:t>
            </a:r>
            <a:r>
              <a:rPr lang="en-US" altLang="en-US" sz="1800" b="1"/>
              <a:t>Security Binding*</a:t>
            </a:r>
            <a:r>
              <a:rPr lang="en-US" altLang="en-US" sz="1800"/>
              <a:t> Right-click on PASSTHROUGH, select </a:t>
            </a:r>
            <a:r>
              <a:rPr lang="en-US" altLang="en-US" sz="1800" b="1"/>
              <a:t>Bind Security List</a:t>
            </a:r>
            <a:r>
              <a:rPr lang="en-US" altLang="en-US" sz="1800"/>
              <a:t> (or Ctrl-I)</a:t>
            </a:r>
          </a:p>
        </p:txBody>
      </p:sp>
      <p:sp>
        <p:nvSpPr>
          <p:cNvPr id="10246" name="TextBox 8">
            <a:extLst>
              <a:ext uri="{FF2B5EF4-FFF2-40B4-BE49-F238E27FC236}">
                <a16:creationId xmlns:a16="http://schemas.microsoft.com/office/drawing/2014/main" id="{16EC6346-B875-4F33-A419-3F9B9C7613FA}"/>
              </a:ext>
            </a:extLst>
          </p:cNvPr>
          <p:cNvSpPr txBox="1">
            <a:spLocks noChangeArrowheads="1"/>
          </p:cNvSpPr>
          <p:nvPr/>
        </p:nvSpPr>
        <p:spPr bwMode="auto">
          <a:xfrm>
            <a:off x="533400" y="61722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FontTx/>
              <a:buNone/>
            </a:pPr>
            <a:r>
              <a:rPr lang="en-US" altLang="en-US" sz="1800"/>
              <a:t>* </a:t>
            </a:r>
            <a:r>
              <a:rPr lang="en-US" altLang="en-US" sz="1400"/>
              <a:t>See Help / EP Guide on </a:t>
            </a:r>
            <a:r>
              <a:rPr lang="en-US" altLang="en-US" sz="1400" b="1"/>
              <a:t>Bound and Unbound Symbols </a:t>
            </a:r>
            <a:r>
              <a:rPr lang="en-US" altLang="en-US" sz="1400"/>
              <a:t>for more…</a:t>
            </a:r>
            <a:endParaRPr lang="en-US" altLang="en-US" sz="1800"/>
          </a:p>
        </p:txBody>
      </p:sp>
      <p:pic>
        <p:nvPicPr>
          <p:cNvPr id="12" name="Picture 11">
            <a:extLst>
              <a:ext uri="{FF2B5EF4-FFF2-40B4-BE49-F238E27FC236}">
                <a16:creationId xmlns:a16="http://schemas.microsoft.com/office/drawing/2014/main" id="{A44F0018-46CB-4377-BC79-F0359E057448}"/>
              </a:ext>
            </a:extLst>
          </p:cNvPr>
          <p:cNvPicPr>
            <a:picLocks noChangeAspect="1"/>
          </p:cNvPicPr>
          <p:nvPr/>
        </p:nvPicPr>
        <p:blipFill>
          <a:blip r:embed="rId3"/>
          <a:stretch>
            <a:fillRect/>
          </a:stretch>
        </p:blipFill>
        <p:spPr>
          <a:xfrm>
            <a:off x="6037263" y="3741738"/>
            <a:ext cx="2800350" cy="2200275"/>
          </a:xfrm>
          <a:prstGeom prst="rect">
            <a:avLst/>
          </a:prstGeom>
          <a:ln>
            <a:noFill/>
          </a:ln>
          <a:effectLst>
            <a:outerShdw blurRad="292100" dist="139700" dir="2700000" algn="tl" rotWithShape="0">
              <a:srgbClr val="333333">
                <a:alpha val="65000"/>
              </a:srgbClr>
            </a:outerShdw>
          </a:effectLst>
        </p:spPr>
      </p:pic>
      <p:cxnSp>
        <p:nvCxnSpPr>
          <p:cNvPr id="14" name="Straight Arrow Connector 13">
            <a:extLst>
              <a:ext uri="{FF2B5EF4-FFF2-40B4-BE49-F238E27FC236}">
                <a16:creationId xmlns:a16="http://schemas.microsoft.com/office/drawing/2014/main" id="{7D63F0D1-5B29-4C9F-9135-2E78F830C63D}"/>
              </a:ext>
            </a:extLst>
          </p:cNvPr>
          <p:cNvCxnSpPr/>
          <p:nvPr/>
        </p:nvCxnSpPr>
        <p:spPr>
          <a:xfrm>
            <a:off x="7620000" y="3429000"/>
            <a:ext cx="0" cy="1412875"/>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D8D9A811-5B1A-4B9C-97EF-750A3779DF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DFBD2AD-6AD9-4EE9-8C9E-0FB7D93204E0}" type="slidenum">
              <a:rPr lang="en-US" altLang="en-US" sz="1200" smtClean="0"/>
              <a:pPr>
                <a:spcBef>
                  <a:spcPct val="0"/>
                </a:spcBef>
                <a:buClrTx/>
                <a:buFontTx/>
                <a:buNone/>
              </a:pPr>
              <a:t>8</a:t>
            </a:fld>
            <a:endParaRPr lang="en-US" altLang="en-US" sz="1200"/>
          </a:p>
        </p:txBody>
      </p:sp>
      <p:sp>
        <p:nvSpPr>
          <p:cNvPr id="11267" name="Rectangle 3">
            <a:extLst>
              <a:ext uri="{FF2B5EF4-FFF2-40B4-BE49-F238E27FC236}">
                <a16:creationId xmlns:a16="http://schemas.microsoft.com/office/drawing/2014/main" id="{26B7C733-F3A1-4D88-A76B-265C4777825D}"/>
              </a:ext>
            </a:extLst>
          </p:cNvPr>
          <p:cNvSpPr>
            <a:spLocks noGrp="1" noChangeArrowheads="1"/>
          </p:cNvSpPr>
          <p:nvPr>
            <p:ph type="body" idx="1"/>
          </p:nvPr>
        </p:nvSpPr>
        <p:spPr>
          <a:xfrm>
            <a:off x="533400" y="228600"/>
            <a:ext cx="8131175" cy="990600"/>
          </a:xfrm>
        </p:spPr>
        <p:txBody>
          <a:bodyPr/>
          <a:lstStyle/>
          <a:p>
            <a:pPr marL="0" indent="0" algn="ctr" eaLnBrk="1" hangingPunct="1">
              <a:spcBef>
                <a:spcPts val="1200"/>
              </a:spcBef>
              <a:buFont typeface="Wingdings" panose="05000000000000000000" pitchFamily="2" charset="2"/>
              <a:buNone/>
            </a:pPr>
            <a:r>
              <a:rPr lang="en-US" altLang="en-US" sz="2200" b="1" u="sng">
                <a:solidFill>
                  <a:srgbClr val="0070C0"/>
                </a:solidFill>
              </a:rPr>
              <a:t>Example 2</a:t>
            </a:r>
            <a:r>
              <a:rPr lang="en-US" altLang="en-US" sz="2200">
                <a:solidFill>
                  <a:srgbClr val="0070C0"/>
                </a:solidFill>
              </a:rPr>
              <a:t>: </a:t>
            </a:r>
            <a:br>
              <a:rPr lang="en-US" altLang="en-US" sz="2200">
                <a:solidFill>
                  <a:srgbClr val="0070C0"/>
                </a:solidFill>
              </a:rPr>
            </a:br>
            <a:r>
              <a:rPr lang="en-US" altLang="en-US" sz="2200">
                <a:solidFill>
                  <a:srgbClr val="0070C0"/>
                </a:solidFill>
              </a:rPr>
              <a:t>Correlation between 2 security prices</a:t>
            </a:r>
            <a:br>
              <a:rPr lang="en-US" altLang="en-US" sz="2200">
                <a:solidFill>
                  <a:srgbClr val="0070C0"/>
                </a:solidFill>
              </a:rPr>
            </a:br>
            <a:r>
              <a:rPr lang="en-US" altLang="en-US" sz="2200">
                <a:solidFill>
                  <a:srgbClr val="0070C0"/>
                </a:solidFill>
              </a:rPr>
              <a:t>(cont.)</a:t>
            </a:r>
          </a:p>
        </p:txBody>
      </p:sp>
      <p:pic>
        <p:nvPicPr>
          <p:cNvPr id="5" name="Picture 4">
            <a:extLst>
              <a:ext uri="{FF2B5EF4-FFF2-40B4-BE49-F238E27FC236}">
                <a16:creationId xmlns:a16="http://schemas.microsoft.com/office/drawing/2014/main" id="{C6C37622-1BB4-4BC3-9CA4-25718D172918}"/>
              </a:ext>
            </a:extLst>
          </p:cNvPr>
          <p:cNvPicPr>
            <a:picLocks noChangeAspect="1"/>
          </p:cNvPicPr>
          <p:nvPr/>
        </p:nvPicPr>
        <p:blipFill>
          <a:blip r:embed="rId2"/>
          <a:stretch>
            <a:fillRect/>
          </a:stretch>
        </p:blipFill>
        <p:spPr>
          <a:xfrm>
            <a:off x="633413" y="1343025"/>
            <a:ext cx="5237162" cy="4829175"/>
          </a:xfrm>
          <a:prstGeom prst="rect">
            <a:avLst/>
          </a:prstGeom>
          <a:ln>
            <a:noFill/>
          </a:ln>
          <a:effectLst>
            <a:outerShdw blurRad="292100" dist="139700" dir="2700000" algn="tl" rotWithShape="0">
              <a:srgbClr val="333333">
                <a:alpha val="65000"/>
              </a:srgbClr>
            </a:outerShdw>
          </a:effectLst>
        </p:spPr>
      </p:pic>
      <p:sp>
        <p:nvSpPr>
          <p:cNvPr id="11269" name="TextBox 6">
            <a:extLst>
              <a:ext uri="{FF2B5EF4-FFF2-40B4-BE49-F238E27FC236}">
                <a16:creationId xmlns:a16="http://schemas.microsoft.com/office/drawing/2014/main" id="{DE10B64D-6FE4-4162-8F99-7709BF0CB30C}"/>
              </a:ext>
            </a:extLst>
          </p:cNvPr>
          <p:cNvSpPr txBox="1">
            <a:spLocks noChangeArrowheads="1"/>
          </p:cNvSpPr>
          <p:nvPr/>
        </p:nvSpPr>
        <p:spPr bwMode="auto">
          <a:xfrm>
            <a:off x="5870575" y="1343025"/>
            <a:ext cx="281622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Font typeface="Wingdings" panose="05000000000000000000" pitchFamily="2" charset="2"/>
              <a:buChar char="§"/>
            </a:pPr>
            <a:r>
              <a:rPr lang="en-US" altLang="en-US" sz="1800"/>
              <a:t>JOIN_TYPE=</a:t>
            </a:r>
            <a:r>
              <a:rPr lang="en-US" altLang="en-US" sz="1800" b="1"/>
              <a:t>INNER</a:t>
            </a:r>
            <a:r>
              <a:rPr lang="en-US" altLang="en-US" sz="1800"/>
              <a:t> will make sure all ticks carry the latest PRICE for $symbol1 and $symbol2</a:t>
            </a:r>
            <a:br>
              <a:rPr lang="en-US" altLang="en-US" sz="1800"/>
            </a:br>
            <a:endParaRPr lang="en-US" altLang="en-US" sz="1800"/>
          </a:p>
          <a:p>
            <a:pPr eaLnBrk="1" hangingPunct="1">
              <a:spcBef>
                <a:spcPct val="0"/>
              </a:spcBef>
              <a:buClrTx/>
              <a:buFont typeface="Wingdings" panose="05000000000000000000" pitchFamily="2" charset="2"/>
              <a:buChar char="§"/>
            </a:pPr>
            <a:r>
              <a:rPr lang="en-US" altLang="en-US" sz="1800">
                <a:solidFill>
                  <a:srgbClr val="00B050"/>
                </a:solidFill>
              </a:rPr>
              <a:t>Note usage of </a:t>
            </a:r>
            <a:r>
              <a:rPr lang="en-US" altLang="en-US" sz="1800" b="1">
                <a:solidFill>
                  <a:srgbClr val="00B050"/>
                </a:solidFill>
              </a:rPr>
              <a:t>$symbol[n]</a:t>
            </a:r>
            <a:r>
              <a:rPr lang="en-US" altLang="en-US" sz="1800">
                <a:solidFill>
                  <a:srgbClr val="00B050"/>
                </a:solidFill>
              </a:rPr>
              <a:t> query parameters in Security Bindings, node names  and input field names</a:t>
            </a:r>
          </a:p>
        </p:txBody>
      </p:sp>
      <p:sp>
        <p:nvSpPr>
          <p:cNvPr id="11270" name="TextBox 8">
            <a:extLst>
              <a:ext uri="{FF2B5EF4-FFF2-40B4-BE49-F238E27FC236}">
                <a16:creationId xmlns:a16="http://schemas.microsoft.com/office/drawing/2014/main" id="{A5513270-354D-4F13-A1B1-FD467A4DE53F}"/>
              </a:ext>
            </a:extLst>
          </p:cNvPr>
          <p:cNvSpPr txBox="1">
            <a:spLocks noChangeArrowheads="1"/>
          </p:cNvSpPr>
          <p:nvPr/>
        </p:nvSpPr>
        <p:spPr bwMode="auto">
          <a:xfrm>
            <a:off x="533400" y="61722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FontTx/>
              <a:buNone/>
            </a:pPr>
            <a:r>
              <a:rPr lang="en-US" altLang="en-US" sz="1800"/>
              <a:t>* </a:t>
            </a:r>
            <a:r>
              <a:rPr lang="en-US" altLang="en-US" sz="1400"/>
              <a:t>We’ll be covering </a:t>
            </a:r>
            <a:r>
              <a:rPr lang="en-US" altLang="en-US" sz="1400" b="1"/>
              <a:t>Bound and Unbound Symbols </a:t>
            </a:r>
            <a:r>
              <a:rPr lang="en-US" altLang="en-US" sz="1400"/>
              <a:t>MUCH more later…</a:t>
            </a:r>
            <a:endParaRPr lang="en-US" altLang="en-US" sz="1800"/>
          </a:p>
        </p:txBody>
      </p:sp>
      <p:cxnSp>
        <p:nvCxnSpPr>
          <p:cNvPr id="3" name="Straight Arrow Connector 2">
            <a:extLst>
              <a:ext uri="{FF2B5EF4-FFF2-40B4-BE49-F238E27FC236}">
                <a16:creationId xmlns:a16="http://schemas.microsoft.com/office/drawing/2014/main" id="{609C811A-51AA-472C-8191-334A53F30E39}"/>
              </a:ext>
            </a:extLst>
          </p:cNvPr>
          <p:cNvCxnSpPr/>
          <p:nvPr/>
        </p:nvCxnSpPr>
        <p:spPr>
          <a:xfrm flipH="1">
            <a:off x="4724400" y="3757613"/>
            <a:ext cx="1219200" cy="0"/>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09A6C86-443C-46C9-9212-2BDC71E19C6F}"/>
              </a:ext>
            </a:extLst>
          </p:cNvPr>
          <p:cNvCxnSpPr/>
          <p:nvPr/>
        </p:nvCxnSpPr>
        <p:spPr>
          <a:xfrm flipH="1">
            <a:off x="4572000" y="4876800"/>
            <a:ext cx="1371600" cy="685800"/>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20945C-EC94-46C3-954A-F004ECA3D06B}"/>
              </a:ext>
            </a:extLst>
          </p:cNvPr>
          <p:cNvCxnSpPr/>
          <p:nvPr/>
        </p:nvCxnSpPr>
        <p:spPr>
          <a:xfrm flipH="1" flipV="1">
            <a:off x="5181600" y="2286000"/>
            <a:ext cx="762000" cy="1143000"/>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Action Button: Forward or Next 10">
            <a:hlinkClick r:id="rId3" action="ppaction://program" highlightClick="1"/>
            <a:extLst>
              <a:ext uri="{FF2B5EF4-FFF2-40B4-BE49-F238E27FC236}">
                <a16:creationId xmlns:a16="http://schemas.microsoft.com/office/drawing/2014/main" id="{66BE85C0-5D7B-4E7A-B8DF-79D655D5A138}"/>
              </a:ext>
            </a:extLst>
          </p:cNvPr>
          <p:cNvSpPr/>
          <p:nvPr/>
        </p:nvSpPr>
        <p:spPr>
          <a:xfrm>
            <a:off x="914400" y="33274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86F5C088-175D-48A4-9BF2-BECACC1938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1CE7B7ED-54BB-4E34-864A-53B78E68244C}" type="slidenum">
              <a:rPr lang="en-US" altLang="en-US" sz="1200" smtClean="0"/>
              <a:pPr>
                <a:spcBef>
                  <a:spcPct val="0"/>
                </a:spcBef>
                <a:buClrTx/>
                <a:buFontTx/>
                <a:buNone/>
              </a:pPr>
              <a:t>9</a:t>
            </a:fld>
            <a:endParaRPr lang="en-US" altLang="en-US" sz="1200"/>
          </a:p>
        </p:txBody>
      </p:sp>
      <p:sp>
        <p:nvSpPr>
          <p:cNvPr id="12291" name="Rectangle 2">
            <a:extLst>
              <a:ext uri="{FF2B5EF4-FFF2-40B4-BE49-F238E27FC236}">
                <a16:creationId xmlns:a16="http://schemas.microsoft.com/office/drawing/2014/main" id="{992C6D85-C60D-43ED-BF3D-E474073D361C}"/>
              </a:ext>
            </a:extLst>
          </p:cNvPr>
          <p:cNvSpPr>
            <a:spLocks noGrp="1" noChangeArrowheads="1"/>
          </p:cNvSpPr>
          <p:nvPr>
            <p:ph type="title"/>
          </p:nvPr>
        </p:nvSpPr>
        <p:spPr>
          <a:xfrm>
            <a:off x="574675" y="304800"/>
            <a:ext cx="8001000" cy="685800"/>
          </a:xfrm>
        </p:spPr>
        <p:txBody>
          <a:bodyPr/>
          <a:lstStyle/>
          <a:p>
            <a:pPr eaLnBrk="1" hangingPunct="1"/>
            <a:r>
              <a:rPr lang="en-US" altLang="en-US" b="1"/>
              <a:t>JOIN_BY_TIME with keys</a:t>
            </a:r>
          </a:p>
        </p:txBody>
      </p:sp>
      <p:sp>
        <p:nvSpPr>
          <p:cNvPr id="12292" name="Rectangle 3">
            <a:extLst>
              <a:ext uri="{FF2B5EF4-FFF2-40B4-BE49-F238E27FC236}">
                <a16:creationId xmlns:a16="http://schemas.microsoft.com/office/drawing/2014/main" id="{476F131A-3CB9-444B-BB69-46F71B72891B}"/>
              </a:ext>
            </a:extLst>
          </p:cNvPr>
          <p:cNvSpPr>
            <a:spLocks noGrp="1" noChangeArrowheads="1"/>
          </p:cNvSpPr>
          <p:nvPr>
            <p:ph type="body" idx="1"/>
          </p:nvPr>
        </p:nvSpPr>
        <p:spPr>
          <a:xfrm>
            <a:off x="574675" y="1371600"/>
            <a:ext cx="8001000" cy="3352800"/>
          </a:xfrm>
        </p:spPr>
        <p:txBody>
          <a:bodyPr/>
          <a:lstStyle/>
          <a:p>
            <a:pPr eaLnBrk="1" hangingPunct="1"/>
            <a:r>
              <a:rPr lang="en-US" altLang="en-US" sz="2200"/>
              <a:t>A </a:t>
            </a:r>
            <a:r>
              <a:rPr lang="en-US" altLang="en-US" sz="2200" b="1"/>
              <a:t>JOIN_BY_TIME </a:t>
            </a:r>
            <a:r>
              <a:rPr lang="en-US" altLang="en-US" sz="2200"/>
              <a:t> can specify that we only achieve a match if we also match other fields on the  tick streams. For this we use the </a:t>
            </a:r>
            <a:r>
              <a:rPr lang="en-US" altLang="en-US" sz="2200" b="1"/>
              <a:t>JOIN_KEYS </a:t>
            </a:r>
            <a:r>
              <a:rPr lang="en-US" altLang="en-US" sz="2200"/>
              <a:t>parameter.</a:t>
            </a:r>
          </a:p>
          <a:p>
            <a:pPr eaLnBrk="1" hangingPunct="1"/>
            <a:r>
              <a:rPr lang="en-GB" altLang="en-US" sz="2200"/>
              <a:t>T</a:t>
            </a:r>
            <a:r>
              <a:rPr lang="en-US" altLang="en-US" sz="2200"/>
              <a:t>his does have limitations. We can only specify field names, which are expected to be present in all input streams. </a:t>
            </a:r>
          </a:p>
          <a:p>
            <a:pPr eaLnBrk="1" hangingPunct="1"/>
            <a:r>
              <a:rPr lang="en-GB" altLang="en-US" sz="2200"/>
              <a:t>T</a:t>
            </a:r>
            <a:r>
              <a:rPr lang="en-US" altLang="en-US" sz="2200"/>
              <a:t>he example shows a TRD/QTE join where we want to join each TRD with the last QTE for the same exchange as we see on the TRD.</a:t>
            </a:r>
          </a:p>
        </p:txBody>
      </p:sp>
      <p:sp>
        <p:nvSpPr>
          <p:cNvPr id="7" name="Action Button: Forward or Next 6">
            <a:hlinkClick r:id="rId2" action="ppaction://program" highlightClick="1"/>
            <a:extLst>
              <a:ext uri="{FF2B5EF4-FFF2-40B4-BE49-F238E27FC236}">
                <a16:creationId xmlns:a16="http://schemas.microsoft.com/office/drawing/2014/main" id="{DDAA52E4-53DF-4A54-B42A-C98D38081034}"/>
              </a:ext>
            </a:extLst>
          </p:cNvPr>
          <p:cNvSpPr/>
          <p:nvPr/>
        </p:nvSpPr>
        <p:spPr>
          <a:xfrm>
            <a:off x="685800" y="51816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3206</TotalTime>
  <Words>1170</Words>
  <Application>Microsoft Office PowerPoint</Application>
  <PresentationFormat>On-screen Show (4:3)</PresentationFormat>
  <Paragraphs>98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Verdana</vt:lpstr>
      <vt:lpstr>Wingdings</vt:lpstr>
      <vt:lpstr>Profile</vt:lpstr>
      <vt:lpstr>OneTick Training</vt:lpstr>
      <vt:lpstr>JOIN EPs</vt:lpstr>
      <vt:lpstr>JOIN_BY_TIME</vt:lpstr>
      <vt:lpstr>JOIN_BY_TIME (cont.)</vt:lpstr>
      <vt:lpstr>JOIN_BY_TIME (cont.)</vt:lpstr>
      <vt:lpstr>PowerPoint Presentation</vt:lpstr>
      <vt:lpstr>PowerPoint Presentation</vt:lpstr>
      <vt:lpstr>PowerPoint Presentation</vt:lpstr>
      <vt:lpstr>JOIN_BY_TIME with keys</vt:lpstr>
      <vt:lpstr>JOIN</vt:lpstr>
      <vt:lpstr>JOIN (cont.)</vt:lpstr>
      <vt:lpstr>JOIN_SAME_SIZE_TS</vt:lpstr>
      <vt:lpstr>JOIN_WITH_QUERY  Later…..</vt:lpstr>
      <vt:lpstr>MERGE</vt:lpstr>
      <vt:lpstr>MERGEing data from different symbols  TOMORROW</vt:lpstr>
      <vt:lpstr>GUI Exercise 1</vt:lpstr>
      <vt:lpstr>GUI Exercise 2</vt:lpstr>
      <vt:lpstr>GUI Exercise 2</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114</cp:revision>
  <dcterms:created xsi:type="dcterms:W3CDTF">2009-04-19T19:34:14Z</dcterms:created>
  <dcterms:modified xsi:type="dcterms:W3CDTF">2018-03-07T19:24:44Z</dcterms:modified>
</cp:coreProperties>
</file>