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84" r:id="rId2"/>
    <p:sldId id="286" r:id="rId3"/>
    <p:sldId id="287" r:id="rId4"/>
    <p:sldId id="304" r:id="rId5"/>
    <p:sldId id="305" r:id="rId6"/>
    <p:sldId id="295" r:id="rId7"/>
    <p:sldId id="302" r:id="rId8"/>
    <p:sldId id="303" r:id="rId9"/>
    <p:sldId id="306" r:id="rId10"/>
    <p:sldId id="307" r:id="rId11"/>
    <p:sldId id="309" r:id="rId12"/>
    <p:sldId id="308" r:id="rId13"/>
    <p:sldId id="310" r:id="rId14"/>
    <p:sldId id="31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AD4821-8C8A-49C4-B89B-B5092B21A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2FA7B2-C975-4776-8192-A66586C191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E9CC81D-BF9B-47EC-8661-8271030AE8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8EEA619-6743-4DD3-8B67-6BF759CFA1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5921AE7-28B1-4365-964B-2E87AF5F14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76E4F84-8845-4BDD-A524-23CFE83C8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97273F-56EA-4652-94A8-9706911731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45898FCC-889E-4AA3-BA19-FBC52123A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BC82E69C-0DFB-47F8-A6F8-9F4001AC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41DE7D9-6E59-4B2B-B100-4B2531CCA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89A0DA-3FD2-457E-812C-3AD70CF61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1FE4475-EA1C-486F-856A-5D1A0C722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33C44-D022-4B72-B3B7-34F18FE1B3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B75C17-FADD-4C80-8721-97549D9427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69D06C2-9BF1-4C3F-9326-8063BCF68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8C396A9-380D-4D6F-A8B3-275B09CF62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DF6A2-E1F9-4B32-A0EA-11FADADFF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39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2AB140-C5BC-416A-B1ED-C67876FB0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C450F4-9886-40F7-8B20-6A3A30898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61EC07-FA24-4F58-BF2A-C06ABED90B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FE8A2-16EE-44CE-97F4-5116C97F6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1A3114-142C-4075-9916-B89CB228E1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CACCE0F-FCB5-4FB8-B4A0-FAE77526B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3A4FE3F-A7B8-4305-B8A0-D43A4D3DB5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4AF6D-1728-4058-93CA-CD151DCBDD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8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8D8EDC-A3C3-4159-AF02-C3CD66145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5423BF9-97F4-441B-9E9B-2FF8883262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881C27B-4255-4B78-B972-9629E76F3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9FF8-C728-49FB-97C6-C6F8B165B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67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9D80FA-D49C-4316-926F-C2FFB3E010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9A0E144-C854-4C98-8D09-F92DB5B316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9A7F95D-D1A3-41A8-9C2C-8062AE2A21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A388A-0518-4297-BB60-CBEFD8D55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5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1FA79-1CD8-498C-9E6F-13F5067C50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6384B-4A92-4F93-B895-D3999344EE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F87F5-70F6-4F3D-A01B-1274BE8F1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C21AC-9ED4-4317-B8F7-CF55FDC1C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4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236D651-4AAF-4C59-9E24-2CCDE69A0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968699F-84CD-4750-80F1-6E2A335EA7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354C47A-F6CA-4838-954C-16CC93EEA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A43A4-D0C4-475E-88B5-7A742B7CF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52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5C850C4-D16A-434F-8659-D3A4DCF89C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0826161-4470-4765-B4FE-3DB4845B6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FF0B37B-98A0-4A09-AEEC-824575C69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190FB-9266-4A1B-918B-3DEDEA9F8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0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0D3B75-9336-4707-A7C0-284AC36AB0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568912-B86D-49F3-9159-34C057BC3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E180A20-DDD7-459B-8B24-E444A9969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C8357-DF92-4D93-83EE-82AC80E746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52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471113-8175-4B88-8A06-D2FC0E6C3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7BD53C2-459C-4ADC-A9EE-5563D8F9C8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411D09F-3990-4FBD-8129-6A7B20D7F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92D58-6D15-4DC0-A502-A528C4948D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7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FB6D3CF2-0A47-4213-986F-F3F0E10AD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BC1DB841-AE04-4B8E-BE53-248435726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42423C87-5FA4-46D9-8D14-EDFAE1E52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F1E31FE-65D9-442F-BAD1-275C9B52D7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C9BCAAD-BBCD-4502-A183-86FE547210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EC46B163-0448-48BE-9F92-140DD2DE31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02E7E8-0156-4C0B-84F2-0EF7FABAB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29244C61-204E-4A58-9376-50CB874D2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51528E89-6C20-44F4-9C3F-FFE0183F56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.exe%20Q4_StateAndNested.otq::BollingerSignal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.exe%20Q4_StateAndNested.otq::UpdateFields" TargetMode="External"/><Relationship Id="rId2" Type="http://schemas.openxmlformats.org/officeDocument/2006/relationships/hyperlink" Target="OneTickDisplay.exe%20Q4_StateAndNested.otq::AddFiel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isplay.exe%20Q4_StateAndNested.otq::Sta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isplay.exe%20Q4_StateAndNested.otq::_BollingerBan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C18F7EB3-9B55-4F50-87F9-FF86355A7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24C50C-01BD-444E-B0F9-5A3E490334C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DA3EC5A-C6C9-4A38-896B-A319DC998B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3BB0D08-7A34-4C9A-BEC8-D55B12DE47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23622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Fields</a:t>
            </a:r>
          </a:p>
          <a:p>
            <a:pPr eaLnBrk="1" hangingPunct="1"/>
            <a:r>
              <a:rPr lang="en-US" altLang="en-US" sz="4000" b="1"/>
              <a:t>State Variables</a:t>
            </a:r>
          </a:p>
          <a:p>
            <a:pPr eaLnBrk="1" hangingPunct="1"/>
            <a:r>
              <a:rPr lang="en-US" altLang="en-US" sz="4000" b="1"/>
              <a:t>Nested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D2C38B48-2212-444F-AE1A-7859D932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9E012B-ECBE-441D-B80A-4ED1C36EB5D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710E18F-E177-4685-BCFE-F88E46AF1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Nested </a:t>
            </a:r>
            <a:r>
              <a:rPr lang="en-US" altLang="en-US" b="1">
                <a:solidFill>
                  <a:schemeClr val="tx1"/>
                </a:solidFill>
              </a:rPr>
              <a:t>Queries – Step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B2F62B-5C11-43BD-93AC-2AD7CF9BC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3" b="33968"/>
          <a:stretch/>
        </p:blipFill>
        <p:spPr>
          <a:xfrm>
            <a:off x="609600" y="1709738"/>
            <a:ext cx="7924800" cy="4386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90FA06-34D4-4102-938F-3321BB37ED0B}"/>
              </a:ext>
            </a:extLst>
          </p:cNvPr>
          <p:cNvSpPr txBox="1"/>
          <p:nvPr/>
        </p:nvSpPr>
        <p:spPr>
          <a:xfrm>
            <a:off x="419100" y="914400"/>
            <a:ext cx="8305800" cy="64611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0070C0"/>
                </a:solidFill>
                <a:cs typeface="Arial" charset="0"/>
              </a:rPr>
              <a:t>Instead of inserting a new EP, click on the tab “Select OTQ”, select file (e.g., _CURRENT_FILE), and select a query with pins for nesting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8887C-E377-4C1D-A903-436743CC6EA2}"/>
              </a:ext>
            </a:extLst>
          </p:cNvPr>
          <p:cNvSpPr/>
          <p:nvPr/>
        </p:nvSpPr>
        <p:spPr>
          <a:xfrm>
            <a:off x="1752600" y="2057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481D2C86-72FF-4E02-BD55-C80D3787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76F51B-D966-4E42-A1C2-4C52F9A09518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3C14524-BE85-44D6-B4DF-E482E70A7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</a:rPr>
              <a:t>Nested Queries – Step 3</a:t>
            </a:r>
          </a:p>
        </p:txBody>
      </p:sp>
      <p:sp>
        <p:nvSpPr>
          <p:cNvPr id="14340" name="TextBox 12">
            <a:extLst>
              <a:ext uri="{FF2B5EF4-FFF2-40B4-BE49-F238E27FC236}">
                <a16:creationId xmlns:a16="http://schemas.microsoft.com/office/drawing/2014/main" id="{CC74C644-621F-46D4-A415-6AF22DFF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30313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Modify nested query parameters and click 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138040-92D4-4F2D-B8FA-AFBA2680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2105025"/>
            <a:ext cx="5915025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42" name="TextBox 7">
            <a:extLst>
              <a:ext uri="{FF2B5EF4-FFF2-40B4-BE49-F238E27FC236}">
                <a16:creationId xmlns:a16="http://schemas.microsoft.com/office/drawing/2014/main" id="{12515417-96C6-465C-A9B3-7FB1A4A80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410200"/>
            <a:ext cx="83058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/>
              <a:t>A new node shows up representing nested query. </a:t>
            </a:r>
          </a:p>
          <a:p>
            <a:pPr eaLnBrk="1" hangingPunct="1"/>
            <a:r>
              <a:rPr lang="en-US" altLang="en-US" sz="2200"/>
              <a:t>Connect the existing EPs to the new node and you’re ready to go…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C0B6F854-3C94-48BD-BE66-6334318E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CE290F-D7F0-45AA-A8E3-5CDDFB81DC0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AB7874B-4B8B-4FF7-8F71-7024984B8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Nested </a:t>
            </a:r>
            <a:r>
              <a:rPr lang="en-US" altLang="en-US" b="1">
                <a:solidFill>
                  <a:schemeClr val="tx1"/>
                </a:solidFill>
              </a:rPr>
              <a:t>Queries - Ready</a:t>
            </a: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90D516CC-9E76-41E7-AF3D-58CF22E4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062038"/>
            <a:ext cx="588645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8">
            <a:extLst>
              <a:ext uri="{FF2B5EF4-FFF2-40B4-BE49-F238E27FC236}">
                <a16:creationId xmlns:a16="http://schemas.microsoft.com/office/drawing/2014/main" id="{4739B274-149D-4BBC-BB16-8B913E2CC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3429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Bollinger_Bands_Signals</a:t>
            </a:r>
            <a:r>
              <a:rPr lang="en-US" altLang="en-US" sz="1800">
                <a:solidFill>
                  <a:srgbClr val="0070C0"/>
                </a:solidFill>
              </a:rPr>
              <a:t> “parent” query. </a:t>
            </a:r>
            <a:br>
              <a:rPr lang="en-US" altLang="en-US" sz="1800">
                <a:solidFill>
                  <a:srgbClr val="0070C0"/>
                </a:solidFill>
              </a:rPr>
            </a:br>
            <a:br>
              <a:rPr lang="en-US" altLang="en-US" sz="1800">
                <a:solidFill>
                  <a:srgbClr val="0070C0"/>
                </a:solidFill>
              </a:rPr>
            </a:br>
            <a:r>
              <a:rPr lang="en-US" altLang="en-US" sz="1800">
                <a:solidFill>
                  <a:srgbClr val="0070C0"/>
                </a:solidFill>
              </a:rPr>
              <a:t>::</a:t>
            </a:r>
            <a:r>
              <a:rPr lang="en-US" altLang="en-US" sz="1800" b="1">
                <a:solidFill>
                  <a:srgbClr val="0070C0"/>
                </a:solidFill>
              </a:rPr>
              <a:t>Bollinger_Bands</a:t>
            </a:r>
            <a:r>
              <a:rPr lang="en-US" altLang="en-US" sz="1800">
                <a:solidFill>
                  <a:srgbClr val="0070C0"/>
                </a:solidFill>
              </a:rPr>
              <a:t> is a nested query that can be shared across “parent” queries with different parameters.</a:t>
            </a:r>
            <a:br>
              <a:rPr lang="en-US" altLang="en-US" sz="1800">
                <a:solidFill>
                  <a:srgbClr val="0070C0"/>
                </a:solidFill>
              </a:rPr>
            </a:br>
            <a:r>
              <a:rPr lang="en-US" altLang="en-US" sz="1800">
                <a:solidFill>
                  <a:srgbClr val="0070C0"/>
                </a:solidFill>
              </a:rPr>
              <a:t>Its code can be </a:t>
            </a:r>
            <a:br>
              <a:rPr lang="en-US" altLang="en-US" sz="1800">
                <a:solidFill>
                  <a:srgbClr val="0070C0"/>
                </a:solidFill>
              </a:rPr>
            </a:br>
            <a:r>
              <a:rPr lang="en-US" altLang="en-US" sz="1800">
                <a:solidFill>
                  <a:srgbClr val="0070C0"/>
                </a:solidFill>
              </a:rPr>
              <a:t>maintained in the same </a:t>
            </a:r>
            <a:br>
              <a:rPr lang="en-US" altLang="en-US" sz="1800">
                <a:solidFill>
                  <a:srgbClr val="0070C0"/>
                </a:solidFill>
              </a:rPr>
            </a:br>
            <a:r>
              <a:rPr lang="en-US" altLang="en-US" sz="1800">
                <a:solidFill>
                  <a:srgbClr val="0070C0"/>
                </a:solidFill>
              </a:rPr>
              <a:t>or different OTQ file.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n-US" altLang="en-US" sz="1800" b="1">
                <a:solidFill>
                  <a:srgbClr val="0070C0"/>
                </a:solidFill>
              </a:rPr>
            </a:br>
            <a:br>
              <a:rPr lang="en-US" altLang="en-US" sz="1800" b="1">
                <a:solidFill>
                  <a:srgbClr val="0070C0"/>
                </a:solidFill>
              </a:rPr>
            </a:br>
            <a:br>
              <a:rPr lang="en-US" altLang="en-US" sz="1800" b="1">
                <a:solidFill>
                  <a:srgbClr val="0070C0"/>
                </a:solidFill>
              </a:rPr>
            </a:br>
            <a:br>
              <a:rPr lang="en-US" altLang="en-US" sz="1800" b="1">
                <a:solidFill>
                  <a:srgbClr val="0070C0"/>
                </a:solidFill>
              </a:rPr>
            </a:br>
            <a:br>
              <a:rPr lang="en-US" altLang="en-US" sz="1800" b="1">
                <a:solidFill>
                  <a:srgbClr val="0070C0"/>
                </a:solidFill>
              </a:rPr>
            </a:br>
            <a:r>
              <a:rPr lang="en-US" altLang="en-US" sz="1800" b="1">
                <a:solidFill>
                  <a:srgbClr val="0070C0"/>
                </a:solidFill>
              </a:rPr>
              <a:t>NOTE</a:t>
            </a:r>
            <a:r>
              <a:rPr lang="en-US" altLang="en-US" sz="1800">
                <a:solidFill>
                  <a:srgbClr val="0070C0"/>
                </a:solidFill>
              </a:rPr>
              <a:t>: </a:t>
            </a:r>
            <a:br>
              <a:rPr lang="en-US" altLang="en-US" sz="1800">
                <a:solidFill>
                  <a:srgbClr val="0070C0"/>
                </a:solidFill>
              </a:rPr>
            </a:br>
            <a:r>
              <a:rPr lang="en-US" altLang="en-US" sz="1800">
                <a:solidFill>
                  <a:srgbClr val="0070C0"/>
                </a:solidFill>
              </a:rPr>
              <a:t>This “parent” query </a:t>
            </a:r>
            <a:br>
              <a:rPr lang="en-US" altLang="en-US" sz="1800">
                <a:solidFill>
                  <a:srgbClr val="0070C0"/>
                </a:solidFill>
              </a:rPr>
            </a:br>
            <a:r>
              <a:rPr lang="en-US" altLang="en-US" sz="1800">
                <a:solidFill>
                  <a:srgbClr val="0070C0"/>
                </a:solidFill>
              </a:rPr>
              <a:t>can be further nested.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A84120-2A0E-476B-900B-B0422A933DF3}"/>
              </a:ext>
            </a:extLst>
          </p:cNvPr>
          <p:cNvCxnSpPr/>
          <p:nvPr/>
        </p:nvCxnSpPr>
        <p:spPr>
          <a:xfrm>
            <a:off x="3352800" y="2209800"/>
            <a:ext cx="4572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tion Button: Forward or Next 6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F5DFAC7-5946-44B2-BC69-DB401FDB91C7}"/>
              </a:ext>
            </a:extLst>
          </p:cNvPr>
          <p:cNvSpPr/>
          <p:nvPr/>
        </p:nvSpPr>
        <p:spPr>
          <a:xfrm>
            <a:off x="6781800" y="220980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F9D2E321-AEF8-49DA-B742-C39B98B1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24C417-4178-4888-8F35-4664CACF9B08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0685C5B-E0F0-4FCD-8E55-C7C9B7554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194675" cy="685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GUI Exercise - Advanced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871F152-989D-49FC-B2B7-BB19F8F20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638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Bollinger Bands Signal generation</a:t>
            </a:r>
          </a:p>
          <a:p>
            <a:pPr marL="514350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002060"/>
                </a:solidFill>
              </a:rPr>
              <a:t>Create a Bollinger_Bands query</a:t>
            </a:r>
          </a:p>
          <a:p>
            <a:pPr marL="952500" lvl="1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lphaLcParenR"/>
              <a:defRPr/>
            </a:pPr>
            <a:r>
              <a:rPr lang="en-US" sz="2200" dirty="0">
                <a:solidFill>
                  <a:srgbClr val="002060"/>
                </a:solidFill>
              </a:rPr>
              <a:t>Retrieve </a:t>
            </a:r>
            <a:r>
              <a:rPr lang="en-US" sz="2200" u="sng" dirty="0">
                <a:solidFill>
                  <a:srgbClr val="002060"/>
                </a:solidFill>
              </a:rPr>
              <a:t>trade prices for a given symbol</a:t>
            </a:r>
          </a:p>
          <a:p>
            <a:pPr marL="952500" lvl="1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lphaLcParenR"/>
              <a:defRPr/>
            </a:pPr>
            <a:r>
              <a:rPr lang="en-US" sz="2200" dirty="0">
                <a:solidFill>
                  <a:srgbClr val="002060"/>
                </a:solidFill>
              </a:rPr>
              <a:t>Compute </a:t>
            </a:r>
            <a:r>
              <a:rPr lang="en-US" sz="2200" u="sng" dirty="0">
                <a:solidFill>
                  <a:srgbClr val="002060"/>
                </a:solidFill>
              </a:rPr>
              <a:t>average and standard deviation</a:t>
            </a:r>
            <a:r>
              <a:rPr lang="en-US" sz="2200" dirty="0">
                <a:solidFill>
                  <a:srgbClr val="002060"/>
                </a:solidFill>
              </a:rPr>
              <a:t> on each</a:t>
            </a:r>
          </a:p>
          <a:p>
            <a:pPr marL="952500" lvl="1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lphaLcParenR"/>
              <a:defRPr/>
            </a:pPr>
            <a:r>
              <a:rPr lang="en-US" sz="2200" dirty="0">
                <a:solidFill>
                  <a:srgbClr val="002060"/>
                </a:solidFill>
              </a:rPr>
              <a:t>Add fields carrying </a:t>
            </a:r>
            <a:r>
              <a:rPr lang="en-US" sz="2200" u="sng" dirty="0">
                <a:solidFill>
                  <a:srgbClr val="002060"/>
                </a:solidFill>
              </a:rPr>
              <a:t>upper and lower bands </a:t>
            </a:r>
            <a:r>
              <a:rPr lang="en-US" sz="2200" dirty="0">
                <a:solidFill>
                  <a:srgbClr val="002060"/>
                </a:solidFill>
              </a:rPr>
              <a:t>using the formula: [average] +/- [query parameter set to number of bands]*[standard deviation]</a:t>
            </a:r>
          </a:p>
          <a:p>
            <a:pPr marL="952500" lvl="1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lphaLcParenR"/>
              <a:defRPr/>
            </a:pPr>
            <a:r>
              <a:rPr lang="en-US" sz="2200" dirty="0">
                <a:solidFill>
                  <a:srgbClr val="002060"/>
                </a:solidFill>
              </a:rPr>
              <a:t>Create query PINS for nesting</a:t>
            </a:r>
          </a:p>
          <a:p>
            <a:pPr marL="514350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en-US" sz="2200" b="1" dirty="0">
                <a:solidFill>
                  <a:srgbClr val="002060"/>
                </a:solidFill>
              </a:rPr>
              <a:t>Create the parent signal generation query</a:t>
            </a:r>
          </a:p>
          <a:p>
            <a:pPr marL="952500" lvl="1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lphaLcParenR"/>
              <a:defRPr/>
            </a:pPr>
            <a:r>
              <a:rPr lang="en-US" sz="1800" dirty="0">
                <a:solidFill>
                  <a:srgbClr val="002060"/>
                </a:solidFill>
              </a:rPr>
              <a:t>Retrieve trade ticks and pass to the nested Bollinger_Bands query</a:t>
            </a:r>
          </a:p>
          <a:p>
            <a:pPr marL="952500" lvl="1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lphaLcParenR"/>
              <a:defRPr/>
            </a:pPr>
            <a:r>
              <a:rPr lang="en-US" sz="1800" dirty="0">
                <a:solidFill>
                  <a:srgbClr val="002060"/>
                </a:solidFill>
              </a:rPr>
              <a:t>Add “signal” field to each tick set to: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- BUY for the PRICE that went below lower band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- SELL for the PRICE went above the upper band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- “” otherwise</a:t>
            </a:r>
          </a:p>
          <a:p>
            <a:pPr marL="952500" lvl="1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lphaLcParenR"/>
              <a:defRPr/>
            </a:pPr>
            <a:r>
              <a:rPr lang="en-US" sz="1800" dirty="0">
                <a:solidFill>
                  <a:srgbClr val="002060"/>
                </a:solidFill>
              </a:rPr>
              <a:t>Make sure all signals are part of the same </a:t>
            </a:r>
            <a:r>
              <a:rPr lang="en-US" sz="1800" dirty="0" err="1">
                <a:solidFill>
                  <a:srgbClr val="002060"/>
                </a:solidFill>
              </a:rPr>
              <a:t>timeseries</a:t>
            </a:r>
            <a:r>
              <a:rPr lang="en-US" sz="1800" dirty="0">
                <a:solidFill>
                  <a:srgbClr val="002060"/>
                </a:solidFill>
              </a:rPr>
              <a:t> output</a:t>
            </a:r>
          </a:p>
          <a:p>
            <a:pPr marL="514350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2060"/>
                </a:solidFill>
              </a:rPr>
              <a:t>Turn symbol into a query parameter</a:t>
            </a:r>
          </a:p>
          <a:p>
            <a:pPr marL="952500" lvl="1" indent="-514350" eaLnBrk="1" hangingPunct="1">
              <a:lnSpc>
                <a:spcPct val="90000"/>
              </a:lnSpc>
              <a:buClr>
                <a:srgbClr val="002060"/>
              </a:buClr>
              <a:buFont typeface="+mj-lt"/>
              <a:buAutoNum type="alphaLcParenR"/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3094B-BB59-497F-B227-D8C9B413B466}"/>
              </a:ext>
            </a:extLst>
          </p:cNvPr>
          <p:cNvSpPr txBox="1"/>
          <p:nvPr/>
        </p:nvSpPr>
        <p:spPr>
          <a:xfrm rot="16200000">
            <a:off x="7339013" y="3290887"/>
            <a:ext cx="3124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(See slides for Hints…)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B2EDE236-06AD-4455-97EE-9CAB9123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682784-3BDB-4602-AD58-4485F4DB1A85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BC17DC3-1756-4F66-9FA9-98EEC7D87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194675" cy="6858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GUI Exercise - Advanced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3094B-BB59-497F-B227-D8C9B413B466}"/>
              </a:ext>
            </a:extLst>
          </p:cNvPr>
          <p:cNvSpPr txBox="1"/>
          <p:nvPr/>
        </p:nvSpPr>
        <p:spPr>
          <a:xfrm rot="16200000">
            <a:off x="7339013" y="3290887"/>
            <a:ext cx="3124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(See slides for Hints…)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C103E-E33C-4FE5-9B1C-FFF81EC1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1800" dirty="0"/>
              <a:t>Build a query that takes the following $Parameters:</a:t>
            </a:r>
          </a:p>
          <a:p>
            <a:pPr lvl="1">
              <a:defRPr/>
            </a:pPr>
            <a:r>
              <a:rPr lang="en-GB" sz="1600" dirty="0"/>
              <a:t>$FIELD: The name of a numeric field</a:t>
            </a:r>
          </a:p>
          <a:p>
            <a:pPr lvl="1">
              <a:defRPr/>
            </a:pPr>
            <a:r>
              <a:rPr lang="en-GB" sz="1600" dirty="0"/>
              <a:t>$MINIMUM: The minimum value of $FIELD to include in our calculations.</a:t>
            </a:r>
          </a:p>
          <a:p>
            <a:pPr>
              <a:defRPr/>
            </a:pPr>
            <a:r>
              <a:rPr lang="en-GB" sz="1800" dirty="0"/>
              <a:t>In the query calculate the cumulative sum and count of ticks where $FIELD&gt;$MINIMUM</a:t>
            </a:r>
          </a:p>
          <a:p>
            <a:pPr marL="0" indent="0">
              <a:buNone/>
              <a:defRPr/>
            </a:pPr>
            <a:r>
              <a:rPr lang="en-GB" sz="1800" dirty="0"/>
              <a:t>	</a:t>
            </a:r>
            <a:r>
              <a:rPr lang="en-GB" sz="1800" dirty="0">
                <a:highlight>
                  <a:srgbClr val="FFFF00"/>
                </a:highlight>
              </a:rPr>
              <a:t>Hint: Use a state variable to accumulate conditionally</a:t>
            </a:r>
          </a:p>
          <a:p>
            <a:pPr>
              <a:defRPr/>
            </a:pPr>
            <a:r>
              <a:rPr lang="en-GB" sz="1800" dirty="0"/>
              <a:t>Change the query into a nested query and use your nested query in a query that calculates:</a:t>
            </a:r>
          </a:p>
          <a:p>
            <a:pPr lvl="1">
              <a:defRPr/>
            </a:pPr>
            <a:r>
              <a:rPr lang="en-GB" sz="1600" dirty="0"/>
              <a:t>The sum of BID_SIZE and count of ticks where BID_SIZE&gt;10</a:t>
            </a:r>
          </a:p>
          <a:p>
            <a:pPr lvl="1">
              <a:defRPr/>
            </a:pPr>
            <a:r>
              <a:rPr lang="en-GB" sz="1600" dirty="0"/>
              <a:t>The sum of ASK_SIZE and count of ticks where ASK_SIZE&gt;20</a:t>
            </a:r>
          </a:p>
          <a:p>
            <a:pPr marL="33337" indent="0">
              <a:buFont typeface="Wingdings" panose="05000000000000000000" pitchFamily="2" charset="2"/>
              <a:buNone/>
              <a:defRPr/>
            </a:pPr>
            <a:endParaRPr lang="en-GB" sz="1800" dirty="0"/>
          </a:p>
          <a:p>
            <a:pPr marL="33337" indent="0">
              <a:buFont typeface="Wingdings" panose="05000000000000000000" pitchFamily="2" charset="2"/>
              <a:buNone/>
              <a:defRPr/>
            </a:pPr>
            <a:r>
              <a:rPr lang="en-GB" sz="1800" dirty="0"/>
              <a:t>Run your query for TRAIN_C_QTE</a:t>
            </a:r>
            <a:r>
              <a:rPr lang="en-GB" sz="1800"/>
              <a:t>_TRD::</a:t>
            </a:r>
            <a:r>
              <a:rPr lang="en-GB" sz="1800" dirty="0"/>
              <a:t>INFN QTE ticks for:</a:t>
            </a:r>
          </a:p>
          <a:p>
            <a:pPr marL="33337" indent="0">
              <a:buFont typeface="Wingdings" panose="05000000000000000000" pitchFamily="2" charset="2"/>
              <a:buNone/>
              <a:defRPr/>
            </a:pPr>
            <a:r>
              <a:rPr lang="en-GB" sz="1800" dirty="0"/>
              <a:t>20180205 09:30-11:00</a:t>
            </a:r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endParaRPr lang="en-GB" sz="1400" dirty="0"/>
          </a:p>
          <a:p>
            <a:pPr lvl="1">
              <a:defRPr/>
            </a:pPr>
            <a:endParaRPr lang="en-GB" sz="1400" dirty="0"/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DD7A9662-3527-4E5D-9B28-4703DF216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64119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>
                <a:solidFill>
                  <a:srgbClr val="0070C0"/>
                </a:solidFill>
              </a:rPr>
              <a:t>Re-using nested queries</a:t>
            </a:r>
            <a:endParaRPr lang="en-US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61643FE5-C5AF-443B-9A49-5373509D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D23C8B-27C4-4920-8A0A-CA82136D4A7B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551A2AE-B039-4721-861A-6977AE2EA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Fields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50F07D1-2C12-4E9D-9BEE-60B0B7A45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0668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Queries can </a:t>
            </a:r>
            <a:r>
              <a:rPr lang="en-US" altLang="en-US" sz="2200" u="sng"/>
              <a:t>add fields to a record</a:t>
            </a:r>
            <a:r>
              <a:rPr lang="en-US" altLang="en-US" sz="2200"/>
              <a:t> for the duration of the query using the </a:t>
            </a:r>
            <a:r>
              <a:rPr lang="en-US" altLang="en-US" sz="2200" b="1"/>
              <a:t>ADD_FIELDS</a:t>
            </a:r>
            <a:r>
              <a:rPr lang="en-US" altLang="en-US" sz="2200"/>
              <a:t> EP using expressions containing: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/>
              <a:t>Built-in functions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/>
              <a:t>“Special” fields (_SYMBOL_NAME,_START_DATE…)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/>
              <a:t>The value of a field on this tick, or a previous or future tick by using a negative/positive index.  E.g.  PRICE-PRICE[-1] or PRICE[+1]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Field values can be </a:t>
            </a:r>
            <a:r>
              <a:rPr lang="en-US" altLang="en-US" sz="2200" u="sng"/>
              <a:t>changed</a:t>
            </a:r>
            <a:r>
              <a:rPr lang="en-US" altLang="en-US" sz="2200"/>
              <a:t> (including the TIMESTAMP field</a:t>
            </a:r>
            <a:r>
              <a:rPr lang="en-US" altLang="en-US" sz="2200">
                <a:solidFill>
                  <a:srgbClr val="0070C0"/>
                </a:solidFill>
              </a:rPr>
              <a:t>*</a:t>
            </a:r>
            <a:r>
              <a:rPr lang="en-US" altLang="en-US" sz="2200"/>
              <a:t>) using the </a:t>
            </a:r>
            <a:r>
              <a:rPr lang="en-US" altLang="en-US" sz="2200" b="1"/>
              <a:t>UPDATE_FIELDS EP</a:t>
            </a:r>
            <a:r>
              <a:rPr lang="en-US" altLang="en-US" sz="2200"/>
              <a:t>.  The WHERE parameter allows you to control when the changes will occur.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9B2D5-C27B-4F81-9D8A-EB0B17296176}"/>
              </a:ext>
            </a:extLst>
          </p:cNvPr>
          <p:cNvSpPr txBox="1"/>
          <p:nvPr/>
        </p:nvSpPr>
        <p:spPr>
          <a:xfrm>
            <a:off x="833438" y="5029200"/>
            <a:ext cx="7467600" cy="137160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182880" rIns="182880" bIns="182880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TIP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 * 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If you do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change the TIMESTAMP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field it must still have a value between _START_TIME and _END_TIME.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UPDATE_TIMESTAMP</a:t>
            </a:r>
            <a:r>
              <a:rPr lang="en-US" dirty="0">
                <a:solidFill>
                  <a:srgbClr val="0070C0"/>
                </a:solidFill>
                <a:cs typeface="Arial" charset="0"/>
              </a:rPr>
              <a:t> EP provides more time-specific options – see Help for more details.</a:t>
            </a:r>
          </a:p>
        </p:txBody>
      </p:sp>
      <p:sp>
        <p:nvSpPr>
          <p:cNvPr id="6" name="Action Button: Forward or Next 5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70931E7A-0030-48C0-990B-001D0807E97F}"/>
              </a:ext>
            </a:extLst>
          </p:cNvPr>
          <p:cNvSpPr/>
          <p:nvPr/>
        </p:nvSpPr>
        <p:spPr>
          <a:xfrm>
            <a:off x="635000" y="1084263"/>
            <a:ext cx="350838" cy="3048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7" name="Action Button: Forward or Next 6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259F1299-E143-40D0-85A5-5911CB81B6D5}"/>
              </a:ext>
            </a:extLst>
          </p:cNvPr>
          <p:cNvSpPr/>
          <p:nvPr/>
        </p:nvSpPr>
        <p:spPr>
          <a:xfrm>
            <a:off x="635000" y="3733800"/>
            <a:ext cx="350838" cy="3048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3C2AC1C-4DDF-4CDD-9B94-0F8097D8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228539-E5D0-4BCB-AE50-C254940434B4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54DBBDB-CBC3-4661-AC87-555B33C0C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State Variables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24CB939-E1D1-4697-B86E-48B28C94D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990600"/>
            <a:ext cx="8001000" cy="5029200"/>
          </a:xfrm>
        </p:spPr>
        <p:txBody>
          <a:bodyPr/>
          <a:lstStyle/>
          <a:p>
            <a:pPr eaLnBrk="1" hangingPunct="1"/>
            <a:r>
              <a:rPr lang="en-US" altLang="en-US" sz="2200"/>
              <a:t>A state variable is a variable of a particular </a:t>
            </a:r>
            <a:r>
              <a:rPr lang="en-US" altLang="en-US" sz="2200" b="1"/>
              <a:t>type</a:t>
            </a:r>
            <a:r>
              <a:rPr lang="en-US" altLang="en-US" sz="2200"/>
              <a:t> used to </a:t>
            </a:r>
            <a:r>
              <a:rPr lang="en-US" altLang="en-US" sz="2200" u="sng"/>
              <a:t>keep and share a value of that type (state) between several event processors within the graph </a:t>
            </a:r>
            <a:r>
              <a:rPr lang="en-US" altLang="en-US" sz="2200"/>
              <a:t>and </a:t>
            </a:r>
            <a:r>
              <a:rPr lang="en-US" altLang="en-US" sz="2200" u="sng"/>
              <a:t>between ticks</a:t>
            </a:r>
            <a:r>
              <a:rPr lang="en-US" altLang="en-US" sz="2200"/>
              <a:t>.</a:t>
            </a:r>
          </a:p>
          <a:p>
            <a:pPr eaLnBrk="1" hangingPunct="1"/>
            <a:r>
              <a:rPr lang="en-US" altLang="en-US" sz="2200"/>
              <a:t>The group of event processors which can </a:t>
            </a:r>
            <a:r>
              <a:rPr lang="en-US" altLang="en-US" sz="2200" u="sng"/>
              <a:t>access/modify</a:t>
            </a:r>
            <a:r>
              <a:rPr lang="en-US" altLang="en-US" sz="2200"/>
              <a:t> a particular state variable is determined by its </a:t>
            </a:r>
            <a:r>
              <a:rPr lang="en-US" altLang="en-US" sz="2200" b="1"/>
              <a:t>scope</a:t>
            </a:r>
            <a:r>
              <a:rPr lang="en-US" altLang="en-US" sz="2200"/>
              <a:t>.</a:t>
            </a:r>
          </a:p>
          <a:p>
            <a:pPr eaLnBrk="1" hangingPunct="1"/>
            <a:r>
              <a:rPr lang="en-US" altLang="en-US" sz="2200" b="1"/>
              <a:t>Scope, type and initial values </a:t>
            </a:r>
            <a:r>
              <a:rPr lang="en-US" altLang="en-US" sz="2200"/>
              <a:t>of state variables are specified by the </a:t>
            </a:r>
            <a:r>
              <a:rPr lang="en-US" altLang="en-US" sz="2200" b="1"/>
              <a:t>DECLARE_STATE_VARIABLES</a:t>
            </a:r>
            <a:r>
              <a:rPr lang="en-US" altLang="en-US" sz="2200"/>
              <a:t> event processor. </a:t>
            </a:r>
          </a:p>
          <a:p>
            <a:pPr eaLnBrk="1" hangingPunct="1"/>
            <a:r>
              <a:rPr lang="en-US" altLang="en-US" sz="2200"/>
              <a:t>State variables can be </a:t>
            </a:r>
            <a:r>
              <a:rPr lang="en-US" altLang="en-US" sz="2200" u="sng"/>
              <a:t>accessed/modified</a:t>
            </a:r>
            <a:r>
              <a:rPr lang="en-US" altLang="en-US" sz="2200"/>
              <a:t> both by a subset of built-in OneTick EPs like </a:t>
            </a:r>
            <a:r>
              <a:rPr lang="en-US" altLang="en-US" sz="2200" b="1"/>
              <a:t>UPDATE_FIELDS</a:t>
            </a:r>
            <a:r>
              <a:rPr lang="en-US" altLang="en-US" sz="2200"/>
              <a:t> and any user-defined event processor (a.k.a. UDEPs).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01312FE7-D57E-4F0B-A6B5-AF7D22E2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6CA754-CA73-4BEB-9F5D-D9C7B3A6AC93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FB1C712-1FA3-48CD-A359-FA34B8D07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State Variables</a:t>
            </a:r>
            <a:r>
              <a:rPr lang="en-US" altLang="en-US"/>
              <a:t> (cont.)</a:t>
            </a:r>
            <a:endParaRPr lang="en-US" altLang="en-US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DC57E7-DD79-4C21-9572-5E091171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5791200" cy="50371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73" name="Rectangle 3">
            <a:extLst>
              <a:ext uri="{FF2B5EF4-FFF2-40B4-BE49-F238E27FC236}">
                <a16:creationId xmlns:a16="http://schemas.microsoft.com/office/drawing/2014/main" id="{9CA2F056-769D-4DDB-ACC6-DEB111C3D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1189038"/>
            <a:ext cx="209073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>
                <a:solidFill>
                  <a:srgbClr val="0070C0"/>
                </a:solidFill>
              </a:rPr>
              <a:t>Declare STATE vars</a:t>
            </a:r>
            <a:br>
              <a:rPr lang="en-US" altLang="en-US" sz="1800">
                <a:solidFill>
                  <a:srgbClr val="0070C0"/>
                </a:solidFill>
              </a:rPr>
            </a:br>
            <a:endParaRPr lang="en-US" altLang="en-US" sz="180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>
                <a:solidFill>
                  <a:srgbClr val="0070C0"/>
                </a:solidFill>
              </a:rPr>
              <a:t>Retrieve Trades</a:t>
            </a:r>
            <a:br>
              <a:rPr lang="en-US" altLang="en-US" sz="1800">
                <a:solidFill>
                  <a:srgbClr val="0070C0"/>
                </a:solidFill>
              </a:rPr>
            </a:br>
            <a:br>
              <a:rPr lang="en-US" altLang="en-US" sz="1800">
                <a:solidFill>
                  <a:srgbClr val="0070C0"/>
                </a:solidFill>
              </a:rPr>
            </a:br>
            <a:endParaRPr lang="en-US" altLang="en-US" sz="180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>
                <a:solidFill>
                  <a:srgbClr val="0070C0"/>
                </a:solidFill>
              </a:rPr>
              <a:t>Update values of STATE vars on each tick. Use WHERE as needed.</a:t>
            </a:r>
            <a:br>
              <a:rPr lang="en-US" altLang="en-US" sz="1800">
                <a:solidFill>
                  <a:srgbClr val="0070C0"/>
                </a:solidFill>
              </a:rPr>
            </a:br>
            <a:endParaRPr lang="en-US" altLang="en-US" sz="180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>
                <a:solidFill>
                  <a:srgbClr val="0070C0"/>
                </a:solidFill>
              </a:rPr>
              <a:t>Output values of STATE vars as 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CEBD-5312-4A69-9F01-1DF9666FE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1" t="12081" r="21213" b="11749"/>
          <a:stretch/>
        </p:blipFill>
        <p:spPr>
          <a:xfrm>
            <a:off x="457200" y="4746625"/>
            <a:ext cx="1785938" cy="511175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5C1F0C-CB8A-49B9-AD2C-DB05F30EA811}"/>
              </a:ext>
            </a:extLst>
          </p:cNvPr>
          <p:cNvCxnSpPr/>
          <p:nvPr/>
        </p:nvCxnSpPr>
        <p:spPr>
          <a:xfrm flipV="1">
            <a:off x="2243138" y="5002213"/>
            <a:ext cx="1109662" cy="25558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6904C1-DF19-4DBE-8E04-015A990871FE}"/>
              </a:ext>
            </a:extLst>
          </p:cNvPr>
          <p:cNvSpPr txBox="1"/>
          <p:nvPr/>
        </p:nvSpPr>
        <p:spPr>
          <a:xfrm>
            <a:off x="446088" y="6108700"/>
            <a:ext cx="6411912" cy="58420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70C0"/>
                </a:solidFill>
                <a:cs typeface="Arial" charset="0"/>
              </a:rPr>
              <a:t>TIP -</a:t>
            </a:r>
            <a:r>
              <a:rPr lang="en-US" sz="16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cs typeface="Arial" charset="0"/>
              </a:rPr>
              <a:t>$[</a:t>
            </a:r>
            <a:r>
              <a:rPr lang="en-US" sz="1600" b="1" dirty="0" err="1">
                <a:solidFill>
                  <a:srgbClr val="00B050"/>
                </a:solidFill>
                <a:cs typeface="Arial" charset="0"/>
              </a:rPr>
              <a:t>parameter_name</a:t>
            </a:r>
            <a:r>
              <a:rPr lang="en-US" sz="1600" b="1" dirty="0">
                <a:solidFill>
                  <a:srgbClr val="00B050"/>
                </a:solidFill>
                <a:cs typeface="Arial" charset="0"/>
              </a:rPr>
              <a:t>]</a:t>
            </a:r>
            <a:r>
              <a:rPr lang="en-US" sz="1600" dirty="0">
                <a:solidFill>
                  <a:srgbClr val="0070C0"/>
                </a:solidFill>
                <a:cs typeface="Arial" charset="0"/>
              </a:rPr>
              <a:t> creates </a:t>
            </a:r>
            <a:r>
              <a:rPr lang="en-US" sz="1600" u="sng" dirty="0">
                <a:solidFill>
                  <a:srgbClr val="0070C0"/>
                </a:solidFill>
                <a:cs typeface="Arial" charset="0"/>
              </a:rPr>
              <a:t>query parameters</a:t>
            </a:r>
            <a:r>
              <a:rPr lang="en-US" sz="1600" dirty="0">
                <a:solidFill>
                  <a:srgbClr val="0070C0"/>
                </a:solidFill>
                <a:cs typeface="Arial" charset="0"/>
              </a:rPr>
              <a:t> </a:t>
            </a:r>
            <a:br>
              <a:rPr lang="en-US" sz="1600" dirty="0">
                <a:solidFill>
                  <a:srgbClr val="0070C0"/>
                </a:solidFill>
                <a:cs typeface="Arial" charset="0"/>
              </a:rPr>
            </a:br>
            <a:r>
              <a:rPr lang="en-US" sz="1600" dirty="0">
                <a:solidFill>
                  <a:srgbClr val="0070C0"/>
                </a:solidFill>
                <a:cs typeface="Arial" charset="0"/>
              </a:rPr>
              <a:t>that can be re-used across the whole query.</a:t>
            </a:r>
          </a:p>
        </p:txBody>
      </p:sp>
      <p:sp>
        <p:nvSpPr>
          <p:cNvPr id="3" name="Action Button: Forward or Next 2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D46FF728-E476-4B5F-B016-BF2BAD34F117}"/>
              </a:ext>
            </a:extLst>
          </p:cNvPr>
          <p:cNvSpPr/>
          <p:nvPr/>
        </p:nvSpPr>
        <p:spPr>
          <a:xfrm>
            <a:off x="1219200" y="2849563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E4FBD625-E763-4BAE-AFF6-DD00170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DE2404-B483-46DC-85D8-24D281965B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E7611B4-BB7A-428F-800F-B49BCBAC7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b="1"/>
              <a:t>State Variables Types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E8DAA59-7163-48ED-98D5-217655E08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990600"/>
            <a:ext cx="8001000" cy="50292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sz="2200" b="1" dirty="0" err="1"/>
              <a:t>int</a:t>
            </a:r>
            <a:r>
              <a:rPr lang="en-US" altLang="en-US" sz="2200" b="1" dirty="0"/>
              <a:t>, long, double, </a:t>
            </a:r>
            <a:r>
              <a:rPr lang="en-US" altLang="en-US" sz="2200" dirty="0"/>
              <a:t>and</a:t>
            </a:r>
            <a:r>
              <a:rPr lang="en-US" altLang="en-US" sz="2200" b="1" dirty="0"/>
              <a:t> string</a:t>
            </a:r>
          </a:p>
          <a:p>
            <a:pPr lvl="1" eaLnBrk="1" hangingPunct="1">
              <a:defRPr/>
            </a:pPr>
            <a:r>
              <a:rPr lang="en-US" altLang="en-US" sz="2200" b="1" dirty="0"/>
              <a:t>TICK_SETS</a:t>
            </a:r>
            <a:endParaRPr lang="en-US" alt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defRPr/>
            </a:pPr>
            <a:r>
              <a:rPr lang="en-US" altLang="en-US" sz="2100" dirty="0"/>
              <a:t>Allows storing a </a:t>
            </a:r>
            <a:r>
              <a:rPr lang="en-US" altLang="en-US" sz="2100" i="1" dirty="0"/>
              <a:t>set of ticks</a:t>
            </a:r>
            <a:r>
              <a:rPr lang="en-US" altLang="en-US" sz="2100" dirty="0"/>
              <a:t> with unique values of given fields (also referred to as </a:t>
            </a:r>
            <a:r>
              <a:rPr lang="en-US" altLang="en-US" sz="2100" i="1" dirty="0"/>
              <a:t>key fields</a:t>
            </a:r>
            <a:r>
              <a:rPr lang="en-US" altLang="en-US" sz="2100" dirty="0"/>
              <a:t>). </a:t>
            </a:r>
            <a:endParaRPr lang="en-US" altLang="en-US" sz="1800" dirty="0"/>
          </a:p>
          <a:p>
            <a:pPr lvl="2" eaLnBrk="1" hangingPunct="1">
              <a:defRPr/>
            </a:pPr>
            <a:r>
              <a:rPr lang="en-US" altLang="en-US" sz="1600" dirty="0"/>
              <a:t>Covered in a later presentation….</a:t>
            </a:r>
            <a:r>
              <a:rPr lang="en-US" altLang="en-US" sz="1600" b="1" dirty="0"/>
              <a:t> </a:t>
            </a:r>
          </a:p>
          <a:p>
            <a:pPr lvl="1" eaLnBrk="1" hangingPunct="1">
              <a:defRPr/>
            </a:pPr>
            <a:r>
              <a:rPr lang="en-US" altLang="en-US" sz="2200" b="1" dirty="0"/>
              <a:t>TICK_LISTS</a:t>
            </a:r>
            <a:endParaRPr lang="en-US" alt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defRPr/>
            </a:pPr>
            <a:r>
              <a:rPr lang="en-US" altLang="en-US" sz="2100" dirty="0"/>
              <a:t>Allows storing a </a:t>
            </a:r>
            <a:r>
              <a:rPr lang="en-US" altLang="en-US" sz="2100" i="1" dirty="0"/>
              <a:t>set of ticks which can be traversed using PER_TICK_SCRIPT methods.</a:t>
            </a:r>
            <a:endParaRPr lang="en-US" altLang="en-US" sz="1800" dirty="0"/>
          </a:p>
          <a:p>
            <a:pPr lvl="2" eaLnBrk="1" hangingPunct="1">
              <a:defRPr/>
            </a:pPr>
            <a:r>
              <a:rPr lang="en-US" altLang="en-US" sz="1600" dirty="0"/>
              <a:t>Covered in a later presentation….</a:t>
            </a:r>
          </a:p>
          <a:p>
            <a:pPr marL="909637" lvl="2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3CD9FD0-1A47-4180-84CB-63996060E3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F4E5D6-766C-4291-923C-BCAACD1D462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CEA0FF9-C2D7-4EF3-80DD-C59E976224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76D3DCE-64D2-4F00-98E7-5181A52015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Nested Queries </a:t>
            </a:r>
            <a:r>
              <a:rPr lang="en-US" altLang="en-US" sz="4000"/>
              <a:t>(Subroutines)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410E7E59-BA2D-4BD1-B41C-EE3AE363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A0B953-5440-4578-AF00-0D8F67B9FBC4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83F67CE-1987-4A1A-BA15-364A9730E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Nested Queries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B015D7A-D362-434D-81DE-7F36F039B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/>
              <a:t>Each </a:t>
            </a:r>
            <a:r>
              <a:rPr lang="en-US" altLang="en-US" sz="2400" b="1"/>
              <a:t>*.otq </a:t>
            </a:r>
            <a:r>
              <a:rPr lang="en-US" altLang="en-US" sz="2400"/>
              <a:t>file may contain multiple queries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/>
              <a:t>Each query is named and may be referred to by </a:t>
            </a:r>
            <a:r>
              <a:rPr lang="en-US" altLang="en-US" sz="2400" b="1"/>
              <a:t>&lt;otq file name&gt;::&lt;query name&gt;</a:t>
            </a:r>
          </a:p>
          <a:p>
            <a:pPr eaLnBrk="1" hangingPunct="1"/>
            <a:r>
              <a:rPr lang="en-US" altLang="en-US" sz="2400"/>
              <a:t>Queries may be “called” from other queries</a:t>
            </a:r>
          </a:p>
          <a:p>
            <a:pPr eaLnBrk="1" hangingPunct="1"/>
            <a:r>
              <a:rPr lang="en-US" altLang="en-US" sz="2400"/>
              <a:t>Query parameters can be set on the “call”.  The usual practice is to expose the parameter to the inner query as a parameter to the outer query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E8CB032C-7DCA-41A9-BF4B-747D0549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B04DF4-0426-4186-9261-1706841750D8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42B018-A3FD-46A6-8CF7-377E896B7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Nested Queries </a:t>
            </a:r>
            <a:r>
              <a:rPr lang="en-US" altLang="en-US" sz="3600" b="1">
                <a:solidFill>
                  <a:schemeClr val="tx1"/>
                </a:solidFill>
              </a:rPr>
              <a:t>– </a:t>
            </a:r>
            <a:r>
              <a:rPr lang="en-US" altLang="en-US" sz="3600" b="1"/>
              <a:t>Step 1 - </a:t>
            </a:r>
            <a:r>
              <a:rPr lang="en-US" altLang="en-US" sz="3600" b="1">
                <a:solidFill>
                  <a:srgbClr val="00FF00"/>
                </a:solidFill>
              </a:rPr>
              <a:t>Pins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37C9578-F691-4CF6-A0EC-891898589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</a:t>
            </a:r>
            <a:r>
              <a:rPr lang="en-US" altLang="en-US" b="1">
                <a:solidFill>
                  <a:srgbClr val="00FF00"/>
                </a:solidFill>
              </a:rPr>
              <a:t>Pins</a:t>
            </a:r>
            <a:r>
              <a:rPr lang="en-US" altLang="en-US"/>
              <a:t>” on the inner query can be named in the GUI so that the pins are visible in the caller and tick streams can be connected to the pins</a:t>
            </a:r>
          </a:p>
          <a:p>
            <a:pPr eaLnBrk="1" hangingPunct="1"/>
            <a:r>
              <a:rPr lang="en-US" altLang="en-US"/>
              <a:t>The practice is to name the nodes with output pins the same as the pin name so that they can be used as the input to a JOIN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03B8A0B8-578F-4E41-8857-00A4BC0E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104132-7771-4B67-BF2C-67F09E3A3653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8D222E0-13D6-4976-8CDF-8B4EBD8F3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Nested </a:t>
            </a:r>
            <a:r>
              <a:rPr lang="en-US" altLang="en-US" sz="3200" b="1">
                <a:solidFill>
                  <a:schemeClr val="tx1"/>
                </a:solidFill>
              </a:rPr>
              <a:t>Queries</a:t>
            </a:r>
            <a:r>
              <a:rPr lang="en-US" altLang="en-US" sz="3200">
                <a:solidFill>
                  <a:schemeClr val="tx1"/>
                </a:solidFill>
              </a:rPr>
              <a:t> </a:t>
            </a:r>
            <a:r>
              <a:rPr lang="en-US" altLang="en-US" sz="3200" b="1">
                <a:solidFill>
                  <a:schemeClr val="tx1"/>
                </a:solidFill>
              </a:rPr>
              <a:t>– Step 1 - </a:t>
            </a:r>
            <a:r>
              <a:rPr lang="en-US" altLang="en-US" sz="3200" b="1">
                <a:solidFill>
                  <a:srgbClr val="00FF00"/>
                </a:solidFill>
              </a:rPr>
              <a:t>Pins</a:t>
            </a:r>
          </a:p>
        </p:txBody>
      </p:sp>
      <p:pic>
        <p:nvPicPr>
          <p:cNvPr id="12292" name="Content Placeholder 2">
            <a:extLst>
              <a:ext uri="{FF2B5EF4-FFF2-40B4-BE49-F238E27FC236}">
                <a16:creationId xmlns:a16="http://schemas.microsoft.com/office/drawing/2014/main" id="{07E256AE-BCBD-4A79-82DF-8C164E023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7740650" cy="4876800"/>
          </a:xfrm>
        </p:spPr>
      </p:pic>
      <p:pic>
        <p:nvPicPr>
          <p:cNvPr id="12293" name="Picture 3">
            <a:extLst>
              <a:ext uri="{FF2B5EF4-FFF2-40B4-BE49-F238E27FC236}">
                <a16:creationId xmlns:a16="http://schemas.microsoft.com/office/drawing/2014/main" id="{CD9D5293-D973-4E96-9492-A578E8078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1154113"/>
            <a:ext cx="423227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4">
            <a:extLst>
              <a:ext uri="{FF2B5EF4-FFF2-40B4-BE49-F238E27FC236}">
                <a16:creationId xmlns:a16="http://schemas.microsoft.com/office/drawing/2014/main" id="{FD8C879A-EBBD-42E4-B0D9-F44DCABF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08325"/>
            <a:ext cx="2895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800"/>
              <a:t>Right-Click on the Input Pin[s]</a:t>
            </a:r>
          </a:p>
          <a:p>
            <a:pPr eaLnBrk="1" hangingPunct="1">
              <a:spcBef>
                <a:spcPct val="0"/>
              </a:spcBef>
              <a:buClr>
                <a:srgbClr val="00FF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800"/>
              <a:t>Create </a:t>
            </a:r>
            <a:r>
              <a:rPr lang="en-US" altLang="en-US" sz="1800" b="1"/>
              <a:t>a”Pin Name For Nesting</a:t>
            </a:r>
            <a:r>
              <a:rPr lang="en-US" altLang="en-US" sz="1800"/>
              <a:t>”, OK</a:t>
            </a:r>
          </a:p>
          <a:p>
            <a:pPr eaLnBrk="1" hangingPunct="1">
              <a:spcBef>
                <a:spcPct val="0"/>
              </a:spcBef>
              <a:buClr>
                <a:srgbClr val="00FF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800"/>
              <a:t>Repeat for the Output Pin[s]</a:t>
            </a:r>
          </a:p>
          <a:p>
            <a:pPr eaLnBrk="1" hangingPunct="1">
              <a:spcBef>
                <a:spcPct val="0"/>
              </a:spcBef>
              <a:buClr>
                <a:srgbClr val="00FF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800"/>
              <a:t>Multiple in/out pins with different names are allowed (e.g., for WHERE_CLAUSE 2 outputs)</a:t>
            </a:r>
          </a:p>
        </p:txBody>
      </p:sp>
      <p:sp>
        <p:nvSpPr>
          <p:cNvPr id="12295" name="TextBox 5">
            <a:extLst>
              <a:ext uri="{FF2B5EF4-FFF2-40B4-BE49-F238E27FC236}">
                <a16:creationId xmlns:a16="http://schemas.microsoft.com/office/drawing/2014/main" id="{653C5ED2-A045-4789-A4B7-9F9D027B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33475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B0F0"/>
                </a:solidFill>
              </a:rPr>
              <a:t>Example</a:t>
            </a:r>
            <a:r>
              <a:rPr lang="en-US" altLang="en-US" sz="1800">
                <a:solidFill>
                  <a:srgbClr val="00B0F0"/>
                </a:solidFill>
              </a:rPr>
              <a:t>: </a:t>
            </a:r>
            <a:r>
              <a:rPr lang="en-US" altLang="en-US" sz="1800" b="1">
                <a:solidFill>
                  <a:srgbClr val="00B0F0"/>
                </a:solidFill>
              </a:rPr>
              <a:t>Bollinger_Bands</a:t>
            </a:r>
            <a:r>
              <a:rPr lang="en-US" altLang="en-US" sz="1800">
                <a:solidFill>
                  <a:srgbClr val="00B0F0"/>
                </a:solidFill>
              </a:rPr>
              <a:t> query prepared for “nesting”</a:t>
            </a:r>
          </a:p>
        </p:txBody>
      </p:sp>
      <p:sp>
        <p:nvSpPr>
          <p:cNvPr id="8" name="Action Button: Forward or Next 7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A18EDC4D-A761-4A0A-B7EA-B727992D191A}"/>
              </a:ext>
            </a:extLst>
          </p:cNvPr>
          <p:cNvSpPr/>
          <p:nvPr/>
        </p:nvSpPr>
        <p:spPr>
          <a:xfrm>
            <a:off x="990600" y="381000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1764</TotalTime>
  <Words>814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Verdana</vt:lpstr>
      <vt:lpstr>Wingdings</vt:lpstr>
      <vt:lpstr>Profile</vt:lpstr>
      <vt:lpstr>OneTick Training</vt:lpstr>
      <vt:lpstr>Fields</vt:lpstr>
      <vt:lpstr>State Variables</vt:lpstr>
      <vt:lpstr>State Variables (cont.)</vt:lpstr>
      <vt:lpstr>State Variables Types</vt:lpstr>
      <vt:lpstr>OneTick Training</vt:lpstr>
      <vt:lpstr>Nested Queries</vt:lpstr>
      <vt:lpstr>Nested Queries – Step 1 - Pins</vt:lpstr>
      <vt:lpstr>Nested Queries – Step 1 - Pins</vt:lpstr>
      <vt:lpstr>Nested Queries – Step 2</vt:lpstr>
      <vt:lpstr>Nested Queries – Step 3</vt:lpstr>
      <vt:lpstr>Nested Queries - Ready</vt:lpstr>
      <vt:lpstr>GUI Exercise - Advanced</vt:lpstr>
      <vt:lpstr>GUI Exercise - Advanced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77</cp:revision>
  <dcterms:created xsi:type="dcterms:W3CDTF">2009-04-19T19:34:14Z</dcterms:created>
  <dcterms:modified xsi:type="dcterms:W3CDTF">2018-03-07T19:26:25Z</dcterms:modified>
</cp:coreProperties>
</file>