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72" r:id="rId2"/>
    <p:sldId id="279" r:id="rId3"/>
    <p:sldId id="296" r:id="rId4"/>
    <p:sldId id="297" r:id="rId5"/>
    <p:sldId id="278" r:id="rId6"/>
    <p:sldId id="273" r:id="rId7"/>
    <p:sldId id="277" r:id="rId8"/>
    <p:sldId id="294" r:id="rId9"/>
    <p:sldId id="274" r:id="rId10"/>
    <p:sldId id="295" r:id="rId11"/>
    <p:sldId id="275" r:id="rId12"/>
    <p:sldId id="286" r:id="rId13"/>
    <p:sldId id="280" r:id="rId14"/>
    <p:sldId id="281" r:id="rId15"/>
    <p:sldId id="283" r:id="rId16"/>
    <p:sldId id="287" r:id="rId17"/>
    <p:sldId id="288" r:id="rId18"/>
    <p:sldId id="290" r:id="rId19"/>
    <p:sldId id="289" r:id="rId20"/>
    <p:sldId id="276" r:id="rId21"/>
    <p:sldId id="291" r:id="rId22"/>
    <p:sldId id="284" r:id="rId23"/>
    <p:sldId id="285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59B83B6-27C7-4792-967C-8DAF7EA569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478EF40-3C2E-433E-8AF3-6FB2850A06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15822D2-06CC-498F-8475-3AF5F8F359A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A5535FF-5EDB-49B5-A05E-628416DE74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62DCC94-C9A4-4200-8215-56384A8D06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B3986E8-C5F3-455E-9B1D-1D52DBA36E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F2C0D7-1617-4F0D-8856-5F0D6B5686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2A4465AD-E7C3-4BA3-BDF7-ADF00B5F12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3D64BFC0-A550-4F71-8F5D-1F0B313F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Explain output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1531FECA-A4E2-48A4-9493-811193918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A1DF02-DB25-429C-BB32-8C8E2E2E89B1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AA0C5DA-29BF-4CA1-B70A-52687885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1F5DB524-A254-4B70-94C7-6AA9F35F0E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6BD1448-1ED6-4F45-8F91-B6E85310E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9088F2-137C-487E-B8C8-E07AD58A1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E0EDE9C-E57D-4F29-98C7-2334F0FC5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3BC0F0-7121-4389-99AA-2CCBED12F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08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1FFFB5-827E-4752-9C5C-F059F96F1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D03276D-71CD-448E-9CDE-DF0BCCA205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0ADEC3-EDFC-493C-8506-F4A7EAFC53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A947-A32E-4734-9FF2-8F7172C9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0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C9FB8D-74CA-4FDB-9B00-F98868739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420A1B8-030F-46EA-82BD-3136E12B1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A34116-48B9-4E0E-A542-97EF62896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1F011-FC63-46F7-B764-272E49317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8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FB835F-A664-49B6-82F0-8FC9D0621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37256F4-B7B8-4F03-A26C-466F3388C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F04EF48-3EEE-49E7-A747-9B7E77337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0EE23-75F4-4277-9003-4265C5F66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1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AC7967-7649-402D-9E11-D1983259E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B39A269-71A2-4BF7-9237-BEE54FFF01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4E52D6A-665C-432A-83C6-6F08A2B3F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FE19C-20B7-4644-9A22-847F53A82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8DBBE3-17AF-4869-AAFB-0E9F079E7E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14CAC65-4405-4342-828C-A486A98E4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354C13D-D72A-4F5E-8E48-219B99721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547B5-3859-4527-A3AF-7BEB1B019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4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7EE21-01D1-4C86-809E-8CD48F604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A38C7-E662-48F5-9995-F9D9BF5EA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787E04-C6EE-44AB-BE1E-EDC55386D6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14236-0E2A-4656-A69A-DB8EDABEE0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5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8441F6C-54C7-4E26-AB9C-8D63838CA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8B056DF-C66D-4F3D-8167-7744407EF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A21CB07-C89D-468C-8940-BF4050EAF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17C8A-B4D8-4B4E-BF32-1462DA7F69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6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715A08B-F9F3-47FE-94F1-568F305D7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CCE0890-0B81-44AB-86CB-9E543F535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69B54B6-C92C-4E6B-A00B-5CDE4D7E95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D2C32-CFA3-4EE3-9DE1-8EBDCE1D75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A5C874-DF72-485C-BEC6-F5E5A5700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8A1F7BB-15D7-4669-9F4B-4AA1203AE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D135CFD-7D0A-46AF-B771-07EF510C6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25A2A-D8A3-46AF-A969-AF4F8418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84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EACFEF-FF78-4DCC-BA8F-AC63F1A72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04FE81F-2C1B-482A-98D2-4F0242169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5F450A0-78E4-4E31-B05A-BF85862C10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A842-D815-4E8F-9801-03D992DA3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9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D40C1BC-6727-4E67-A1B9-329B68C35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0B8396C1-6479-4CB8-86BE-A5B3DE2F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F15F0F63-DE0C-4AC4-8D53-27F4E5224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76D1D9E-CC78-46AC-8F84-32B1DC777B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A04EFE-FBA4-4744-822D-BF951A3D77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B4394F36-C1AC-497A-B64F-FCC5A43A2E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2A8BBAB-E97B-4D20-8BA4-8067824752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1E093717-89CB-4A66-AD2D-F23F6549D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01A5EFF6-05C3-498F-B445-89A64C721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OneTickDisplay.exe%20Q5_OrderBookAggregations.otq::OB_Snapshot_Wide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isplay.exe%20Q5_OrderBookAggregations.otq::OB_Snapshot_Fla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.exe%20Q5_OrderBookAggregations.otq::OB_Num_Level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.exe%20Q5_OrderBookAggregations.otq::OB_VWA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OneTickDisplay.exe%20Q5_OrderBookAggregations.otq::Virtual_OB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omd\one_market_data\one_tick\docs\datamodeling.html#pr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OneTickDisplay.exe%20Q5_OrderBookAggregations.otq::OB_Snapshot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34301BEF-71F2-4042-B333-3514046D7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E5F3C3-246E-4D46-B360-719863F0B111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893D3D17-10CC-4848-87C7-4E78E0D2F6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BBC90624-FB76-4FEA-AFF5-BF9196D09E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400" b="1">
                <a:solidFill>
                  <a:srgbClr val="002060"/>
                </a:solidFill>
              </a:rPr>
              <a:t>Order Book EPs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B26D77AA-7EF7-4106-AE21-D51C24A7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6394F6-57A2-4345-96D2-E0BCD9493306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B0963FB-69C2-4E1F-849D-44340FABF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OB_SNAPSHOT_WIDE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276DF74-E9F8-47EA-956B-FF0881A32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371600"/>
            <a:ext cx="3105150" cy="17526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6AE2B9-4C21-4D04-9434-1F42F773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962400"/>
            <a:ext cx="8389938" cy="2043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69C264A3-FD21-415B-AA9F-E5226AE5A2E2}"/>
              </a:ext>
            </a:extLst>
          </p:cNvPr>
          <p:cNvSpPr/>
          <p:nvPr/>
        </p:nvSpPr>
        <p:spPr>
          <a:xfrm>
            <a:off x="2286000" y="3352800"/>
            <a:ext cx="277813" cy="384175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6BB72-E4B2-468A-AFF4-18D3944A0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371600"/>
            <a:ext cx="219075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296" name="TextBox 9">
            <a:extLst>
              <a:ext uri="{FF2B5EF4-FFF2-40B4-BE49-F238E27FC236}">
                <a16:creationId xmlns:a16="http://schemas.microsoft.com/office/drawing/2014/main" id="{83833BC6-6E8C-4E73-BCBB-07B53145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57500"/>
            <a:ext cx="44196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OB_SNAPSHOT_WIDE</a:t>
            </a:r>
            <a:r>
              <a:rPr lang="en-US" altLang="en-US" sz="1800">
                <a:solidFill>
                  <a:srgbClr val="002060"/>
                </a:solidFill>
              </a:rPr>
              <a:t>  outputs 1 line with ASK/BID values </a:t>
            </a:r>
            <a:br>
              <a:rPr lang="en-US" altLang="en-US" sz="1800">
                <a:solidFill>
                  <a:srgbClr val="002060"/>
                </a:solidFill>
              </a:rPr>
            </a:br>
            <a:r>
              <a:rPr lang="en-US" altLang="en-US" sz="1800">
                <a:solidFill>
                  <a:srgbClr val="002060"/>
                </a:solidFill>
              </a:rPr>
              <a:t>per interval per LEVEL</a:t>
            </a:r>
          </a:p>
        </p:txBody>
      </p:sp>
      <p:sp>
        <p:nvSpPr>
          <p:cNvPr id="9" name="Action Button: Forward or Next 8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9284AE32-67C3-4800-8700-131D7244E5CF}"/>
              </a:ext>
            </a:extLst>
          </p:cNvPr>
          <p:cNvSpPr/>
          <p:nvPr/>
        </p:nvSpPr>
        <p:spPr>
          <a:xfrm>
            <a:off x="1219200" y="1752600"/>
            <a:ext cx="381000" cy="3810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C4605329-FC44-4EAB-B38E-FA150E7E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CAE0DA-2A71-4904-BBE9-FA0BE574B923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5710AFA-D3F2-40DA-B73B-73D4A1271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OB_SNAPSHOT_FLAT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5C62DC1-C84E-4374-B31A-8B514C966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/>
              <a:t>Convert a series of OB or PRL ticks into an order book with </a:t>
            </a:r>
            <a:r>
              <a:rPr lang="en-US" altLang="en-US" sz="2100" b="1"/>
              <a:t>one row per snapshot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/>
              <a:t>The </a:t>
            </a:r>
            <a:r>
              <a:rPr lang="en-US" altLang="en-US" sz="2100" b="1"/>
              <a:t>output</a:t>
            </a:r>
            <a:r>
              <a:rPr lang="en-US" altLang="en-US" sz="2100"/>
              <a:t> contains the following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BID_PRICE</a:t>
            </a:r>
            <a:r>
              <a:rPr lang="en-US" altLang="en-US" sz="2000" b="1">
                <a:solidFill>
                  <a:srgbClr val="0070C0"/>
                </a:solidFill>
              </a:rPr>
              <a:t>1</a:t>
            </a:r>
            <a:r>
              <a:rPr lang="en-US" altLang="en-US" sz="2000"/>
              <a:t> through BID_PRICE</a:t>
            </a:r>
            <a:r>
              <a:rPr lang="en-US" altLang="en-US" sz="2000" b="1">
                <a:solidFill>
                  <a:srgbClr val="0070C0"/>
                </a:solidFill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BID_SIZE</a:t>
            </a:r>
            <a:r>
              <a:rPr lang="en-US" altLang="en-US" sz="2000" b="1">
                <a:solidFill>
                  <a:srgbClr val="0070C0"/>
                </a:solidFill>
              </a:rPr>
              <a:t>1</a:t>
            </a:r>
            <a:r>
              <a:rPr lang="en-US" altLang="en-US" sz="2000"/>
              <a:t> through BID_SIZE</a:t>
            </a:r>
            <a:r>
              <a:rPr lang="en-US" altLang="en-US" sz="2000" b="1">
                <a:solidFill>
                  <a:srgbClr val="0070C0"/>
                </a:solidFill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ASK_PRICE</a:t>
            </a:r>
            <a:r>
              <a:rPr lang="en-US" altLang="en-US" sz="2000" b="1">
                <a:solidFill>
                  <a:srgbClr val="0070C0"/>
                </a:solidFill>
              </a:rPr>
              <a:t>1</a:t>
            </a:r>
            <a:r>
              <a:rPr lang="en-US" altLang="en-US" sz="2000"/>
              <a:t> through ASK_PRICE</a:t>
            </a:r>
            <a:r>
              <a:rPr lang="en-US" altLang="en-US" sz="2000" b="1">
                <a:solidFill>
                  <a:srgbClr val="0070C0"/>
                </a:solidFill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ASK_SIZE</a:t>
            </a:r>
            <a:r>
              <a:rPr lang="en-US" altLang="en-US" sz="2000" b="1">
                <a:solidFill>
                  <a:srgbClr val="0070C0"/>
                </a:solidFill>
              </a:rPr>
              <a:t>1</a:t>
            </a:r>
            <a:r>
              <a:rPr lang="en-US" altLang="en-US" sz="2000"/>
              <a:t> through ASK_SIZE</a:t>
            </a:r>
            <a:r>
              <a:rPr lang="en-US" altLang="en-US" sz="2000" b="1">
                <a:solidFill>
                  <a:srgbClr val="0070C0"/>
                </a:solidFill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b="1"/>
              <a:t>If there are no orders for a particular side </a:t>
            </a:r>
            <a:r>
              <a:rPr lang="en-US" altLang="en-US" sz="2100"/>
              <a:t>at a level </a:t>
            </a:r>
            <a:r>
              <a:rPr lang="en-US" altLang="en-US" sz="2100" b="1"/>
              <a:t>then</a:t>
            </a:r>
            <a:r>
              <a:rPr lang="en-US" altLang="en-US" sz="2100"/>
              <a:t> the SIZE is set to 0 and the PRICE is set to NaN for that side and level.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0631DE26-C94A-4C21-8681-38B3C013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CF97B2-9AB6-4247-9E3B-7F64E71173FA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A11325C-02F8-4364-8843-2FE90D7CD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OB_SNAPSHOT_FLAT </a:t>
            </a:r>
            <a:r>
              <a:rPr lang="en-US" altLang="en-US">
                <a:solidFill>
                  <a:srgbClr val="002060"/>
                </a:solidFill>
              </a:rPr>
              <a:t>Sample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3245956-FE50-4E19-95A8-5A1172999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Sample Output in GUI Report or Plot views: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9545E4-F415-4770-ABE9-9B831D8A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3" y="2305050"/>
            <a:ext cx="8077200" cy="1423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FA7FA-CCD8-4956-92BA-9BF9D2D9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63" y="3962400"/>
            <a:ext cx="662940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ction Button: Forward or Next 6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0AB6A00B-45E2-4067-BEAF-0C09CD45AF2F}"/>
              </a:ext>
            </a:extLst>
          </p:cNvPr>
          <p:cNvSpPr/>
          <p:nvPr/>
        </p:nvSpPr>
        <p:spPr>
          <a:xfrm>
            <a:off x="914400" y="4257675"/>
            <a:ext cx="381000" cy="3810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C12DE08-9E71-4CCD-BEEB-E535DFD8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179949-9573-4947-9D85-B3CB7440B626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797233F-0484-42F3-B299-697EAECDB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OB_NUM_LEVELS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D644986-C445-45F4-95FE-DA5EA7F97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Returns the </a:t>
            </a:r>
            <a:r>
              <a:rPr lang="en-US" sz="2400" b="1" dirty="0"/>
              <a:t>number of levels </a:t>
            </a:r>
            <a:r>
              <a:rPr lang="en-US" sz="2400" dirty="0"/>
              <a:t>in the order book at the end of each bucket.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 </a:t>
            </a:r>
            <a:r>
              <a:rPr lang="en-US" sz="2400" b="1" dirty="0"/>
              <a:t>output</a:t>
            </a:r>
            <a:r>
              <a:rPr lang="en-US" sz="2400" dirty="0"/>
              <a:t> contains the following fields:</a:t>
            </a:r>
            <a:br>
              <a:rPr lang="en-US" sz="2100" dirty="0"/>
            </a:br>
            <a:br>
              <a:rPr lang="en-US" sz="2100" dirty="0"/>
            </a:br>
            <a:br>
              <a:rPr lang="en-US" sz="2100" dirty="0"/>
            </a:br>
            <a:br>
              <a:rPr lang="en-US" sz="2100" dirty="0"/>
            </a:br>
            <a:br>
              <a:rPr lang="en-US" sz="2100" dirty="0"/>
            </a:br>
            <a:r>
              <a:rPr lang="en-US" sz="2100" dirty="0"/>
              <a:t>ASK/BID_VALUE – number of ASK/BID side levels</a:t>
            </a:r>
            <a:br>
              <a:rPr lang="en-US" sz="2100" dirty="0"/>
            </a:br>
            <a:endParaRPr lang="en-US" sz="21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Parameters</a:t>
            </a:r>
            <a:r>
              <a:rPr lang="en-US" sz="2100" dirty="0"/>
              <a:t>:</a:t>
            </a:r>
            <a:endParaRPr lang="en-US" sz="17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BUCKET_INTERVAL – to </a:t>
            </a:r>
            <a:r>
              <a:rPr lang="en-US" sz="2000" dirty="0" err="1"/>
              <a:t>intervalize</a:t>
            </a:r>
            <a:r>
              <a:rPr lang="en-US" sz="2000" dirty="0"/>
              <a:t> output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IS_RUNNING_AGGREGATION – for tick by tick output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SIDE – to limit side to ASK or BID only</a:t>
            </a:r>
          </a:p>
          <a:p>
            <a:pPr marL="471487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10685-6446-44B6-B8A0-E1C180B6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5600"/>
            <a:ext cx="6402388" cy="1014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ction Button: Forward or Next 5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710A08B-99A6-484F-A339-F148F36286D9}"/>
              </a:ext>
            </a:extLst>
          </p:cNvPr>
          <p:cNvSpPr/>
          <p:nvPr/>
        </p:nvSpPr>
        <p:spPr>
          <a:xfrm>
            <a:off x="585788" y="1828800"/>
            <a:ext cx="381000" cy="3810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F6F02FB-83DD-4CA3-971F-09A1974F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E41D76-DC9E-46CC-8E2B-62844FB50D7A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BC33918-B5BD-454C-8EFD-B1E1D1976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OB_VWAP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BB98884-6196-46D3-A5D8-61CA194AE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Returns the </a:t>
            </a:r>
            <a:r>
              <a:rPr lang="en-US" sz="2400" b="1" dirty="0"/>
              <a:t>size-weighted average price </a:t>
            </a:r>
            <a:r>
              <a:rPr lang="en-US" sz="2400" dirty="0"/>
              <a:t>computed over a specified number of order book levels at the end of each interval.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 </a:t>
            </a:r>
            <a:r>
              <a:rPr lang="en-US" sz="2400" b="1" dirty="0"/>
              <a:t>output</a:t>
            </a:r>
            <a:r>
              <a:rPr lang="en-US" sz="2400" dirty="0"/>
              <a:t> contains the following fields:</a:t>
            </a:r>
            <a:endParaRPr lang="en-US" sz="21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VALUE, if the SIDE parameter is specified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or ASK/BID_VALUE and BID_VALUE for 2 sides</a:t>
            </a:r>
            <a:br>
              <a:rPr lang="en-US" sz="2000" dirty="0"/>
            </a:br>
            <a:endParaRPr lang="en-US" sz="2000" dirty="0"/>
          </a:p>
          <a:p>
            <a:pPr marL="471487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055BB-A3B2-4C28-A25E-91F91E5D5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1600200" y="4010025"/>
            <a:ext cx="4945063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2088C53A-4175-43DD-B937-6276B6EE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928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58EC19-FCB6-4447-B000-9AE33D0830D9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B9DECB9-ADD4-4D56-9719-4FC50CAFE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OB_VWAP </a:t>
            </a:r>
            <a:r>
              <a:rPr lang="en-US" altLang="en-US">
                <a:solidFill>
                  <a:srgbClr val="002060"/>
                </a:solidFill>
              </a:rPr>
              <a:t>Example: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E620F6E-7EA3-471F-8457-6CA5A6659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466850"/>
            <a:ext cx="8001000" cy="4267200"/>
          </a:xfrm>
        </p:spPr>
        <p:txBody>
          <a:bodyPr/>
          <a:lstStyle/>
          <a:p>
            <a:pPr marL="4699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/>
          </a:p>
          <a:p>
            <a:pPr marL="4699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0FC42E-0341-4AB9-9A8E-904B6835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90600"/>
            <a:ext cx="4619625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A7F72CCE-F8CB-4EAD-B870-589F13B80E96}"/>
              </a:ext>
            </a:extLst>
          </p:cNvPr>
          <p:cNvSpPr/>
          <p:nvPr/>
        </p:nvSpPr>
        <p:spPr>
          <a:xfrm>
            <a:off x="5775325" y="1371600"/>
            <a:ext cx="3117850" cy="381000"/>
          </a:xfrm>
          <a:prstGeom prst="accentBorderCallout1">
            <a:avLst>
              <a:gd name="adj1" fmla="val 18750"/>
              <a:gd name="adj2" fmla="val -8333"/>
              <a:gd name="adj3" fmla="val 28500"/>
              <a:gd name="adj4" fmla="val -83683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</a:rPr>
              <a:t>Intervalize</a:t>
            </a: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EEBBD246-EAF6-4C7C-A4A7-53F3F542A82A}"/>
              </a:ext>
            </a:extLst>
          </p:cNvPr>
          <p:cNvSpPr/>
          <p:nvPr/>
        </p:nvSpPr>
        <p:spPr>
          <a:xfrm>
            <a:off x="5791200" y="1828800"/>
            <a:ext cx="3116263" cy="781050"/>
          </a:xfrm>
          <a:prstGeom prst="accentBorderCallout1">
            <a:avLst>
              <a:gd name="adj1" fmla="val 18750"/>
              <a:gd name="adj2" fmla="val -8333"/>
              <a:gd name="adj3" fmla="val 104159"/>
              <a:gd name="adj4" fmla="val -81147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</a:rPr>
              <a:t>Tick-by-tick Output</a:t>
            </a:r>
          </a:p>
        </p:txBody>
      </p:sp>
      <p:sp>
        <p:nvSpPr>
          <p:cNvPr id="10" name="Line Callout 1 (Border and Accent Bar) 9">
            <a:extLst>
              <a:ext uri="{FF2B5EF4-FFF2-40B4-BE49-F238E27FC236}">
                <a16:creationId xmlns:a16="http://schemas.microsoft.com/office/drawing/2014/main" id="{7BC23DAF-8B43-4376-9BD8-5F47173A5A97}"/>
              </a:ext>
            </a:extLst>
          </p:cNvPr>
          <p:cNvSpPr/>
          <p:nvPr/>
        </p:nvSpPr>
        <p:spPr>
          <a:xfrm>
            <a:off x="5791200" y="2684463"/>
            <a:ext cx="3116263" cy="860425"/>
          </a:xfrm>
          <a:prstGeom prst="accentBorderCallout1">
            <a:avLst>
              <a:gd name="adj1" fmla="val 18750"/>
              <a:gd name="adj2" fmla="val -8333"/>
              <a:gd name="adj3" fmla="val 59059"/>
              <a:gd name="adj4" fmla="val -68993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</a:rPr>
              <a:t>Empty OR Max Number of Book Levels</a:t>
            </a:r>
          </a:p>
        </p:txBody>
      </p:sp>
      <p:sp>
        <p:nvSpPr>
          <p:cNvPr id="11" name="Line Callout 1 (Border and Accent Bar) 10">
            <a:extLst>
              <a:ext uri="{FF2B5EF4-FFF2-40B4-BE49-F238E27FC236}">
                <a16:creationId xmlns:a16="http://schemas.microsoft.com/office/drawing/2014/main" id="{8712F27E-912A-4555-97E8-CE0F80FEB1AA}"/>
              </a:ext>
            </a:extLst>
          </p:cNvPr>
          <p:cNvSpPr/>
          <p:nvPr/>
        </p:nvSpPr>
        <p:spPr>
          <a:xfrm>
            <a:off x="5799138" y="3657600"/>
            <a:ext cx="3116262" cy="1143000"/>
          </a:xfrm>
          <a:prstGeom prst="accentBorderCallout1">
            <a:avLst>
              <a:gd name="adj1" fmla="val 18750"/>
              <a:gd name="adj2" fmla="val -8333"/>
              <a:gd name="adj3" fmla="val 59649"/>
              <a:gd name="adj4" fmla="val -58673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FFFF00"/>
                </a:solidFill>
              </a:rPr>
              <a:t>If specified, determines the Number or Levels to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38885-85B3-4BE8-8510-D39980B1B057}"/>
              </a:ext>
            </a:extLst>
          </p:cNvPr>
          <p:cNvSpPr txBox="1"/>
          <p:nvPr/>
        </p:nvSpPr>
        <p:spPr>
          <a:xfrm>
            <a:off x="533400" y="4953000"/>
            <a:ext cx="8085138" cy="1754188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50000">
                <a:schemeClr val="accent3"/>
              </a:gs>
              <a:gs pos="100000">
                <a:srgbClr val="FFFF99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002060"/>
                </a:solidFill>
                <a:cs typeface="Arial" charset="0"/>
              </a:rPr>
              <a:t>Only the top N levels that contain the 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cs typeface="Arial" charset="0"/>
              </a:rPr>
              <a:t>first MAX_DEPTH_SHARES</a:t>
            </a:r>
            <a:r>
              <a:rPr lang="en-US" dirty="0">
                <a:solidFill>
                  <a:srgbClr val="002060"/>
                </a:solidFill>
                <a:cs typeface="Arial" charset="0"/>
              </a:rPr>
              <a:t> of the book will be computed.</a:t>
            </a:r>
            <a:br>
              <a:rPr lang="en-US" dirty="0">
                <a:solidFill>
                  <a:srgbClr val="002060"/>
                </a:solidFill>
                <a:cs typeface="Arial" charset="0"/>
              </a:rPr>
            </a:br>
            <a:r>
              <a:rPr lang="en-US" dirty="0">
                <a:solidFill>
                  <a:srgbClr val="002060"/>
                </a:solidFill>
                <a:cs typeface="Arial" charset="0"/>
              </a:rPr>
              <a:t> </a:t>
            </a:r>
            <a:br>
              <a:rPr lang="en-US" dirty="0">
                <a:solidFill>
                  <a:srgbClr val="002060"/>
                </a:solidFill>
                <a:cs typeface="Arial" charset="0"/>
              </a:rPr>
            </a:br>
            <a:r>
              <a:rPr lang="en-US" dirty="0">
                <a:solidFill>
                  <a:srgbClr val="002060"/>
                </a:solidFill>
                <a:cs typeface="Arial" charset="0"/>
              </a:rPr>
              <a:t>If N &gt;MAX_LEVELS, only MAX_LEVELS levels of the book will be computed. When computing OB_VWAP, the shares in access of MAX_DEPTH_SHARES, from the last included level, are ignored.</a:t>
            </a:r>
          </a:p>
        </p:txBody>
      </p:sp>
      <p:sp>
        <p:nvSpPr>
          <p:cNvPr id="12" name="Action Button: Forward or Next 11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E49818EC-0B1F-4D8F-8228-E638BE72247C}"/>
              </a:ext>
            </a:extLst>
          </p:cNvPr>
          <p:cNvSpPr/>
          <p:nvPr/>
        </p:nvSpPr>
        <p:spPr>
          <a:xfrm>
            <a:off x="209550" y="2419350"/>
            <a:ext cx="381000" cy="3810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FF3BC2F6-AC3B-4EF0-BE94-9427147F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F44C06-B3BD-4241-8161-9C4872ABEEB5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93B688C-5F28-440B-992C-1961FD1EF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Order Book Consolidation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E463D40-E2CA-4A03-8AE2-B22C0DDA7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OB_SNAPSHOT... </a:t>
            </a:r>
            <a:br>
              <a:rPr lang="en-US" altLang="en-US" sz="2400"/>
            </a:br>
            <a:r>
              <a:rPr lang="en-US" altLang="en-US" sz="2400"/>
              <a:t>Event Processors </a:t>
            </a:r>
            <a:br>
              <a:rPr lang="en-US" altLang="en-US" sz="2400"/>
            </a:br>
            <a:r>
              <a:rPr lang="en-US" altLang="en-US" sz="2400"/>
              <a:t>can have more than 1 input:</a:t>
            </a:r>
            <a:endParaRPr lang="en-US" alt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C644DA-C321-42A4-A733-5AEF14F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00400"/>
            <a:ext cx="792480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43968D64-BD91-4A0D-9C18-F6205B5CDC57}"/>
              </a:ext>
            </a:extLst>
          </p:cNvPr>
          <p:cNvSpPr/>
          <p:nvPr/>
        </p:nvSpPr>
        <p:spPr>
          <a:xfrm>
            <a:off x="5467350" y="1600200"/>
            <a:ext cx="3165475" cy="1447800"/>
          </a:xfrm>
          <a:prstGeom prst="accentCallout1">
            <a:avLst>
              <a:gd name="adj1" fmla="val 98250"/>
              <a:gd name="adj2" fmla="val -225"/>
              <a:gd name="adj3" fmla="val 111799"/>
              <a:gd name="adj4" fmla="val -6467"/>
            </a:avLst>
          </a:prstGeom>
          <a:solidFill>
            <a:srgbClr val="FFFF99"/>
          </a:solidFill>
          <a:ln>
            <a:solidFill>
              <a:srgbClr val="C0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In this case each PASSTHROUGH node is “</a:t>
            </a:r>
            <a:r>
              <a:rPr lang="en-US" b="1" dirty="0">
                <a:solidFill>
                  <a:srgbClr val="C00000"/>
                </a:solidFill>
              </a:rPr>
              <a:t>bound</a:t>
            </a:r>
            <a:r>
              <a:rPr lang="en-US" dirty="0">
                <a:solidFill>
                  <a:srgbClr val="C00000"/>
                </a:solidFill>
              </a:rPr>
              <a:t>” to 1 symbol name corresponding to particular exchange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E6730C-1645-44E7-BB42-D3ACC9BB3570}"/>
              </a:ext>
            </a:extLst>
          </p:cNvPr>
          <p:cNvSpPr/>
          <p:nvPr/>
        </p:nvSpPr>
        <p:spPr>
          <a:xfrm>
            <a:off x="4953000" y="3203575"/>
            <a:ext cx="3810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0658F2-7802-4BB2-B912-F6D12BD40E26}"/>
              </a:ext>
            </a:extLst>
          </p:cNvPr>
          <p:cNvSpPr/>
          <p:nvPr/>
        </p:nvSpPr>
        <p:spPr>
          <a:xfrm>
            <a:off x="1676400" y="3238500"/>
            <a:ext cx="3810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5C5AD6-E775-49E7-9DFA-D98E52A664FD}"/>
              </a:ext>
            </a:extLst>
          </p:cNvPr>
          <p:cNvSpPr/>
          <p:nvPr/>
        </p:nvSpPr>
        <p:spPr>
          <a:xfrm>
            <a:off x="8001000" y="3238500"/>
            <a:ext cx="3810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64103-AB39-478A-A129-7FFAB15D4EF0}"/>
              </a:ext>
            </a:extLst>
          </p:cNvPr>
          <p:cNvSpPr/>
          <p:nvPr/>
        </p:nvSpPr>
        <p:spPr>
          <a:xfrm>
            <a:off x="3752850" y="5638800"/>
            <a:ext cx="173355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>
            <a:extLst>
              <a:ext uri="{FF2B5EF4-FFF2-40B4-BE49-F238E27FC236}">
                <a16:creationId xmlns:a16="http://schemas.microsoft.com/office/drawing/2014/main" id="{25353155-63B5-4D9E-8444-CD20792B4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0545" t="13778" r="35961" b="47326"/>
          <a:stretch/>
        </p:blipFill>
        <p:spPr bwMode="auto">
          <a:xfrm>
            <a:off x="750888" y="3136900"/>
            <a:ext cx="8164512" cy="334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>
            <a:extLst>
              <a:ext uri="{FF2B5EF4-FFF2-40B4-BE49-F238E27FC236}">
                <a16:creationId xmlns:a16="http://schemas.microsoft.com/office/drawing/2014/main" id="{A8AF29A0-77F1-4AFB-B8CD-51C9D0E79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Order Book Consolidation </a:t>
            </a:r>
            <a:r>
              <a:rPr lang="en-US" altLang="en-US" sz="2800">
                <a:solidFill>
                  <a:srgbClr val="002060"/>
                </a:solidFill>
              </a:rPr>
              <a:t>(2)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529CEA7-34A1-43C0-986A-B0E5C3AE0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OB_SNAPSHOT... </a:t>
            </a:r>
            <a:br>
              <a:rPr lang="en-US" altLang="en-US" sz="2400"/>
            </a:br>
            <a:r>
              <a:rPr lang="en-US" altLang="en-US" sz="2400"/>
              <a:t>Event Processors </a:t>
            </a:r>
            <a:br>
              <a:rPr lang="en-US" altLang="en-US" sz="2400"/>
            </a:br>
            <a:r>
              <a:rPr lang="en-US" altLang="en-US" sz="2400"/>
              <a:t>can have more than 1 input:</a:t>
            </a:r>
            <a:endParaRPr lang="en-US" altLang="en-US" sz="200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827DCF18-A645-437B-82BD-418AD4629F06}"/>
              </a:ext>
            </a:extLst>
          </p:cNvPr>
          <p:cNvSpPr/>
          <p:nvPr/>
        </p:nvSpPr>
        <p:spPr>
          <a:xfrm>
            <a:off x="5467350" y="1600200"/>
            <a:ext cx="3165475" cy="1447800"/>
          </a:xfrm>
          <a:prstGeom prst="accentCallout1">
            <a:avLst>
              <a:gd name="adj1" fmla="val 98250"/>
              <a:gd name="adj2" fmla="val -225"/>
              <a:gd name="adj3" fmla="val 111799"/>
              <a:gd name="adj4" fmla="val -6467"/>
            </a:avLst>
          </a:prstGeom>
          <a:solidFill>
            <a:srgbClr val="FFFF99"/>
          </a:solidFill>
          <a:ln>
            <a:solidFill>
              <a:srgbClr val="C0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In this case each PASSTHROUGH node is “</a:t>
            </a:r>
            <a:r>
              <a:rPr lang="en-US" b="1" dirty="0">
                <a:solidFill>
                  <a:srgbClr val="C00000"/>
                </a:solidFill>
              </a:rPr>
              <a:t>bound</a:t>
            </a:r>
            <a:r>
              <a:rPr lang="en-US" dirty="0">
                <a:solidFill>
                  <a:srgbClr val="C00000"/>
                </a:solidFill>
              </a:rPr>
              <a:t>” to 1 symbol name corresponding to particular exchange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27B98-FB4D-41E2-9C20-D2DCF765EE89}"/>
              </a:ext>
            </a:extLst>
          </p:cNvPr>
          <p:cNvSpPr/>
          <p:nvPr/>
        </p:nvSpPr>
        <p:spPr>
          <a:xfrm>
            <a:off x="4953000" y="3203575"/>
            <a:ext cx="3810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C3C3E8-15AD-4641-B9F5-0B7CFA4AD269}"/>
              </a:ext>
            </a:extLst>
          </p:cNvPr>
          <p:cNvSpPr/>
          <p:nvPr/>
        </p:nvSpPr>
        <p:spPr>
          <a:xfrm>
            <a:off x="1676400" y="3238500"/>
            <a:ext cx="3810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51AC1-0C8E-4289-ADAC-7BD647A3BBF5}"/>
              </a:ext>
            </a:extLst>
          </p:cNvPr>
          <p:cNvSpPr/>
          <p:nvPr/>
        </p:nvSpPr>
        <p:spPr>
          <a:xfrm>
            <a:off x="8001000" y="3238500"/>
            <a:ext cx="3810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7458AF6-B21D-4A95-BA54-EF850D2F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905000"/>
            <a:ext cx="4948238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3" name="Rectangle 2">
            <a:extLst>
              <a:ext uri="{FF2B5EF4-FFF2-40B4-BE49-F238E27FC236}">
                <a16:creationId xmlns:a16="http://schemas.microsoft.com/office/drawing/2014/main" id="{89BCC1B0-B887-41C3-9443-A86F9761D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Order Book Consolidation </a:t>
            </a:r>
            <a:r>
              <a:rPr lang="en-US" altLang="en-US" sz="2800">
                <a:solidFill>
                  <a:srgbClr val="002060"/>
                </a:solidFill>
              </a:rPr>
              <a:t>(3)</a:t>
            </a:r>
            <a:endParaRPr lang="en-US" altLang="en-US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EB19B-3E40-4402-8747-3E225110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114800"/>
            <a:ext cx="72771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C520C900-D023-49C2-B7E5-FED0E067D00A}"/>
              </a:ext>
            </a:extLst>
          </p:cNvPr>
          <p:cNvSpPr/>
          <p:nvPr/>
        </p:nvSpPr>
        <p:spPr>
          <a:xfrm>
            <a:off x="1524000" y="3581400"/>
            <a:ext cx="533400" cy="60960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E34CD4-944F-44B3-B45F-A9B2C99BA4FE}"/>
              </a:ext>
            </a:extLst>
          </p:cNvPr>
          <p:cNvSpPr/>
          <p:nvPr/>
        </p:nvSpPr>
        <p:spPr>
          <a:xfrm>
            <a:off x="7924800" y="3962400"/>
            <a:ext cx="800100" cy="2057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Line Callout 1 (Accent Bar) 14">
            <a:extLst>
              <a:ext uri="{FF2B5EF4-FFF2-40B4-BE49-F238E27FC236}">
                <a16:creationId xmlns:a16="http://schemas.microsoft.com/office/drawing/2014/main" id="{FCA4D392-4C6E-4BAE-BF19-B14B7E8D2443}"/>
              </a:ext>
            </a:extLst>
          </p:cNvPr>
          <p:cNvSpPr/>
          <p:nvPr/>
        </p:nvSpPr>
        <p:spPr>
          <a:xfrm>
            <a:off x="5791200" y="1905000"/>
            <a:ext cx="2765425" cy="1295400"/>
          </a:xfrm>
          <a:prstGeom prst="accentCallout1">
            <a:avLst>
              <a:gd name="adj1" fmla="val 99070"/>
              <a:gd name="adj2" fmla="val 100601"/>
              <a:gd name="adj3" fmla="val 160140"/>
              <a:gd name="adj4" fmla="val 91054"/>
            </a:avLst>
          </a:prstGeom>
          <a:solidFill>
            <a:srgbClr val="FFFF99"/>
          </a:solidFill>
          <a:ln>
            <a:solidFill>
              <a:srgbClr val="C0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OB_SNAPSHOT output allows to view additional price level details for each side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A29E1C-470D-48FF-9AA1-3B94F16DC2B7}"/>
              </a:ext>
            </a:extLst>
          </p:cNvPr>
          <p:cNvCxnSpPr/>
          <p:nvPr/>
        </p:nvCxnSpPr>
        <p:spPr>
          <a:xfrm>
            <a:off x="2514600" y="3886200"/>
            <a:ext cx="1143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0">
            <a:extLst>
              <a:ext uri="{FF2B5EF4-FFF2-40B4-BE49-F238E27FC236}">
                <a16:creationId xmlns:a16="http://schemas.microsoft.com/office/drawing/2014/main" id="{93CF0B45-576D-4B8A-88F6-B7D3A4B0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752600"/>
            <a:ext cx="2057400" cy="2057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Unbound graph symbol list: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F1ED8A6-BC8F-4410-93CF-33C69F9B2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Order Book Consolidation </a:t>
            </a:r>
            <a:r>
              <a:rPr lang="en-US" altLang="en-US" sz="2800">
                <a:solidFill>
                  <a:srgbClr val="002060"/>
                </a:solidFill>
              </a:rPr>
              <a:t>(4)</a:t>
            </a:r>
            <a:endParaRPr lang="en-US" altLang="en-US" b="1">
              <a:solidFill>
                <a:srgbClr val="002060"/>
              </a:solidFill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192BD31-8268-4558-94F4-025D25512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Symbol names can be modified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dynamically per branch</a:t>
            </a:r>
            <a:br>
              <a:rPr lang="en-US" altLang="en-US" sz="2400"/>
            </a:br>
            <a:r>
              <a:rPr lang="en-US" altLang="en-US" sz="2400"/>
              <a:t>using event processor</a:t>
            </a:r>
            <a:br>
              <a:rPr lang="en-US" altLang="en-US" sz="2400"/>
            </a:br>
            <a:r>
              <a:rPr lang="en-US" altLang="en-US" sz="2400" b="1"/>
              <a:t>MODIFIED_SYMBOL_NAME</a:t>
            </a:r>
            <a:endParaRPr lang="en-US" altLang="en-US" sz="20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1559A-1A42-46A0-9628-13323CB1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3" y="3962400"/>
            <a:ext cx="8458200" cy="2249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AEE0E-098B-42BA-B638-5B8B0ED5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8" y="2438400"/>
            <a:ext cx="145732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4D63AEB3-1546-4650-B228-34DB7A98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B3152-B5CF-47CB-9D65-B2F0FBCCD7E8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FC767C9-FCCA-4F83-BFD7-5D9A71610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002060"/>
                </a:solidFill>
              </a:rPr>
              <a:t>O</a:t>
            </a:r>
            <a:r>
              <a:rPr lang="en-US" altLang="en-US" b="1" dirty="0" err="1">
                <a:solidFill>
                  <a:srgbClr val="002060"/>
                </a:solidFill>
              </a:rPr>
              <a:t>rder</a:t>
            </a:r>
            <a:r>
              <a:rPr lang="en-US" altLang="en-US" b="1" dirty="0">
                <a:solidFill>
                  <a:srgbClr val="002060"/>
                </a:solidFill>
              </a:rPr>
              <a:t> book data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AD9B1A2-8DC0-470B-B205-83923E1CE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100" dirty="0"/>
              <a:t>OneTick has special data types to store order book data, data representing the current state of available bid and ask prices and sizes at any given time.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100" dirty="0"/>
              <a:t>This can be consolidated across a market, exchange or geography, or you may be able to drill down further to, </a:t>
            </a:r>
            <a:r>
              <a:rPr lang="en-GB" altLang="en-US" sz="2100" dirty="0" err="1"/>
              <a:t>e.g</a:t>
            </a:r>
            <a:r>
              <a:rPr lang="en-GB" altLang="en-US" sz="2100" dirty="0"/>
              <a:t>, venue or market maker or even individual orders. This depends on what level of detail the source data contains and how it is stored. Each implementation differs.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100" dirty="0"/>
              <a:t>The commonest implementation consolidates on size for each distinct price and bid/ask (so called level 2 data). </a:t>
            </a:r>
            <a:endParaRPr lang="en-US" altLang="en-US" sz="2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62C0990F-90B8-4E0B-9FCB-1596515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5FECC3-F668-454A-9FDE-EE4D757AF1E7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14CED15-A649-4AEC-9E59-BED3B92E9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VIRTUAL_OB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0903878-8ECB-4E5E-A9BC-99A018A00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Convert Level 1 quotes (a.k.a. QTE ticks or BBO) into a stream of “synthetic” orders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Pass “synthetic” orders through </a:t>
            </a:r>
            <a:r>
              <a:rPr lang="en-US" altLang="en-US" b="1"/>
              <a:t>OB_SNAPSHOT_... </a:t>
            </a:r>
            <a:r>
              <a:rPr lang="en-US" altLang="en-US"/>
              <a:t>event processors (with MAX_LEVELS=1) </a:t>
            </a:r>
            <a:br>
              <a:rPr lang="en-US" altLang="en-US"/>
            </a:br>
            <a:r>
              <a:rPr lang="en-US" altLang="en-US"/>
              <a:t>to create the </a:t>
            </a:r>
            <a:r>
              <a:rPr lang="en-US" altLang="en-US" b="1"/>
              <a:t>BBO</a:t>
            </a:r>
            <a:r>
              <a:rPr lang="en-US" altLang="en-US"/>
              <a:t> from all of the 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See example…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6D95B377-224A-408C-BFCE-55A06673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15BFCE-6CE1-43F3-B012-FC24A84597E0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BF3F7EC-137F-4D86-AE69-53E122BE1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VIRTUAL_OB </a:t>
            </a:r>
            <a:r>
              <a:rPr lang="en-US" altLang="en-US">
                <a:solidFill>
                  <a:srgbClr val="002060"/>
                </a:solidFill>
              </a:rPr>
              <a:t>Sample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55835C-F218-4897-8EBF-30BD1A346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5105400"/>
            <a:ext cx="8001000" cy="1436688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7" name="Picture 4">
            <a:extLst>
              <a:ext uri="{FF2B5EF4-FFF2-40B4-BE49-F238E27FC236}">
                <a16:creationId xmlns:a16="http://schemas.microsoft.com/office/drawing/2014/main" id="{6313D68A-7104-4B21-A97D-6A1C35CE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66800"/>
            <a:ext cx="78962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441875-94CE-479B-AF64-EACA78AC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057400"/>
            <a:ext cx="42862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4D88847-7E11-492E-9694-DDA37F70D38A}"/>
              </a:ext>
            </a:extLst>
          </p:cNvPr>
          <p:cNvSpPr/>
          <p:nvPr/>
        </p:nvSpPr>
        <p:spPr>
          <a:xfrm rot="5400000">
            <a:off x="5051425" y="2035175"/>
            <a:ext cx="1828800" cy="6540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QTE</a:t>
            </a:r>
            <a:r>
              <a:rPr lang="en-US" dirty="0"/>
              <a:t> Input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3F261A4-D316-4112-9524-DAB9930A1476}"/>
              </a:ext>
            </a:extLst>
          </p:cNvPr>
          <p:cNvSpPr/>
          <p:nvPr/>
        </p:nvSpPr>
        <p:spPr>
          <a:xfrm rot="5400000">
            <a:off x="4938713" y="4625975"/>
            <a:ext cx="2133600" cy="6540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NBBO</a:t>
            </a:r>
            <a:r>
              <a:rPr lang="en-US" dirty="0"/>
              <a:t> Output</a:t>
            </a:r>
          </a:p>
        </p:txBody>
      </p:sp>
      <p:sp>
        <p:nvSpPr>
          <p:cNvPr id="9" name="Action Button: Forward or Next 8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9452D7B9-C7DC-43C0-A734-84105318E353}"/>
              </a:ext>
            </a:extLst>
          </p:cNvPr>
          <p:cNvSpPr/>
          <p:nvPr/>
        </p:nvSpPr>
        <p:spPr>
          <a:xfrm>
            <a:off x="1041400" y="3281363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3257E649-1F4F-445C-8AA3-94FB1536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251A96-61B0-4B63-989F-0DED32D8969B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9D0BC4C-024F-4F99-81AF-D6B2D56C4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OB_LOCK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4CA784C-4635-4914-89EC-BD03A2B79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Causes price level ticks from a given source to be excluded (i.e., “locked”) from the aggregate order book when the LOCK_FIELD value is positive.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Requires </a:t>
            </a:r>
            <a:r>
              <a:rPr lang="en-US" sz="2400" b="1" dirty="0"/>
              <a:t>two input streams</a:t>
            </a:r>
            <a:r>
              <a:rPr lang="en-US" sz="2400" dirty="0"/>
              <a:t>: </a:t>
            </a:r>
          </a:p>
          <a:p>
            <a:pPr marL="928687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PRL ticks or output ticks of OB_SNAPSHOT</a:t>
            </a:r>
          </a:p>
          <a:p>
            <a:pPr marL="928687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A stream of lock indications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Sample use cases: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To prevent messages from some exchanges flowing when they are illiquid, to correctly compute aggregate book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Disconnect some book inputs for some time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4391F98-7163-4C92-8A88-A103D00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928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CB672B-2291-4740-92CC-B316497A8101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8CBD2C6-F98C-41AE-9EFC-07B2245C7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OB_LOCK </a:t>
            </a:r>
            <a:r>
              <a:rPr lang="en-US" altLang="en-US">
                <a:solidFill>
                  <a:srgbClr val="002060"/>
                </a:solidFill>
              </a:rPr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F4ECB-4F20-4BCC-B055-20883E0F1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75"/>
          <a:stretch/>
        </p:blipFill>
        <p:spPr>
          <a:xfrm>
            <a:off x="914400" y="914400"/>
            <a:ext cx="7086600" cy="551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ine Callout 1 (Accent Bar) 6">
            <a:extLst>
              <a:ext uri="{FF2B5EF4-FFF2-40B4-BE49-F238E27FC236}">
                <a16:creationId xmlns:a16="http://schemas.microsoft.com/office/drawing/2014/main" id="{1FDA6520-402E-48E8-8D89-8B2D842ABEEF}"/>
              </a:ext>
            </a:extLst>
          </p:cNvPr>
          <p:cNvSpPr/>
          <p:nvPr/>
        </p:nvSpPr>
        <p:spPr>
          <a:xfrm>
            <a:off x="3124200" y="1066800"/>
            <a:ext cx="2895600" cy="1066800"/>
          </a:xfrm>
          <a:prstGeom prst="accentCallout1">
            <a:avLst>
              <a:gd name="adj1" fmla="val 21750"/>
              <a:gd name="adj2" fmla="val -507"/>
              <a:gd name="adj3" fmla="val 22071"/>
              <a:gd name="adj4" fmla="val -13899"/>
            </a:avLst>
          </a:prstGeom>
          <a:solidFill>
            <a:srgbClr val="FFFF99"/>
          </a:solidFill>
          <a:ln>
            <a:solidFill>
              <a:srgbClr val="C0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5-Level “running” tick-by-tick snapshots from LAVA order book</a:t>
            </a:r>
          </a:p>
        </p:txBody>
      </p:sp>
      <p:sp>
        <p:nvSpPr>
          <p:cNvPr id="15" name="Line Callout 1 (Accent Bar) 14">
            <a:extLst>
              <a:ext uri="{FF2B5EF4-FFF2-40B4-BE49-F238E27FC236}">
                <a16:creationId xmlns:a16="http://schemas.microsoft.com/office/drawing/2014/main" id="{FBBBA1B1-1E51-4411-A4F3-BFD8626A58DD}"/>
              </a:ext>
            </a:extLst>
          </p:cNvPr>
          <p:cNvSpPr/>
          <p:nvPr/>
        </p:nvSpPr>
        <p:spPr>
          <a:xfrm>
            <a:off x="7543800" y="1371600"/>
            <a:ext cx="1409700" cy="1524000"/>
          </a:xfrm>
          <a:prstGeom prst="accentCallout1">
            <a:avLst>
              <a:gd name="adj1" fmla="val 98250"/>
              <a:gd name="adj2" fmla="val -225"/>
              <a:gd name="adj3" fmla="val 99000"/>
              <a:gd name="adj4" fmla="val -260156"/>
            </a:avLst>
          </a:prstGeom>
          <a:solidFill>
            <a:srgbClr val="FFFF99"/>
          </a:solidFill>
          <a:ln>
            <a:solidFill>
              <a:srgbClr val="C0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C00000"/>
                </a:solidFill>
              </a:rPr>
              <a:t>Lock</a:t>
            </a:r>
            <a:r>
              <a:rPr lang="en-US" dirty="0">
                <a:solidFill>
                  <a:srgbClr val="C00000"/>
                </a:solidFill>
              </a:rPr>
              <a:t> Condition based on TAQ Trades</a:t>
            </a:r>
          </a:p>
        </p:txBody>
      </p:sp>
      <p:sp>
        <p:nvSpPr>
          <p:cNvPr id="16" name="Line Callout 1 (Accent Bar) 15">
            <a:extLst>
              <a:ext uri="{FF2B5EF4-FFF2-40B4-BE49-F238E27FC236}">
                <a16:creationId xmlns:a16="http://schemas.microsoft.com/office/drawing/2014/main" id="{5960AB8A-A455-4A91-BB1E-77858DA84CA2}"/>
              </a:ext>
            </a:extLst>
          </p:cNvPr>
          <p:cNvSpPr/>
          <p:nvPr/>
        </p:nvSpPr>
        <p:spPr>
          <a:xfrm>
            <a:off x="6705600" y="4495800"/>
            <a:ext cx="2247900" cy="1066800"/>
          </a:xfrm>
          <a:prstGeom prst="accentCallout1">
            <a:avLst>
              <a:gd name="adj1" fmla="val 3750"/>
              <a:gd name="adj2" fmla="val -212"/>
              <a:gd name="adj3" fmla="val 3642"/>
              <a:gd name="adj4" fmla="val -19458"/>
            </a:avLst>
          </a:prstGeom>
          <a:solidFill>
            <a:srgbClr val="FFFF99"/>
          </a:solidFill>
          <a:ln>
            <a:solidFill>
              <a:srgbClr val="C0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C00000"/>
                </a:solidFill>
              </a:rPr>
              <a:t>Lock</a:t>
            </a:r>
            <a:r>
              <a:rPr lang="en-US" dirty="0">
                <a:solidFill>
                  <a:srgbClr val="C00000"/>
                </a:solidFill>
              </a:rPr>
              <a:t> LAVA book based on LOCK field value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E647B003-217C-4590-8CBC-5F877E66D33E}"/>
              </a:ext>
            </a:extLst>
          </p:cNvPr>
          <p:cNvSpPr/>
          <p:nvPr/>
        </p:nvSpPr>
        <p:spPr>
          <a:xfrm>
            <a:off x="381000" y="5445125"/>
            <a:ext cx="2392363" cy="1184275"/>
          </a:xfrm>
          <a:prstGeom prst="accentCallout1">
            <a:avLst>
              <a:gd name="adj1" fmla="val 30535"/>
              <a:gd name="adj2" fmla="val 100106"/>
              <a:gd name="adj3" fmla="val 30428"/>
              <a:gd name="adj4" fmla="val 111911"/>
            </a:avLst>
          </a:prstGeom>
          <a:solidFill>
            <a:srgbClr val="FFFF99"/>
          </a:solidFill>
          <a:ln>
            <a:solidFill>
              <a:srgbClr val="C0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Consolidate Order Books from LAVA and NYSE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and get BBO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F3C21F-AA35-4264-A281-6D36C2D17AEE}"/>
              </a:ext>
            </a:extLst>
          </p:cNvPr>
          <p:cNvSpPr/>
          <p:nvPr/>
        </p:nvSpPr>
        <p:spPr>
          <a:xfrm>
            <a:off x="1219200" y="914400"/>
            <a:ext cx="6096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0361B3-8216-4EBA-B894-31B36D05FD0F}"/>
              </a:ext>
            </a:extLst>
          </p:cNvPr>
          <p:cNvSpPr/>
          <p:nvPr/>
        </p:nvSpPr>
        <p:spPr>
          <a:xfrm>
            <a:off x="6553200" y="933450"/>
            <a:ext cx="6096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000FDB-AEC5-40CE-8E8D-919E32CBD74E}"/>
              </a:ext>
            </a:extLst>
          </p:cNvPr>
          <p:cNvSpPr/>
          <p:nvPr/>
        </p:nvSpPr>
        <p:spPr>
          <a:xfrm>
            <a:off x="993775" y="4038600"/>
            <a:ext cx="758825" cy="381000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226922D1-0574-46CA-A8C7-9DD36842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D93AEA-5FA5-4A66-81FB-D489B81F0D22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616540F-065F-4770-94BD-3015F4500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914400"/>
            <a:ext cx="8001000" cy="606425"/>
          </a:xfrm>
        </p:spPr>
        <p:txBody>
          <a:bodyPr/>
          <a:lstStyle/>
          <a:p>
            <a:pPr eaLnBrk="1" hangingPunct="1"/>
            <a:r>
              <a:rPr lang="en-US" altLang="en-US" sz="2800"/>
              <a:t>GUI Exercises – Order Book Snapshots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6DEF61D-DD8C-40AD-AC3F-F55BD1B03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Order Book Snapshot with Details</a:t>
            </a:r>
          </a:p>
          <a:p>
            <a:pPr lvl="1" eaLnBrk="1" hangingPunct="1"/>
            <a:r>
              <a:rPr lang="en-US" altLang="en-US" sz="1800"/>
              <a:t>Use any database with PRL-like ticks</a:t>
            </a:r>
          </a:p>
          <a:p>
            <a:pPr lvl="1" eaLnBrk="1" hangingPunct="1"/>
            <a:r>
              <a:rPr lang="en-US" altLang="en-US" sz="1800"/>
              <a:t>Select symbol for which you have valid PRL-like ticks</a:t>
            </a:r>
          </a:p>
          <a:p>
            <a:pPr lvl="1" eaLnBrk="1" hangingPunct="1"/>
            <a:r>
              <a:rPr lang="en-US" altLang="en-US" sz="1800"/>
              <a:t>Calculate OB_SNAPSHOT as of time T up to number of max levels (specified as a parameter); if ORDER_ID is available as an order book key, use parameter SHOW_FULL_DETAIL to view ORDER_ID details</a:t>
            </a:r>
          </a:p>
          <a:p>
            <a:pPr lvl="1" eaLnBrk="1" hangingPunct="1"/>
            <a:r>
              <a:rPr lang="en-US" altLang="en-US" sz="1800"/>
              <a:t>Copy query (select query in the list, hit F2 to create a copy)</a:t>
            </a:r>
          </a:p>
          <a:p>
            <a:pPr lvl="1" eaLnBrk="1" hangingPunct="1"/>
            <a:r>
              <a:rPr lang="en-US" altLang="en-US" sz="1800"/>
              <a:t>Modify new version replacing OB_SNAPSHOT with OB_SNAPSHOT_WIDE, see the difference. Try setting BUCKET_INTERVAL and IS_RUNNING_AGGR parameters</a:t>
            </a:r>
          </a:p>
          <a:p>
            <a:pPr lvl="1" eaLnBrk="1" hangingPunct="1"/>
            <a:r>
              <a:rPr lang="en-US" altLang="en-US" sz="1800"/>
              <a:t>Copy query again, modify query replacing OB_SNPASHOT* with OB_VWAP, OB_SIZE or OB_NUM_LEVELS.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7A9BF456-1198-42B2-A537-BAE805CC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B2E907-30B8-480E-B2C5-EE024ADE00BD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8AA0F7E-1EA0-428E-A36A-577C91A20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914400"/>
            <a:ext cx="8001000" cy="606425"/>
          </a:xfrm>
        </p:spPr>
        <p:txBody>
          <a:bodyPr/>
          <a:lstStyle/>
          <a:p>
            <a:pPr eaLnBrk="1" hangingPunct="1"/>
            <a:r>
              <a:rPr lang="en-US" altLang="en-US" sz="2800"/>
              <a:t>GUI Exercises – Trades vs Order Books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5169D3-A5BC-4DBE-A666-7BF9AB3AC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Trades vs Order Book Snapshots</a:t>
            </a:r>
          </a:p>
          <a:p>
            <a:pPr lvl="1" eaLnBrk="1" hangingPunct="1"/>
            <a:r>
              <a:rPr lang="en-US" altLang="en-US" sz="1800"/>
              <a:t>Identify database and symbol that carries Trades and PRL-like ticks on the same date</a:t>
            </a:r>
          </a:p>
          <a:p>
            <a:pPr lvl="1" eaLnBrk="1" hangingPunct="1"/>
            <a:r>
              <a:rPr lang="en-US" altLang="en-US" sz="1800"/>
              <a:t>Design a query that shows 3-level order book snapshot in “FLAT” form for each trade</a:t>
            </a:r>
          </a:p>
          <a:p>
            <a:pPr lvl="1" eaLnBrk="1" hangingPunct="1"/>
            <a:r>
              <a:rPr lang="en-US" altLang="en-US" sz="1800"/>
              <a:t>Hints:</a:t>
            </a:r>
          </a:p>
          <a:p>
            <a:pPr lvl="2" eaLnBrk="1" hangingPunct="1"/>
            <a:r>
              <a:rPr lang="en-US" altLang="en-US" sz="1500"/>
              <a:t>Branch 1: trade ticks. </a:t>
            </a:r>
            <a:br>
              <a:rPr lang="en-US" altLang="en-US" sz="1500"/>
            </a:br>
            <a:r>
              <a:rPr lang="en-US" altLang="en-US" sz="1500"/>
              <a:t>If symbol name for trades is different you can bind specific symbol name to the trade branch PASSTHROUGH node</a:t>
            </a:r>
          </a:p>
          <a:p>
            <a:pPr lvl="2" eaLnBrk="1" hangingPunct="1"/>
            <a:r>
              <a:rPr lang="en-US" altLang="en-US" sz="1500"/>
              <a:t>Branch 2: PRL-like ticks.</a:t>
            </a:r>
            <a:br>
              <a:rPr lang="en-US" altLang="en-US" sz="1500"/>
            </a:br>
            <a:r>
              <a:rPr lang="en-US" altLang="en-US" sz="1500"/>
              <a:t>Event Processors: PASSTHROUGH and OB_SNAPSHOT_FLAT.</a:t>
            </a:r>
            <a:br>
              <a:rPr lang="en-US" altLang="en-US" sz="1500"/>
            </a:br>
            <a:r>
              <a:rPr lang="en-US" altLang="en-US" sz="1500"/>
              <a:t>If symbol name for trades is different you can bind specific symbol name to the order book branch PASSTHROUGH node</a:t>
            </a:r>
          </a:p>
          <a:p>
            <a:pPr eaLnBrk="1" hangingPunct="1"/>
            <a:r>
              <a:rPr lang="en-US" altLang="en-US" sz="2200"/>
              <a:t>Advanced: Reproduce Trade Event Triggered OB_VWAP calculations – see training OTQ samples.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4D63AEB3-1546-4650-B228-34DB7A98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B3152-B5CF-47CB-9D65-B2F0FBCCD7E8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FC767C9-FCCA-4F83-BFD7-5D9A71610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Price level (PRL) Tick Type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AD9B1A2-8DC0-470B-B205-83923E1CE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Represents an order (or group of orders) in the book and is expected to have the following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PRICE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BUY_SELL_FLAG</a:t>
            </a:r>
            <a:r>
              <a:rPr lang="en-US" altLang="en-US" sz="2000" dirty="0"/>
              <a:t>: 0=Buy, 1=Sell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RECORD_TYPE</a:t>
            </a:r>
          </a:p>
          <a:p>
            <a:pPr marL="868362" lvl="2" indent="0" eaLnBrk="1" hangingPunct="1">
              <a:lnSpc>
                <a:spcPct val="90000"/>
              </a:lnSpc>
              <a:buNone/>
            </a:pPr>
            <a:r>
              <a:rPr lang="en-US" altLang="en-US" sz="1700" b="1" dirty="0"/>
              <a:t>Single character field to define the operation of this tick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TICK_STATUS</a:t>
            </a:r>
          </a:p>
          <a:p>
            <a:pPr marL="471487" lvl="1" indent="0" eaLnBrk="1" hangingPunct="1">
              <a:lnSpc>
                <a:spcPct val="90000"/>
              </a:lnSpc>
              <a:buNone/>
            </a:pPr>
            <a:r>
              <a:rPr lang="en-GB" altLang="en-US" sz="2000" b="1" dirty="0"/>
              <a:t>	</a:t>
            </a:r>
            <a:r>
              <a:rPr lang="en-US" altLang="en-US" sz="2000" b="1" dirty="0"/>
              <a:t>Integer fields to define the type of this tick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/>
              <a:t>DELETED_TIME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May contain additional key  fields </a:t>
            </a:r>
            <a:r>
              <a:rPr lang="en-US" altLang="en-US" sz="2100" u="sng" dirty="0"/>
              <a:t>to define the price level</a:t>
            </a:r>
            <a:r>
              <a:rPr lang="en-US" altLang="en-US" sz="2100" dirty="0"/>
              <a:t> </a:t>
            </a:r>
            <a:r>
              <a:rPr lang="en-US" altLang="en-US" sz="2400" dirty="0"/>
              <a:t>(i.e. ORDER_ID, MMID, etc.)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08768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4D63AEB3-1546-4650-B228-34DB7A98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B3152-B5CF-47CB-9D65-B2F0FBCCD7E8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FC767C9-FCCA-4F83-BFD7-5D9A71610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Price level (PRL) Tick Type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AD9B1A2-8DC0-470B-B205-83923E1CE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Represents an order (or group of orders) in the book and is expected to have the following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/>
              <a:t>PRICE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/>
              <a:t>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/>
              <a:t>BUY_SELL_FLAG</a:t>
            </a:r>
            <a:r>
              <a:rPr lang="en-US" altLang="en-US" sz="1600" dirty="0"/>
              <a:t>: 0=Buy, 1=Sell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/>
              <a:t>RECORD_TYPE</a:t>
            </a:r>
          </a:p>
          <a:p>
            <a:pPr marL="868362" lvl="2" indent="0" eaLnBrk="1" hangingPunct="1">
              <a:lnSpc>
                <a:spcPct val="90000"/>
              </a:lnSpc>
              <a:buNone/>
            </a:pPr>
            <a:r>
              <a:rPr lang="en-US" altLang="en-US" sz="1600" b="1" dirty="0"/>
              <a:t>Single character field to define the operation of this tick</a:t>
            </a:r>
          </a:p>
          <a:p>
            <a:pPr marL="868362" lvl="2" indent="0" eaLnBrk="1" hangingPunct="1">
              <a:lnSpc>
                <a:spcPct val="90000"/>
              </a:lnSpc>
              <a:buNone/>
            </a:pPr>
            <a:r>
              <a:rPr lang="en-GB" altLang="en-US" sz="1600" b="1" dirty="0"/>
              <a:t>e</a:t>
            </a:r>
            <a:r>
              <a:rPr lang="en-US" altLang="en-US" sz="1600" b="1" dirty="0"/>
              <a:t>.G R=Regular, Z=Zero, B/E=Transaction Begin/End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/>
              <a:t>TICK_STATUS</a:t>
            </a:r>
          </a:p>
          <a:p>
            <a:pPr marL="471487" lvl="1" indent="0" eaLnBrk="1" hangingPunct="1">
              <a:lnSpc>
                <a:spcPct val="90000"/>
              </a:lnSpc>
              <a:buNone/>
            </a:pPr>
            <a:r>
              <a:rPr lang="en-GB" altLang="en-US" sz="1600" b="1" dirty="0"/>
              <a:t>	</a:t>
            </a:r>
            <a:r>
              <a:rPr lang="en-US" altLang="en-US" sz="1600" b="1" dirty="0"/>
              <a:t>Integer fields to define the type of this tick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/>
              <a:t>DELETED_TIME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May contain additional key  fields </a:t>
            </a:r>
            <a:r>
              <a:rPr lang="en-US" altLang="en-US" sz="1600" u="sng" dirty="0"/>
              <a:t>to define the price level</a:t>
            </a:r>
            <a:r>
              <a:rPr lang="en-US" altLang="en-US" sz="1600" dirty="0"/>
              <a:t> (i.e. ORDER_ID, MMID, etc.)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A</a:t>
            </a:r>
            <a:r>
              <a:rPr lang="en-US" altLang="en-US" sz="1600" dirty="0" err="1"/>
              <a:t>ll</a:t>
            </a:r>
            <a:r>
              <a:rPr lang="en-US" altLang="en-US" sz="1600" dirty="0"/>
              <a:t> documented in </a:t>
            </a:r>
            <a:r>
              <a:rPr lang="en-US" altLang="en-US" sz="1600" dirty="0">
                <a:hlinkClick r:id="rId2"/>
              </a:rPr>
              <a:t>file:///C:/omd/one_market_data/one_tick/docs/datamodeling.html#prl</a:t>
            </a: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99699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EEA336-50C5-4294-9BEB-4FE2E2C1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DB10D7-E7F9-4B93-929E-D91CE162DB83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D9BE207-42C5-4CF0-95F7-68D12B2BA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Order Book (OB) Tick Type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C4D8D37-6113-4062-BC8A-E32A17CC6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100" dirty="0"/>
              <a:t>D</a:t>
            </a:r>
            <a:r>
              <a:rPr lang="en-US" altLang="en-US" sz="2100" dirty="0" err="1"/>
              <a:t>eprecated</a:t>
            </a:r>
            <a:r>
              <a:rPr lang="en-US" altLang="en-US" sz="2100" dirty="0"/>
              <a:t> (obsolete) method of representing order books in which the size always represents a delta rather than an absolute value. In other ways similar to a PRL with some limitations.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100" dirty="0"/>
              <a:t>T</a:t>
            </a:r>
            <a:r>
              <a:rPr lang="en-US" altLang="en-US" sz="2100" dirty="0" err="1"/>
              <a:t>hese</a:t>
            </a:r>
            <a:r>
              <a:rPr lang="en-US" altLang="en-US" sz="2100" dirty="0"/>
              <a:t> are rare (extinct ?) in the wild and it is recommended that new developments DO NOT USE THIS FORMAT.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F6585EC3-5B5D-41F5-AF16-DB504006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6D4ED9-B7A5-4C08-B855-5CD1C7815465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3501E0A-A9D7-4831-B94A-53EF61621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9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OB_... Event Processors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9B95DEE-D3D9-4757-857A-39245A454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905000"/>
            <a:ext cx="8001000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600" dirty="0"/>
              <a:t>OneTick provides a list of </a:t>
            </a:r>
            <a:r>
              <a:rPr lang="en-US" sz="2600" b="1" dirty="0"/>
              <a:t>Order Book specific </a:t>
            </a:r>
            <a:r>
              <a:rPr lang="en-US" sz="2600" dirty="0"/>
              <a:t>Event Processors to aggregate Order Book data loaded into OneTick Price Level (PRL like) or Order Book (OB like) Tick Types</a:t>
            </a:r>
          </a:p>
          <a:p>
            <a:pPr eaLnBrk="1" hangingPunct="1">
              <a:buFontTx/>
              <a:buChar char="-"/>
              <a:defRPr/>
            </a:pPr>
            <a:r>
              <a:rPr lang="en-US" sz="2400" dirty="0"/>
              <a:t>Analyze order books in a few easy steps</a:t>
            </a:r>
          </a:p>
          <a:p>
            <a:pPr eaLnBrk="1" hangingPunct="1">
              <a:buFontTx/>
              <a:buChar char="-"/>
              <a:defRPr/>
            </a:pPr>
            <a:r>
              <a:rPr lang="en-US" sz="2400" dirty="0"/>
              <a:t>Utilize generic </a:t>
            </a:r>
            <a:br>
              <a:rPr lang="en-US" sz="2400" dirty="0"/>
            </a:br>
            <a:r>
              <a:rPr lang="en-US" sz="2400" dirty="0"/>
              <a:t>aggregation </a:t>
            </a:r>
            <a:br>
              <a:rPr lang="en-US" sz="2400" dirty="0"/>
            </a:br>
            <a:r>
              <a:rPr lang="en-US" sz="2400" dirty="0"/>
              <a:t>parameters:</a:t>
            </a:r>
            <a:br>
              <a:rPr lang="en-US" sz="2400" dirty="0"/>
            </a:br>
            <a:r>
              <a:rPr lang="en-US" sz="2400" dirty="0"/>
              <a:t>interval, running </a:t>
            </a:r>
            <a:br>
              <a:rPr lang="en-US" sz="2400" dirty="0"/>
            </a:br>
            <a:r>
              <a:rPr lang="en-US" sz="2400" dirty="0"/>
              <a:t>aggregation flag, </a:t>
            </a:r>
            <a:r>
              <a:rPr lang="en-US" sz="2400" dirty="0" err="1"/>
              <a:t>etc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7E0D-5787-4461-8D2C-9BB40E37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91000"/>
            <a:ext cx="2890838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E4D0DE2C-86E6-41FF-B16A-887E31CA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5A189F-FD81-4B4F-8C4E-3E07CCB7D7A0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BED8B83-E084-438B-9C9C-2CB8248F0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OB_SNAPSHOT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11AF373-5263-40DC-8C7E-AC29E3896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7" y="1752600"/>
            <a:ext cx="8008937" cy="48006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j-lt"/>
              </a:rPr>
              <a:t>Convert a series of OB or PRL ticks </a:t>
            </a:r>
            <a:r>
              <a:rPr lang="en-US" altLang="en-US" sz="2000" b="1" dirty="0">
                <a:latin typeface="+mj-lt"/>
              </a:rPr>
              <a:t>into an order book</a:t>
            </a:r>
            <a:r>
              <a:rPr lang="en-US" altLang="en-US" sz="2000" dirty="0">
                <a:latin typeface="+mj-lt"/>
              </a:rPr>
              <a:t> with </a:t>
            </a:r>
            <a:r>
              <a:rPr lang="en-US" altLang="en-US" sz="2000" b="1" dirty="0">
                <a:latin typeface="+mj-lt"/>
              </a:rPr>
              <a:t>one row of output for each combination of keys </a:t>
            </a:r>
            <a:r>
              <a:rPr lang="en-US" altLang="en-US" sz="2000" dirty="0">
                <a:latin typeface="+mj-lt"/>
              </a:rPr>
              <a:t>(e.g., PRICE and BUY_SELL_FLAG)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The </a:t>
            </a:r>
            <a:r>
              <a:rPr lang="en-US" altLang="en-US" sz="2000" b="1" dirty="0">
                <a:latin typeface="+mj-lt"/>
              </a:rPr>
              <a:t>output</a:t>
            </a:r>
            <a:r>
              <a:rPr lang="en-US" altLang="en-US" sz="2000" dirty="0">
                <a:latin typeface="+mj-lt"/>
              </a:rPr>
              <a:t> contains the following fields:</a:t>
            </a:r>
          </a:p>
          <a:p>
            <a:pPr lvl="1" eaLnBrk="1" hangingPunct="1"/>
            <a:r>
              <a:rPr lang="en-US" altLang="en-US" sz="2000" dirty="0">
                <a:latin typeface="+mj-lt"/>
              </a:rPr>
              <a:t>PRICE</a:t>
            </a:r>
          </a:p>
          <a:p>
            <a:pPr lvl="1" eaLnBrk="1" hangingPunct="1"/>
            <a:r>
              <a:rPr lang="en-US" altLang="en-US" sz="2000" dirty="0">
                <a:latin typeface="+mj-lt"/>
              </a:rPr>
              <a:t>SIZE</a:t>
            </a:r>
          </a:p>
          <a:p>
            <a:pPr lvl="1" eaLnBrk="1" hangingPunct="1"/>
            <a:r>
              <a:rPr lang="en-US" altLang="en-US" sz="2000" dirty="0">
                <a:latin typeface="+mj-lt"/>
              </a:rPr>
              <a:t>BUY_SELL_FLAG</a:t>
            </a:r>
          </a:p>
          <a:p>
            <a:pPr lvl="1" eaLnBrk="1" hangingPunct="1"/>
            <a:r>
              <a:rPr lang="en-US" altLang="en-US" sz="2000" dirty="0">
                <a:latin typeface="+mj-lt"/>
              </a:rPr>
              <a:t>LEVEL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Additional parameters can be used to provide further granularity (e.g., ORDER_ID) if available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E0E0FB5-A232-4F4C-AAA5-299EFC04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E2009F-8050-42DA-A168-F3F3D143C358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DCE69BE-12A1-47A0-9022-77D48DE49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OB_SNAPSHOT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1C875-9FB0-446F-9B57-ACEE46C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" y="4800600"/>
            <a:ext cx="862806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A8F14-F44A-40A0-8D47-EBC95AD80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25" y="1066800"/>
            <a:ext cx="3017838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0B76E-49A2-4771-B6F3-B1C58452A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25" y="1295400"/>
            <a:ext cx="4506913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3" name="TextBox 4">
            <a:extLst>
              <a:ext uri="{FF2B5EF4-FFF2-40B4-BE49-F238E27FC236}">
                <a16:creationId xmlns:a16="http://schemas.microsoft.com/office/drawing/2014/main" id="{C4FBD3FB-130B-43E0-B005-175E110D5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3614738" cy="17541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2060"/>
                </a:solidFill>
              </a:rPr>
              <a:t>Parameter </a:t>
            </a:r>
            <a:r>
              <a:rPr lang="en-US" altLang="en-US" sz="1800" b="1">
                <a:solidFill>
                  <a:srgbClr val="002060"/>
                </a:solidFill>
              </a:rPr>
              <a:t>SHOW_FULL_DETAIL</a:t>
            </a:r>
            <a:r>
              <a:rPr lang="en-US" altLang="en-US" sz="1800">
                <a:solidFill>
                  <a:srgbClr val="002060"/>
                </a:solidFill>
              </a:rPr>
              <a:t>=</a:t>
            </a:r>
            <a:r>
              <a:rPr lang="en-US" altLang="en-US" sz="1800" i="1">
                <a:solidFill>
                  <a:srgbClr val="002060"/>
                </a:solidFill>
              </a:rPr>
              <a:t>true</a:t>
            </a:r>
            <a:r>
              <a:rPr lang="en-US" altLang="en-US" sz="1800">
                <a:solidFill>
                  <a:srgbClr val="002060"/>
                </a:solidFill>
              </a:rPr>
              <a:t> allows to see </a:t>
            </a:r>
            <a:r>
              <a:rPr lang="en-US" altLang="en-US" sz="1800" i="1">
                <a:solidFill>
                  <a:srgbClr val="002060"/>
                </a:solidFill>
              </a:rPr>
              <a:t>which orders </a:t>
            </a:r>
            <a:r>
              <a:rPr lang="en-US" altLang="en-US" sz="1800">
                <a:solidFill>
                  <a:srgbClr val="002060"/>
                </a:solidFill>
              </a:rPr>
              <a:t>made up each level – provided ORDER_ID is part of the PRL key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AE9277-1BAA-4809-8414-A89515906F22}"/>
              </a:ext>
            </a:extLst>
          </p:cNvPr>
          <p:cNvSpPr/>
          <p:nvPr/>
        </p:nvSpPr>
        <p:spPr>
          <a:xfrm>
            <a:off x="6451600" y="4725988"/>
            <a:ext cx="2057400" cy="303212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FB953-E755-427C-8E33-3184B4A32F8D}"/>
              </a:ext>
            </a:extLst>
          </p:cNvPr>
          <p:cNvSpPr/>
          <p:nvPr/>
        </p:nvSpPr>
        <p:spPr>
          <a:xfrm>
            <a:off x="1600200" y="4727575"/>
            <a:ext cx="1143000" cy="303213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38ADDF-1EC0-40A5-852D-8B68C534B900}"/>
              </a:ext>
            </a:extLst>
          </p:cNvPr>
          <p:cNvSpPr/>
          <p:nvPr/>
        </p:nvSpPr>
        <p:spPr>
          <a:xfrm>
            <a:off x="2998788" y="4727575"/>
            <a:ext cx="1143000" cy="303213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63EF8D1-D201-4DA6-BCC1-BFA0C4DFC5AF}"/>
              </a:ext>
            </a:extLst>
          </p:cNvPr>
          <p:cNvSpPr/>
          <p:nvPr/>
        </p:nvSpPr>
        <p:spPr>
          <a:xfrm>
            <a:off x="2922588" y="4295775"/>
            <a:ext cx="277812" cy="38258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Action Button: Forward or Next 4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1BD7E9D0-EB75-4542-BA18-C10C41C8B723}"/>
              </a:ext>
            </a:extLst>
          </p:cNvPr>
          <p:cNvSpPr/>
          <p:nvPr/>
        </p:nvSpPr>
        <p:spPr>
          <a:xfrm>
            <a:off x="1219200" y="1676400"/>
            <a:ext cx="381000" cy="3810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37DBB7-8BD1-434E-A50B-4683881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F0C315-E374-4649-947A-796021879A91}" type="slidenum">
              <a:rPr lang="en-US" altLang="en-US" sz="12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F3B9CE3-E407-4329-9CF9-92191C402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2060"/>
                </a:solidFill>
              </a:rPr>
              <a:t>OB_SNAPSHOT_WIDE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4755C75-0824-4ED3-8A2B-238A7E712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Convert a series of orders (OB ticks) or price levels (PRL ticks) into an order book with </a:t>
            </a:r>
            <a:r>
              <a:rPr lang="en-US" altLang="en-US" sz="2400" b="1"/>
              <a:t>one row of output for each level of the book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b="1"/>
              <a:t>output</a:t>
            </a:r>
            <a:r>
              <a:rPr lang="en-US" altLang="en-US" sz="2400"/>
              <a:t> contains the following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BID_PRICE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BID_SIZE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ASK_PRICE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ASK_SIZE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 b="1"/>
              <a:t>there are no orders for a particular side</a:t>
            </a:r>
            <a:r>
              <a:rPr lang="en-US" altLang="en-US" sz="2400"/>
              <a:t> at a level </a:t>
            </a:r>
            <a:r>
              <a:rPr lang="en-US" altLang="en-US" sz="2400" b="1"/>
              <a:t>then</a:t>
            </a:r>
            <a:r>
              <a:rPr lang="en-US" altLang="en-US" sz="2400"/>
              <a:t> the SIZE is set to 0 and the PRICE is set to NaN for that side and level.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1216</TotalTime>
  <Words>1294</Words>
  <Application>Microsoft Office PowerPoint</Application>
  <PresentationFormat>On-screen Show (4:3)</PresentationFormat>
  <Paragraphs>160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Verdana</vt:lpstr>
      <vt:lpstr>Wingdings</vt:lpstr>
      <vt:lpstr>Profile</vt:lpstr>
      <vt:lpstr>OneTick Training</vt:lpstr>
      <vt:lpstr>Order book data</vt:lpstr>
      <vt:lpstr>Price level (PRL) Tick Type</vt:lpstr>
      <vt:lpstr>Price level (PRL) Tick Type</vt:lpstr>
      <vt:lpstr>Order Book (OB) Tick Type</vt:lpstr>
      <vt:lpstr>OB_... Event Processors</vt:lpstr>
      <vt:lpstr>OB_SNAPSHOT</vt:lpstr>
      <vt:lpstr>OB_SNAPSHOT (cont.)</vt:lpstr>
      <vt:lpstr>OB_SNAPSHOT_WIDE</vt:lpstr>
      <vt:lpstr>OB_SNAPSHOT_WIDE</vt:lpstr>
      <vt:lpstr>OB_SNAPSHOT_FLAT</vt:lpstr>
      <vt:lpstr>OB_SNAPSHOT_FLAT Sample</vt:lpstr>
      <vt:lpstr>OB_NUM_LEVELS</vt:lpstr>
      <vt:lpstr>OB_VWAP</vt:lpstr>
      <vt:lpstr>OB_VWAP Example:</vt:lpstr>
      <vt:lpstr>Order Book Consolidation</vt:lpstr>
      <vt:lpstr>Order Book Consolidation (2)</vt:lpstr>
      <vt:lpstr>Order Book Consolidation (3)</vt:lpstr>
      <vt:lpstr>Order Book Consolidation (4)</vt:lpstr>
      <vt:lpstr>VIRTUAL_OB</vt:lpstr>
      <vt:lpstr>VIRTUAL_OB Sample</vt:lpstr>
      <vt:lpstr>OB_LOCK</vt:lpstr>
      <vt:lpstr>OB_LOCK Example:</vt:lpstr>
      <vt:lpstr>GUI Exercises – Order Book Snapshots</vt:lpstr>
      <vt:lpstr>GUI Exercises – Trades vs Order Books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80</cp:revision>
  <dcterms:created xsi:type="dcterms:W3CDTF">2009-04-19T19:34:14Z</dcterms:created>
  <dcterms:modified xsi:type="dcterms:W3CDTF">2018-03-07T19:33:44Z</dcterms:modified>
</cp:coreProperties>
</file>