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4" r:id="rId10"/>
    <p:sldId id="266" r:id="rId11"/>
    <p:sldId id="267" r:id="rId12"/>
    <p:sldId id="269" r:id="rId13"/>
    <p:sldId id="270" r:id="rId14"/>
    <p:sldId id="265" r:id="rId15"/>
    <p:sldId id="273" r:id="rId16"/>
    <p:sldId id="271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A30D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4" autoAdjust="0"/>
    <p:restoredTop sz="94660"/>
  </p:normalViewPr>
  <p:slideViewPr>
    <p:cSldViewPr>
      <p:cViewPr varScale="1">
        <p:scale>
          <a:sx n="61" d="100"/>
          <a:sy n="61" d="100"/>
        </p:scale>
        <p:origin x="1437" y="2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0968E01-475B-4A2D-A5C3-B3783BD711B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A64FC1D-BBFB-4F49-99C5-9502AEC6FFF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CE0C4A9-6603-4FDC-A7AF-F40C5E18F00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DC11141F-03EF-415B-AE6B-0F5BCD25645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DD3C946-1588-4EC2-B901-C13DA74D30D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7FDB397-529A-4D55-A2C3-B7CDD03998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E53B376-AC46-4EA0-AB1E-579A305F02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4166FCA-14A8-4080-B9F2-79F4A2762E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F8C58A-1479-4262-9B2A-C0DD40C0A674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C6EEF92-ED2A-42E2-A043-3F83CFC09F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CF1E49D6-22F1-4E7F-9A99-6D363DAAFD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083F9C3F-18B6-4D53-9B2B-CFC0B586E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48748EF5-2A32-4B39-BC51-2A9961C07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B81B870-D7C7-4927-B28A-4393443128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AB1F3BE-5049-44B3-BBF2-0E1307ED3C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B3D7EBF-D156-4A13-B4A2-07C6B2CDCB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09825-7438-4E74-BDB3-94E596CDB0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358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735BD36-FDB6-4AB9-AAD4-A1139E994B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636FD30-14DE-4B9F-8B68-299D76C3A5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094E71C-7A54-4251-9982-31C7D54019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1091A-5D1D-439E-995E-D3A8E82836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259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B6BABA2-98FD-42B1-B302-5B69C82470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6B646B9-AA37-43CF-BB51-84FACA16FE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65DF70DE-30C7-4259-A230-8964945F1A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EABC3-3ED6-4852-AF52-511B90B9F4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813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E39BAB0-547A-4964-B269-B0BAF50633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9717B21-8839-4D5D-8CA2-373F8143E7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5C65C24-E622-4F1B-BD49-3CF1C68DC1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F2F2B-48E9-42E3-B8AF-72AC8F86C0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4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DD47B01-DAD0-4306-B14D-2778678FE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1A2CF18-DD1A-48ED-8C37-5B2F480772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9599D62-36CB-4500-802A-9DB9DD0029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1E9C0-5690-48B0-B58F-F727688644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849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73828D9-B662-4AA7-A927-6C05DE9A9E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B7D9457-CE9A-4C11-906E-064B1C320F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E4F3427F-17CA-4995-A67B-DEDF9D1781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EED44-445E-42B6-8C1A-88C7C8073D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173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5B720E-6DA7-482B-BCC1-3CD1B8B731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73E3FD-603C-4AE2-B0F4-DD4BC24A34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D7790C-6964-433C-8B8E-0486DFE550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01BC5-D0AD-44AB-9CE0-D56DBDE9FB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928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3F9450DD-F8A8-4E55-AB38-3BCBE3D930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4F05354-4837-4AB2-94A7-EAB969ED27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4DA1CBB-9A65-41BB-B882-6BACDCC8F7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FCAA6-D290-4A3E-BEFD-6C5022F651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84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A8BA8C8B-0E0C-4045-84A3-88E98CC740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5F2F1ACE-27FC-49DD-9FBE-078968D16A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16D5C8E-181E-4F5B-8443-A49689C1B1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D5A25-66F5-4112-97BB-66B76F6E3E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624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838686E-E701-443C-B15E-AE3EB32039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BBD43BE-4623-4564-A811-AA5BDEA168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F54B649F-36E6-46C1-A5A9-4354588698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19EB4-2AAB-450E-AFB9-0379AB4958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986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E26769A-77F4-4CCC-A9F3-DDE7667F91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F64E825-3814-4EC9-84D4-B6CC2254F8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F3BBFC0-7C61-4232-B6DB-55E7699318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9BC36-687D-4892-995C-C7E6A58637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322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3F039C27-CA2E-423A-8CF0-038DBF19AE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7" name="AutoShape 4">
            <a:extLst>
              <a:ext uri="{FF2B5EF4-FFF2-40B4-BE49-F238E27FC236}">
                <a16:creationId xmlns:a16="http://schemas.microsoft.com/office/drawing/2014/main" id="{D905AC25-EA3B-4C51-A36D-63DDA3E6A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" name="Line 5">
            <a:extLst>
              <a:ext uri="{FF2B5EF4-FFF2-40B4-BE49-F238E27FC236}">
                <a16:creationId xmlns:a16="http://schemas.microsoft.com/office/drawing/2014/main" id="{117C4DE3-FDFD-45D8-B672-8372BAE2F7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DE947FF6-C1FE-44FF-AB53-33EF8A6BE87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3CA40528-4643-4834-A8E9-EAEA2016F8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B9CADE82-407E-4DA9-98C4-1E57B088FA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6B322DA-00A5-482B-8867-3470D75DCC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B1B32855-C6EB-4381-BCA8-1586DD736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3" name="Picture 14">
            <a:extLst>
              <a:ext uri="{FF2B5EF4-FFF2-40B4-BE49-F238E27FC236}">
                <a16:creationId xmlns:a16="http://schemas.microsoft.com/office/drawing/2014/main" id="{3CD12F38-FB65-48DA-A353-CE8E740B3F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34004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OneTickDisplay%20Q8_Multistage.otq::Stage1_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OneTickDisplay%20Q8_Multistage.otq::Stage2_2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OneTickDisplay%20Q8_Multistage.otq::Stage1_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OneTickDisplay%20Q8_Multistage.otq::Stage2_1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OneTickDisplay%20Q8_Multistage.otq::FindDB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OneTickDisplay%20Q8_Multistage.otq::Stage1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hyperlink" Target="OneTickDisplay%20Q8_Multistage.otq::Stage3" TargetMode="External"/><Relationship Id="rId4" Type="http://schemas.openxmlformats.org/officeDocument/2006/relationships/image" Target="../media/image9.png"/><Relationship Id="rId9" Type="http://schemas.openxmlformats.org/officeDocument/2006/relationships/hyperlink" Target="OneTickDisplay%20Q8_Multistage.otq::Stage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ABAFC6D1-F958-44A7-98D7-9F8C4D3129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7F1E7E2-41F1-455A-8F2B-FBEFD9B5B1BB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2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52EF5E0E-6DE6-47B6-B639-AA4CFD1803F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OneTick Training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860C628F-070D-419A-A816-CE9362719A0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z="4000" b="1"/>
              <a:t> Multi-Stage queries.</a:t>
            </a:r>
          </a:p>
          <a:p>
            <a:pPr eaLnBrk="1" hangingPunct="1"/>
            <a:r>
              <a:rPr lang="en-US" altLang="en-US" sz="3200" b="1"/>
              <a:t>(aka Running a query to decide which data to include in your “real” query)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43E4028A-6EC9-475C-AEB9-C32D5328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099DDFA-67DB-422C-8D2E-9DCC852E41C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B7B6DCF2-E91E-447C-85E3-0E58254F10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/>
              <a:t>Symbol parameters.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B66A29D7-4D68-400E-BF9C-92AFFE53E6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As well as the special value of SYMBOL_NAME, a query can provide any other data to be available to subsequent queries. For example: A query returning…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en-US" sz="2800" b="1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en-US" sz="2800" b="1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en-US" sz="2800" b="1" dirty="0"/>
          </a:p>
        </p:txBody>
      </p:sp>
      <p:sp>
        <p:nvSpPr>
          <p:cNvPr id="7" name="Action Button: Forward or Next 6">
            <a:hlinkClick r:id="rId2" action="ppaction://program" highlightClick="1"/>
            <a:extLst>
              <a:ext uri="{FF2B5EF4-FFF2-40B4-BE49-F238E27FC236}">
                <a16:creationId xmlns:a16="http://schemas.microsoft.com/office/drawing/2014/main" id="{D10368EB-0157-4910-965D-E428336624C1}"/>
              </a:ext>
            </a:extLst>
          </p:cNvPr>
          <p:cNvSpPr/>
          <p:nvPr/>
        </p:nvSpPr>
        <p:spPr>
          <a:xfrm>
            <a:off x="7861642" y="4343400"/>
            <a:ext cx="762000" cy="762000"/>
          </a:xfrm>
          <a:prstGeom prst="actionButtonForwardNext">
            <a:avLst/>
          </a:prstGeom>
          <a:solidFill>
            <a:srgbClr val="18A3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FA44CD-4895-4904-9E91-FB454CD0A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14800"/>
            <a:ext cx="7675904" cy="15075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EFBE0A8F-40D7-4E29-8AC5-44A2DA26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0523383-AB53-40C8-A76E-28B1C114F63B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11FC0204-4260-4BF8-8B33-9166FF9374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/>
              <a:t>Symbol parameters.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7A7927DE-DCC6-46F2-BB77-D42EBFB81F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800"/>
              <a:t>..when used as an “eval”-ed source of symbols would also provide a value in _SYMBOL_PARAM.WEIGHTING for each symbol.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en-US" sz="2800" b="1"/>
          </a:p>
        </p:txBody>
      </p:sp>
      <p:sp>
        <p:nvSpPr>
          <p:cNvPr id="16389" name="TextBox 4">
            <a:extLst>
              <a:ext uri="{FF2B5EF4-FFF2-40B4-BE49-F238E27FC236}">
                <a16:creationId xmlns:a16="http://schemas.microsoft.com/office/drawing/2014/main" id="{BC3B3BF4-2C17-4A30-8EF8-DA885D014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276600"/>
            <a:ext cx="1981200" cy="147796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/>
              <a:t>Note that symbol params are strings and may need casting.</a:t>
            </a:r>
          </a:p>
        </p:txBody>
      </p:sp>
      <p:pic>
        <p:nvPicPr>
          <p:cNvPr id="16390" name="Picture 1">
            <a:extLst>
              <a:ext uri="{FF2B5EF4-FFF2-40B4-BE49-F238E27FC236}">
                <a16:creationId xmlns:a16="http://schemas.microsoft.com/office/drawing/2014/main" id="{C6542346-1DDF-4826-831B-2AC4E36465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875" y="3506788"/>
            <a:ext cx="5330825" cy="1123950"/>
          </a:xfrm>
          <a:prstGeom prst="rect">
            <a:avLst/>
          </a:prstGeom>
          <a:noFill/>
          <a:ln>
            <a:noFill/>
          </a:ln>
          <a:effectLst>
            <a:outerShdw blurRad="50800" dist="50800" dir="3000000" algn="ctr" rotWithShape="0">
              <a:srgbClr val="000000">
                <a:alpha val="9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ction Button: Forward or Next 10">
            <a:hlinkClick r:id="rId3" action="ppaction://program" highlightClick="1"/>
            <a:extLst>
              <a:ext uri="{FF2B5EF4-FFF2-40B4-BE49-F238E27FC236}">
                <a16:creationId xmlns:a16="http://schemas.microsoft.com/office/drawing/2014/main" id="{BD8C37C0-5756-41A5-9E47-D67605B98B9A}"/>
              </a:ext>
            </a:extLst>
          </p:cNvPr>
          <p:cNvSpPr/>
          <p:nvPr/>
        </p:nvSpPr>
        <p:spPr>
          <a:xfrm>
            <a:off x="7970838" y="5046663"/>
            <a:ext cx="604837" cy="515937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CC9AFA-4211-46D3-ACA4-4EEBCA00F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38" y="4856402"/>
            <a:ext cx="7772400" cy="12118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71C84D79-62C1-42B4-8402-3F6F6315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A5CEA6A-7BF5-4B36-9729-FAA8D52462FB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AF3AD7C-F1BD-46D2-9190-3A58E6436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/>
              <a:t>Parameter dates.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C83A1998-7571-4ECF-BE32-9E40A12405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7525" y="1965325"/>
            <a:ext cx="8001000" cy="42672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A special case of Symbol Parameters are _PARAM_START_TIME and _PARAM_END_TIME.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en-US" sz="240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This stage 1 would create queries in stage 2 that run for different start and end times for each symbol.</a:t>
            </a:r>
          </a:p>
        </p:txBody>
      </p:sp>
      <p:sp>
        <p:nvSpPr>
          <p:cNvPr id="2" name="Action Button: Forward or Next 1">
            <a:hlinkClick r:id="rId2" action="ppaction://program" highlightClick="1"/>
            <a:extLst>
              <a:ext uri="{FF2B5EF4-FFF2-40B4-BE49-F238E27FC236}">
                <a16:creationId xmlns:a16="http://schemas.microsoft.com/office/drawing/2014/main" id="{2804576D-F279-4E79-A59A-78E9C01B3C6E}"/>
              </a:ext>
            </a:extLst>
          </p:cNvPr>
          <p:cNvSpPr/>
          <p:nvPr/>
        </p:nvSpPr>
        <p:spPr>
          <a:xfrm>
            <a:off x="8191500" y="4495800"/>
            <a:ext cx="685800" cy="60960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54E8E7-C034-4A5F-9F45-A1912AA2A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4378613"/>
            <a:ext cx="7994654" cy="145357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74D1B72E-F1B1-499C-BB62-6F099F5E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5907CCC-2DBC-4D77-83AE-72A46A142507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8BCBF248-C14B-4F7F-8957-1F8CC191B3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/>
              <a:t>Parameter dates.</a:t>
            </a:r>
          </a:p>
        </p:txBody>
      </p:sp>
      <p:sp>
        <p:nvSpPr>
          <p:cNvPr id="18437" name="TextBox 5">
            <a:extLst>
              <a:ext uri="{FF2B5EF4-FFF2-40B4-BE49-F238E27FC236}">
                <a16:creationId xmlns:a16="http://schemas.microsoft.com/office/drawing/2014/main" id="{DF82F3A3-EFB9-4535-85E7-1E1FB02A7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133600"/>
            <a:ext cx="16764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/>
              <a:t>This query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3310C187-F144-47E8-936C-25A30E7AA57D}"/>
              </a:ext>
            </a:extLst>
          </p:cNvPr>
          <p:cNvCxnSpPr/>
          <p:nvPr/>
        </p:nvCxnSpPr>
        <p:spPr>
          <a:xfrm rot="10800000" flipV="1">
            <a:off x="2895600" y="2362200"/>
            <a:ext cx="685800" cy="3048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439" name="TextBox 11">
            <a:extLst>
              <a:ext uri="{FF2B5EF4-FFF2-40B4-BE49-F238E27FC236}">
                <a16:creationId xmlns:a16="http://schemas.microsoft.com/office/drawing/2014/main" id="{45FE4A7C-4DA7-40FF-AB0C-315963A06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0" y="3756025"/>
            <a:ext cx="1676400" cy="646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/>
              <a:t>Will produce this output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093AEC1F-6458-40F7-AAD3-9653681AC98B}"/>
              </a:ext>
            </a:extLst>
          </p:cNvPr>
          <p:cNvCxnSpPr>
            <a:endCxn id="18441" idx="1"/>
          </p:cNvCxnSpPr>
          <p:nvPr/>
        </p:nvCxnSpPr>
        <p:spPr>
          <a:xfrm rot="5400000" flipH="1" flipV="1">
            <a:off x="6160294" y="2472531"/>
            <a:ext cx="619125" cy="2905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8441" name="Picture 9">
            <a:extLst>
              <a:ext uri="{FF2B5EF4-FFF2-40B4-BE49-F238E27FC236}">
                <a16:creationId xmlns:a16="http://schemas.microsoft.com/office/drawing/2014/main" id="{71A6AEFA-4D9E-4C4B-9FB9-A27184B591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5113" y="1993900"/>
            <a:ext cx="2333625" cy="628650"/>
          </a:xfrm>
          <a:prstGeom prst="rect">
            <a:avLst/>
          </a:prstGeom>
          <a:noFill/>
          <a:ln>
            <a:noFill/>
          </a:ln>
          <a:effectLst>
            <a:outerShdw blurRad="50800" dist="50800" dir="3000000" algn="ctr" rotWithShape="0">
              <a:srgbClr val="000000">
                <a:alpha val="9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2" name="TextBox 15">
            <a:extLst>
              <a:ext uri="{FF2B5EF4-FFF2-40B4-BE49-F238E27FC236}">
                <a16:creationId xmlns:a16="http://schemas.microsoft.com/office/drawing/2014/main" id="{7104BC1D-8752-40A8-8BDE-AAB2C257A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825" y="2743200"/>
            <a:ext cx="3025775" cy="9239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/>
              <a:t>Using this Stage 1 to get the symbol list on the previous slide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11DDAA6-97B1-4CD8-BCC9-C4417C170AF9}"/>
              </a:ext>
            </a:extLst>
          </p:cNvPr>
          <p:cNvCxnSpPr>
            <a:stCxn id="18439" idx="1"/>
          </p:cNvCxnSpPr>
          <p:nvPr/>
        </p:nvCxnSpPr>
        <p:spPr>
          <a:xfrm rot="10800000" flipV="1">
            <a:off x="3657600" y="4078288"/>
            <a:ext cx="787400" cy="6318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Action Button: Forward or Next 13">
            <a:hlinkClick r:id="rId3" action="ppaction://program" highlightClick="1"/>
            <a:extLst>
              <a:ext uri="{FF2B5EF4-FFF2-40B4-BE49-F238E27FC236}">
                <a16:creationId xmlns:a16="http://schemas.microsoft.com/office/drawing/2014/main" id="{B2E242A3-2B66-48FC-9D95-4A87761E68AD}"/>
              </a:ext>
            </a:extLst>
          </p:cNvPr>
          <p:cNvSpPr/>
          <p:nvPr/>
        </p:nvSpPr>
        <p:spPr>
          <a:xfrm>
            <a:off x="7218363" y="3243263"/>
            <a:ext cx="630237" cy="512762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18445" name="Picture 1">
            <a:extLst>
              <a:ext uri="{FF2B5EF4-FFF2-40B4-BE49-F238E27FC236}">
                <a16:creationId xmlns:a16="http://schemas.microsoft.com/office/drawing/2014/main" id="{04625B7D-4C3E-4D56-9C2B-BCE9C5C200F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038" y="2082800"/>
            <a:ext cx="2776537" cy="1463675"/>
          </a:xfrm>
          <a:prstGeom prst="rect">
            <a:avLst/>
          </a:prstGeom>
          <a:noFill/>
          <a:ln>
            <a:noFill/>
          </a:ln>
          <a:effectLst>
            <a:outerShdw blurRad="50800" dist="50800" dir="1200000" algn="ctr" rotWithShape="0">
              <a:srgbClr val="000000">
                <a:alpha val="9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9E32E8E-7BB9-4FB0-BDED-D02B53508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46" y="4847803"/>
            <a:ext cx="9144000" cy="139742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DB212445-69F6-4C42-AEC4-D95752D0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08689F0-6D3F-449C-959A-14EC8EEF1490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70CC9889-31D0-4AF7-8AEB-8D3B529267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/>
              <a:t>Multistage queries and CEP.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E696073E-3B3C-4E2A-8BAE-227C56D1AF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800" b="1" dirty="0"/>
              <a:t>Dynamic Symbol lists.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Symbol lists retrieved via CSV_FILE_LISTING and FIND_DB_SYMBOLS can be changed during a CEP query to add or remove symbols or modify symbol parameters.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This is documented in: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000" b="1" dirty="0"/>
              <a:t>Help-&gt;Event Processor Guide -&gt;Multistage Queries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DB212445-69F6-4C42-AEC4-D95752D0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08689F0-6D3F-449C-959A-14EC8EEF1490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70CC9889-31D0-4AF7-8AEB-8D3B529267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/>
              <a:t>Multistage queries and CEP.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E696073E-3B3C-4E2A-8BAE-227C56D1AF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800" b="1" dirty="0"/>
              <a:t>Dynamic Symbol lists.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Symbol lists retrieved via CSV_FILE_LISTING and FIND_DB_SYMBOLS can be changed during a CEP query to add or remove symbols or modify symbol parameters.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This is documented in: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000" b="1" dirty="0"/>
              <a:t>Help-&gt;Event Processor Guide -&gt;Multistage Queries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GB" altLang="en-US" sz="2000" b="1" dirty="0"/>
          </a:p>
          <a:p>
            <a:pPr marL="0" indent="0" eaLnBrk="1" hangingPunct="1">
              <a:buNone/>
            </a:pPr>
            <a:r>
              <a:rPr lang="en-GB" altLang="en-US" sz="2000" dirty="0"/>
              <a:t>Dynamic symbol lists cannot be used for bound symbols. But the new (Mar 2018) MERGE_NONBOUND_SYMBOLS EP overcomes this limitation. This is discussed further when we look at bound symbol lists in module 15.</a:t>
            </a:r>
            <a:endParaRPr lang="en-US" altLang="en-US" sz="20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44071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DB212445-69F6-4C42-AEC4-D95752D0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08689F0-6D3F-449C-959A-14EC8EEF1490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70CC9889-31D0-4AF7-8AEB-8D3B529267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/>
              <a:t>Exercise.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E696073E-3B3C-4E2A-8BAE-227C56D1AF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26670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GB" altLang="en-US" sz="2400" dirty="0"/>
              <a:t>Write a query which shows TRD data in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GB" altLang="en-US" sz="2400" dirty="0"/>
              <a:t>Database TRAIN_C_QTE_TRD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GB" altLang="en-US" sz="2400" dirty="0"/>
              <a:t>For query period 20180205 09:30-16:00 NY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GB" altLang="en-US" sz="2400" dirty="0"/>
              <a:t>BUT only include symbols which are AT LEAST 4 characters long (If you get it right you should see results for 5 symbols)</a:t>
            </a:r>
            <a:endParaRPr lang="en-US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60958F-B4A1-4432-A82E-E2E39D474D4A}"/>
              </a:ext>
            </a:extLst>
          </p:cNvPr>
          <p:cNvSpPr txBox="1"/>
          <p:nvPr/>
        </p:nvSpPr>
        <p:spPr>
          <a:xfrm>
            <a:off x="685800" y="4724400"/>
            <a:ext cx="75438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Hint: IN FIND_DB_SYMBOLS an underscore “_” matches exactly one character. A percent “%” matches zero or more characters.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8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CCB43D9F-A7A2-45F8-9F8D-0FD26AA6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375F347-E6C8-49F7-95AD-DF0D1C6707EA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415570D-FFEE-4190-90DC-438169086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/>
              <a:t>Multistage queries.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CAC37F8B-ADAE-4E4C-BDAE-51AC75D122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Up to now we have explicitly entered symbols into the “Security list” window of the GUI.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In the real world we more usually apply some logic to the total symbol universe to decide which symbols to process.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We do this by running a query that outputs a list of symbols (stage 1)  and using the output of this query  as the symbol  list for our actual query (stage 2). We can do this with more than 2 stages, hence </a:t>
            </a:r>
            <a:r>
              <a:rPr lang="en-US" altLang="en-US" sz="2400" b="1"/>
              <a:t>Multistage Queries</a:t>
            </a:r>
            <a:r>
              <a:rPr lang="en-US" altLang="en-US" sz="240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8B88882A-748E-4C72-B39D-498446FB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F4759BA-8AA4-41B9-AE31-FD9454D0B445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403C6460-029B-42AA-B279-A7D4DC7755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/>
              <a:t>FIND_DB_SYMBOLS.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97BC581F-91BD-4880-BDEB-B9A06717E2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In the simplest form we have a Stage 1 which retrieves a symbol list using the FIND_DB_SYMBOLS EP…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sp>
        <p:nvSpPr>
          <p:cNvPr id="7174" name="TextBox 2">
            <a:extLst>
              <a:ext uri="{FF2B5EF4-FFF2-40B4-BE49-F238E27FC236}">
                <a16:creationId xmlns:a16="http://schemas.microsoft.com/office/drawing/2014/main" id="{9724FB36-E899-40E4-AA3C-0D1B8A90E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048000"/>
            <a:ext cx="3200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 b="1" dirty="0"/>
              <a:t>PATTERN</a:t>
            </a:r>
          </a:p>
          <a:p>
            <a:r>
              <a:rPr lang="en-GB" altLang="en-US" dirty="0"/>
              <a:t>% means “All Symbols” </a:t>
            </a:r>
          </a:p>
          <a:p>
            <a:r>
              <a:rPr lang="en-GB" altLang="en-US" dirty="0"/>
              <a:t>Z% means all symbols starting with “Z”.</a:t>
            </a:r>
          </a:p>
          <a:p>
            <a:r>
              <a:rPr lang="en-GB" altLang="en-US" dirty="0"/>
              <a:t>_Z% means all symbols where the second character is “Z”.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50B833-7BA6-400A-821E-F1FA7DA63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9" y="2950084"/>
            <a:ext cx="4233862" cy="3185673"/>
          </a:xfrm>
          <a:prstGeom prst="rect">
            <a:avLst/>
          </a:prstGeom>
        </p:spPr>
      </p:pic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5E831DA7-8C57-4CA1-AF91-AA014DAEA41A}"/>
              </a:ext>
            </a:extLst>
          </p:cNvPr>
          <p:cNvCxnSpPr/>
          <p:nvPr/>
        </p:nvCxnSpPr>
        <p:spPr>
          <a:xfrm rot="10800000" flipV="1">
            <a:off x="2667000" y="3276600"/>
            <a:ext cx="2971800" cy="85725"/>
          </a:xfrm>
          <a:prstGeom prst="curvedConnector3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B57B2028-2F5F-4042-9E54-3BE2882F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0C34F13-CBE8-4298-A6F1-BCEC3304BF64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0206CEA9-5847-462C-9092-CCA0F098D6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/>
              <a:t>FIND_DB_SYMBOLS.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08C5AC96-C70A-4C14-9407-B4EB3C1717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In the simplest form we have a Stage 1 which retrieves a symbol list using the FIND_DB_SYMBOLS EP…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sp>
        <p:nvSpPr>
          <p:cNvPr id="8198" name="TextBox 2">
            <a:extLst>
              <a:ext uri="{FF2B5EF4-FFF2-40B4-BE49-F238E27FC236}">
                <a16:creationId xmlns:a16="http://schemas.microsoft.com/office/drawing/2014/main" id="{786855A6-234A-4D1E-9824-82132753B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048000"/>
            <a:ext cx="31242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 b="1"/>
              <a:t>TICK_TYPE Parameter</a:t>
            </a:r>
          </a:p>
          <a:p>
            <a:r>
              <a:rPr lang="en-GB" altLang="en-US"/>
              <a:t>Blank means “Any and all tick types”. Setting this to (e.g) TRD would only return symbols that have a TRD tick in the day range of the query.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8E4BEE-F295-4B17-8A3A-E8E12C3C5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9" y="2950084"/>
            <a:ext cx="4233862" cy="3185673"/>
          </a:xfrm>
          <a:prstGeom prst="rect">
            <a:avLst/>
          </a:prstGeom>
        </p:spPr>
      </p:pic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10EA9D62-2E9D-4FA6-B97B-5B56451C5F42}"/>
              </a:ext>
            </a:extLst>
          </p:cNvPr>
          <p:cNvCxnSpPr/>
          <p:nvPr/>
        </p:nvCxnSpPr>
        <p:spPr>
          <a:xfrm rot="10800000" flipV="1">
            <a:off x="2422525" y="3200400"/>
            <a:ext cx="3048000" cy="762000"/>
          </a:xfrm>
          <a:prstGeom prst="curvedConnector3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2BCA52A8-F36F-4BE3-A7BB-75D1EF93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B561407-E2BB-4827-B018-227C2121E690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459D712-3FB2-4E11-B5AC-AF07A1B9FF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/>
              <a:t>FIND_DB_SYMBOLS.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873A1D12-EEA9-401D-B1F6-233D827196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In the simplest form we have a Stage 1 which retrieves a symbol list using the FIND_DB_SYMBOLS EP…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sp>
        <p:nvSpPr>
          <p:cNvPr id="9222" name="TextBox 2">
            <a:extLst>
              <a:ext uri="{FF2B5EF4-FFF2-40B4-BE49-F238E27FC236}">
                <a16:creationId xmlns:a16="http://schemas.microsoft.com/office/drawing/2014/main" id="{722AA6F4-903B-4158-9C89-7F199847A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048000"/>
            <a:ext cx="3124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 b="1"/>
              <a:t>TICK_TYPE of the EP</a:t>
            </a:r>
          </a:p>
          <a:p>
            <a:r>
              <a:rPr lang="en-GB" altLang="en-US"/>
              <a:t>You can put anything here. We only need it to ensure that the query is syntactically OK.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02824B-C3DD-42DD-ABC2-0359C9680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9" y="2950084"/>
            <a:ext cx="4233862" cy="3185673"/>
          </a:xfrm>
          <a:prstGeom prst="rect">
            <a:avLst/>
          </a:prstGeom>
        </p:spPr>
      </p:pic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2B833246-35A7-482A-8765-109C8C3D793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95600" y="3276600"/>
            <a:ext cx="2743200" cy="1981200"/>
          </a:xfrm>
          <a:prstGeom prst="curvedConnector3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F6EF95A6-DF65-48B7-A916-36FD7486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909AB9B-F27A-4028-9E02-0FF01EDEC700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2C96A0C7-7396-46E6-AF63-1E5D4BF136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/>
              <a:t>FIND_DB_SYMBOLS.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43E9D42-D072-45DF-ABB3-610969B04C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We now save this query with a symbol of &lt;database_name&gt;:: (or better still $DB:: so we can use it generically).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en-US" sz="160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en-US" sz="160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en-US" sz="160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en-US" sz="160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When we run it we see..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en-US" sz="240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sp>
        <p:nvSpPr>
          <p:cNvPr id="2" name="Action Button: Forward or Next 1">
            <a:hlinkClick r:id="rId2" action="ppaction://program" highlightClick="1"/>
            <a:extLst>
              <a:ext uri="{FF2B5EF4-FFF2-40B4-BE49-F238E27FC236}">
                <a16:creationId xmlns:a16="http://schemas.microsoft.com/office/drawing/2014/main" id="{36991589-8074-4A34-874A-DBF8AFBD0173}"/>
              </a:ext>
            </a:extLst>
          </p:cNvPr>
          <p:cNvSpPr/>
          <p:nvPr/>
        </p:nvSpPr>
        <p:spPr>
          <a:xfrm>
            <a:off x="1447800" y="4267200"/>
            <a:ext cx="600075" cy="60960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B06E29-77CC-44EB-A816-F6CD6269B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28759"/>
            <a:ext cx="5800725" cy="12018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3BFC1F-9136-4665-9FC0-8DAB11DFD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275" y="4102852"/>
            <a:ext cx="4372525" cy="20477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1D8D8DFA-5222-456D-8919-948487728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2A9722F-FD56-44C1-AA88-4D8D79B5A490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5696D48-0157-47AA-A2EC-B239DF1DCB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/>
              <a:t>Getting Symbols from stage 1.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DBB35940-1EAB-485E-BC83-9FCA6632A3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6413" y="3352800"/>
            <a:ext cx="8001000" cy="25146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“eval” is a OneTick function that executes a query and returns its results.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In this case it is returning a series of ticks containing a SYMBOL_NAME field.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en-US" sz="80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“THIS::” means look in the current otq file for the GetSymbols query. This could also be a full path or a path relative to OTQ_FILE_PATH.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en-US" sz="80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DB=$DB means we are passing the database name as a parameter to GetSymbols so we can run it for any database. Maybe we should pass the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TICK_TYPE as a parameter as well.</a:t>
            </a:r>
          </a:p>
        </p:txBody>
      </p:sp>
      <p:pic>
        <p:nvPicPr>
          <p:cNvPr id="11269" name="Picture 5">
            <a:extLst>
              <a:ext uri="{FF2B5EF4-FFF2-40B4-BE49-F238E27FC236}">
                <a16:creationId xmlns:a16="http://schemas.microsoft.com/office/drawing/2014/main" id="{2D7DB55C-CBAE-48DE-9E3D-6F2D4624F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1952625"/>
            <a:ext cx="710565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97A3BF9E-42CE-4C36-AB92-50FA23A7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B4EC2E7-B8A5-4F9A-81AC-D4205B0422C0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8792105E-E673-45D6-86A6-02DEB75381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/>
              <a:t>Other stage 1 queries.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2FD58D5B-94E7-41F7-B4EF-8AB298879F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As well as FIND_DB_SYMBOLS any method can be used to produce a list of symbols to be queried by a subsequent stage. The only requirement is that the symbol appears in a column called SYMBOL_NAME.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en-US" sz="240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Such methods include: querying a csv file (via the CSV_FILE_LISTING EP) , querying an external db (via the ODBC_QUERY EP) or running any OneTick query that returns SYMBOL_NAME.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7A892A21-082E-48A4-8E7E-AB1F6CBD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33B5CC-D0C3-4D30-95A2-1DC060935E30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C5743E8A-F16C-464E-93D2-05690A92B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/>
              <a:t>More than 2 stages.</a:t>
            </a:r>
          </a:p>
        </p:txBody>
      </p:sp>
      <p:pic>
        <p:nvPicPr>
          <p:cNvPr id="13316" name="Picture 2" descr="http://www.pxleyes.com/images/contests/in-chains/fullsize/daisy-chain-4f9059e61f892_hires.jpg">
            <a:extLst>
              <a:ext uri="{FF2B5EF4-FFF2-40B4-BE49-F238E27FC236}">
                <a16:creationId xmlns:a16="http://schemas.microsoft.com/office/drawing/2014/main" id="{C63AD734-5656-4496-8DEB-E87C38267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138" y="66675"/>
            <a:ext cx="26098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1">
            <a:extLst>
              <a:ext uri="{FF2B5EF4-FFF2-40B4-BE49-F238E27FC236}">
                <a16:creationId xmlns:a16="http://schemas.microsoft.com/office/drawing/2014/main" id="{14C9DABA-2993-43FF-B437-1E27739C2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88" y="2589213"/>
            <a:ext cx="2028825" cy="282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3">
            <a:extLst>
              <a:ext uri="{FF2B5EF4-FFF2-40B4-BE49-F238E27FC236}">
                <a16:creationId xmlns:a16="http://schemas.microsoft.com/office/drawing/2014/main" id="{D9F4028C-1FE3-42FB-BFFB-78212E9B4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62"/>
          <a:stretch>
            <a:fillRect/>
          </a:stretch>
        </p:blipFill>
        <p:spPr bwMode="auto">
          <a:xfrm>
            <a:off x="642938" y="4656138"/>
            <a:ext cx="2130425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Box 9">
            <a:extLst>
              <a:ext uri="{FF2B5EF4-FFF2-40B4-BE49-F238E27FC236}">
                <a16:creationId xmlns:a16="http://schemas.microsoft.com/office/drawing/2014/main" id="{357030CC-6DB4-4201-A256-78F4F799C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878013"/>
            <a:ext cx="3124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GB" altLang="en-US" b="1" dirty="0"/>
              <a:t>Stage 2 finds most liquid symbols *</a:t>
            </a:r>
          </a:p>
        </p:txBody>
      </p:sp>
      <p:pic>
        <p:nvPicPr>
          <p:cNvPr id="13320" name="Picture 5">
            <a:extLst>
              <a:ext uri="{FF2B5EF4-FFF2-40B4-BE49-F238E27FC236}">
                <a16:creationId xmlns:a16="http://schemas.microsoft.com/office/drawing/2014/main" id="{2EBB9EA7-B81C-4067-BB54-E0F6077AABF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7088" y="2601913"/>
            <a:ext cx="1762125" cy="1095375"/>
          </a:xfrm>
          <a:prstGeom prst="rect">
            <a:avLst/>
          </a:prstGeom>
          <a:noFill/>
          <a:ln>
            <a:noFill/>
          </a:ln>
          <a:effectLst>
            <a:outerShdw blurRad="50800" dist="50800" dir="1800000" algn="ctr" rotWithShape="0">
              <a:srgbClr val="000000">
                <a:alpha val="9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1" name="TextBox 12">
            <a:extLst>
              <a:ext uri="{FF2B5EF4-FFF2-40B4-BE49-F238E27FC236}">
                <a16:creationId xmlns:a16="http://schemas.microsoft.com/office/drawing/2014/main" id="{F1D4F5F7-DF5E-4908-B7C3-381DB1474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" y="1878013"/>
            <a:ext cx="3124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GB" altLang="en-US" b="1"/>
              <a:t>Stage 1 gets all symbols</a:t>
            </a:r>
          </a:p>
        </p:txBody>
      </p:sp>
      <p:sp>
        <p:nvSpPr>
          <p:cNvPr id="13322" name="TextBox 13">
            <a:extLst>
              <a:ext uri="{FF2B5EF4-FFF2-40B4-BE49-F238E27FC236}">
                <a16:creationId xmlns:a16="http://schemas.microsoft.com/office/drawing/2014/main" id="{15D17C21-EC70-41D7-83EF-3CA704D4B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" y="3894138"/>
            <a:ext cx="3124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GB" altLang="en-US" sz="1600"/>
              <a:t>PRESORT in stage 2 gets symbols from stage 1</a:t>
            </a:r>
          </a:p>
        </p:txBody>
      </p:sp>
      <p:pic>
        <p:nvPicPr>
          <p:cNvPr id="13323" name="Picture 14">
            <a:extLst>
              <a:ext uri="{FF2B5EF4-FFF2-40B4-BE49-F238E27FC236}">
                <a16:creationId xmlns:a16="http://schemas.microsoft.com/office/drawing/2014/main" id="{B7927128-BF9F-4EB0-98AB-E2CD165885E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86500" y="2709863"/>
            <a:ext cx="2286000" cy="1000125"/>
          </a:xfrm>
          <a:prstGeom prst="rect">
            <a:avLst/>
          </a:prstGeom>
          <a:noFill/>
          <a:ln>
            <a:noFill/>
          </a:ln>
          <a:effectLst>
            <a:outerShdw blurRad="50800" dist="50800" dir="3000000" algn="ctr" rotWithShape="0">
              <a:srgbClr val="000000">
                <a:alpha val="9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4" name="TextBox 15">
            <a:extLst>
              <a:ext uri="{FF2B5EF4-FFF2-40B4-BE49-F238E27FC236}">
                <a16:creationId xmlns:a16="http://schemas.microsoft.com/office/drawing/2014/main" id="{058CF642-9597-4EF5-A3AF-3492F3692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905000"/>
            <a:ext cx="3124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GB" altLang="en-US" b="1"/>
              <a:t>Stage 3 analyses most liquid symbols</a:t>
            </a:r>
          </a:p>
        </p:txBody>
      </p:sp>
      <p:pic>
        <p:nvPicPr>
          <p:cNvPr id="13325" name="Picture 16">
            <a:extLst>
              <a:ext uri="{FF2B5EF4-FFF2-40B4-BE49-F238E27FC236}">
                <a16:creationId xmlns:a16="http://schemas.microsoft.com/office/drawing/2014/main" id="{2B42A7B2-07B0-4AA4-8ADB-CA57332954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68"/>
          <a:stretch>
            <a:fillRect/>
          </a:stretch>
        </p:blipFill>
        <p:spPr bwMode="auto">
          <a:xfrm>
            <a:off x="5792788" y="4646613"/>
            <a:ext cx="3275012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6" name="TextBox 17">
            <a:extLst>
              <a:ext uri="{FF2B5EF4-FFF2-40B4-BE49-F238E27FC236}">
                <a16:creationId xmlns:a16="http://schemas.microsoft.com/office/drawing/2014/main" id="{EF60E411-02AF-4DB3-9DA0-6D1762E78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878263"/>
            <a:ext cx="3124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GB" altLang="en-US" sz="1600"/>
              <a:t>Stage 3 gets symbols from stage 2</a:t>
            </a:r>
          </a:p>
        </p:txBody>
      </p:sp>
      <p:sp>
        <p:nvSpPr>
          <p:cNvPr id="2" name="Action Button: Forward or Next 1">
            <a:hlinkClick r:id="rId8" action="ppaction://program" highlightClick="1"/>
            <a:extLst>
              <a:ext uri="{FF2B5EF4-FFF2-40B4-BE49-F238E27FC236}">
                <a16:creationId xmlns:a16="http://schemas.microsoft.com/office/drawing/2014/main" id="{DBAE5833-33F9-437F-83F5-3D4A5EA64186}"/>
              </a:ext>
            </a:extLst>
          </p:cNvPr>
          <p:cNvSpPr/>
          <p:nvPr/>
        </p:nvSpPr>
        <p:spPr>
          <a:xfrm>
            <a:off x="2773363" y="2895600"/>
            <a:ext cx="350837" cy="30480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" name="Action Button: Forward or Next 15">
            <a:hlinkClick r:id="rId9" action="ppaction://program" highlightClick="1"/>
            <a:extLst>
              <a:ext uri="{FF2B5EF4-FFF2-40B4-BE49-F238E27FC236}">
                <a16:creationId xmlns:a16="http://schemas.microsoft.com/office/drawing/2014/main" id="{9B65CF0B-97A5-4FCF-817E-E2A411EF1E35}"/>
              </a:ext>
            </a:extLst>
          </p:cNvPr>
          <p:cNvSpPr/>
          <p:nvPr/>
        </p:nvSpPr>
        <p:spPr>
          <a:xfrm>
            <a:off x="5645150" y="2811463"/>
            <a:ext cx="371475" cy="27305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" name="Action Button: Forward or Next 16">
            <a:hlinkClick r:id="rId10" action="ppaction://program" highlightClick="1"/>
            <a:extLst>
              <a:ext uri="{FF2B5EF4-FFF2-40B4-BE49-F238E27FC236}">
                <a16:creationId xmlns:a16="http://schemas.microsoft.com/office/drawing/2014/main" id="{CC32F218-3DEA-4AEF-A0F0-A56F04FE6EAD}"/>
              </a:ext>
            </a:extLst>
          </p:cNvPr>
          <p:cNvSpPr/>
          <p:nvPr/>
        </p:nvSpPr>
        <p:spPr>
          <a:xfrm>
            <a:off x="8680450" y="2797175"/>
            <a:ext cx="371475" cy="27305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242BE-09DD-44D9-85A1-C99D5000D1D4}"/>
              </a:ext>
            </a:extLst>
          </p:cNvPr>
          <p:cNvSpPr txBox="1"/>
          <p:nvPr/>
        </p:nvSpPr>
        <p:spPr>
          <a:xfrm>
            <a:off x="3443288" y="5473700"/>
            <a:ext cx="2192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* Don’t worry about </a:t>
            </a:r>
            <a:r>
              <a:rPr lang="en-GB" sz="1200" dirty="0" err="1"/>
              <a:t>Presort</a:t>
            </a:r>
            <a:r>
              <a:rPr lang="en-GB" sz="1200" dirty="0"/>
              <a:t>/Merge. We cover this later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4493</TotalTime>
  <Words>978</Words>
  <Application>Microsoft Office PowerPoint</Application>
  <PresentationFormat>On-screen Show (4:3)</PresentationFormat>
  <Paragraphs>97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Verdana</vt:lpstr>
      <vt:lpstr>Wingdings</vt:lpstr>
      <vt:lpstr>Profile</vt:lpstr>
      <vt:lpstr>OneTick Training</vt:lpstr>
      <vt:lpstr>Multistage queries.</vt:lpstr>
      <vt:lpstr>FIND_DB_SYMBOLS.</vt:lpstr>
      <vt:lpstr>FIND_DB_SYMBOLS.</vt:lpstr>
      <vt:lpstr>FIND_DB_SYMBOLS.</vt:lpstr>
      <vt:lpstr>FIND_DB_SYMBOLS.</vt:lpstr>
      <vt:lpstr>Getting Symbols from stage 1.</vt:lpstr>
      <vt:lpstr>Other stage 1 queries.</vt:lpstr>
      <vt:lpstr>More than 2 stages.</vt:lpstr>
      <vt:lpstr>Symbol parameters.</vt:lpstr>
      <vt:lpstr>Symbol parameters.</vt:lpstr>
      <vt:lpstr>Parameter dates.</vt:lpstr>
      <vt:lpstr>Parameter dates.</vt:lpstr>
      <vt:lpstr>Multistage queries and CEP.</vt:lpstr>
      <vt:lpstr>Multistage queries and CEP.</vt:lpstr>
      <vt:lpstr>Exercise.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OneTick Training</dc:title>
  <dc:creator>Andrew Diamond</dc:creator>
  <cp:lastModifiedBy>Andrew Diamond</cp:lastModifiedBy>
  <cp:revision>122</cp:revision>
  <dcterms:created xsi:type="dcterms:W3CDTF">2009-04-19T19:34:14Z</dcterms:created>
  <dcterms:modified xsi:type="dcterms:W3CDTF">2018-03-21T10:13:47Z</dcterms:modified>
</cp:coreProperties>
</file>