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80" r:id="rId2"/>
    <p:sldId id="296" r:id="rId3"/>
    <p:sldId id="297" r:id="rId4"/>
    <p:sldId id="300" r:id="rId5"/>
    <p:sldId id="307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0" r:id="rId14"/>
    <p:sldId id="319" r:id="rId15"/>
    <p:sldId id="32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F81A72B-C6EA-4C42-A37A-649FACABE4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ED06DF6-E1BF-4578-962E-373142B0D4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B20AA1A-14B7-425F-892F-EE883F9CAE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355E1F4-D889-4DA3-B1B5-AAAB497379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8A9E0EB-7CC5-4F2D-A7BD-24444F170C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56640EF-9582-4D75-82B9-9CCEAB5BE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96DDCE-6E7F-4376-B846-2A35EDA7A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E2A1CD5-B24C-4C17-B0FD-1AF7EAB56D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FA42B454-EFB1-45D8-B32A-926159D8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365C7081-7C25-4D47-A16D-180851D9C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C37EF1B-5350-4C55-AE13-9FE0C39EE915}" type="slidenum">
              <a:rPr lang="en-US" altLang="en-US" smtClean="0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232A463-3B51-4A95-81DF-EA5233676A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747A654-CA0A-4CE3-9834-1361A7C7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62A237D-DA06-4AF9-A1C0-E7C777691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8326A9C-A5EB-4157-8138-1C8B6DF606D7}" type="slidenum">
              <a:rPr lang="en-US" altLang="en-US" smtClean="0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5EB4F16-4A17-4025-AA5F-A3D854AC4C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8FB48C1-2083-4C17-898A-F9BAB458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F0A8127-20F0-4BBC-AC34-BA467FBEE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01CF2C2-B489-4488-8C79-0827D01F9486}" type="slidenum">
              <a:rPr lang="en-US" altLang="en-US" smtClean="0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FD1B50AB-0110-4BAD-9FFD-6DFB1120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3BAAB143-9989-47C1-B97A-EEC6F4110A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43536B6-8128-41E0-A5E3-B55C3A0D5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AA7FBF5-2A23-437E-905B-8AB974AD8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228929A-490A-40A1-8AA7-42665E42F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1A2B6-2F59-4B81-9598-BF30E095B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4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B9B2C3-AC4C-4552-B5FC-736A380B3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F6951A-A8D9-4848-B9B9-49373A461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8000782-7E18-4BE4-ADCD-E320996A4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D0081-CCAA-43E9-AA9F-4050F506C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9A9EC4-F1FA-4B0A-81DB-246FF44C4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0F0F4B-C86D-485F-AA44-FCEDA5621F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514B257-0993-40FD-B7BC-D5754E97D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6FB60-9CEA-41F7-8CB4-9E5841451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2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94412C-CA75-4D9E-AE67-0B236B78C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E113460-E4DA-4383-A28A-BE7B40B4A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D4BA3C7-DECD-4DB4-94DC-875F64376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ED6BD-EAC1-465E-82E5-F6AC262C1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BA1C88-4864-4D5B-8023-BF2C678769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51215CF-CDFA-4687-886D-6B8F8749B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661F590-A7DC-454C-BA8A-3941FAFBD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4B668-E7FB-4543-A4B6-0991AE001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6BDE5A-2376-46F5-83A2-92D64F990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3E38B1-8DAF-4EB9-A79A-448583D90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B7BED4-9A5D-4D62-BB0F-8E3A2D8CE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95E14-AFD1-4F40-98E7-6D4D51707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C8B56-AEE1-4016-9F31-F62B9FB01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C8F883-BBC5-405E-83F6-93D5E213F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D586B-12EA-4BEA-84B6-9AC51ECF80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4202-0A39-4FDE-AFA5-77A54D913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CD839C-EF16-4A97-BD7D-B1471EACC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089377-F9A3-44F3-A715-37A8696F07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4B1DB0A-984C-44F2-B973-FCAD12C5BB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12C65-6BC4-47A5-804D-62323F0E0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6BCAA61-C191-4E6D-A66E-1D074D2B4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B86D6BD-9AF0-4D10-8922-44F9E818F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818560D-B88B-4922-86AD-8CB8AF6D9F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FB8BA-34BB-4D5C-B74D-6F1CF9261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BBC599-C396-4D99-B624-35416B046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AA08A8C-AB72-4903-B468-95AF4E9574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5EF28CD-6553-4591-9994-77CFEC078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1389-C7CD-48C2-BB2F-70C86A1B7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2F280F-68C7-4D50-9144-A138C142B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9F7B32-F099-4027-870F-6FF20F940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250BE15-D72F-441E-8185-519E5B782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49E9C-5365-465B-B10C-FD8AEA2D3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2D8A426-2BA0-4EA1-AD95-DE26854C3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FA1B4CB3-047A-475B-91F7-6C73E4F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AB08CCD3-706C-472F-85E9-DBC1892A3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A7C29D4-BFB1-421A-9B5F-D71775B08D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A628D94-FB84-4814-979D-2FCF8DB741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EB3218A-E606-43E5-BBEB-1CC6317EAF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3B7655-5BDA-4732-B2F7-C77CBE74C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58607FB9-9B0D-4D80-B25E-24BA7D6B5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F593ADDD-0AC1-47DB-8A96-30A00F1528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F1F34311-0EE4-4E3D-A80A-A0C792921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0173F0-9D69-4731-ADEB-51005B3CBB68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927153B-E6AF-415B-9B99-35E9DD9B69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8B27D44-575B-4DA6-A671-25B4998E35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Input and Output EPs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4308CF27-6657-470C-BA20-EB6D514F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0FE241-D290-42E5-B6B8-CAAE81945CE6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5D28B28-D8FE-40B1-8520-61DE958EA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609600"/>
            <a:ext cx="8008937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CSV_FILE_LISTING and</a:t>
            </a:r>
            <a:br>
              <a:rPr lang="en-US" dirty="0"/>
            </a:br>
            <a:r>
              <a:rPr lang="en-US" dirty="0"/>
              <a:t>CSV_FILE_QUERY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C1DDF8-6FD9-4F4F-B7E6-9A534C16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sz="2400" dirty="0"/>
              <a:t>Both read text from delimited </a:t>
            </a:r>
            <a:r>
              <a:rPr lang="en-US" sz="2400" dirty="0" err="1"/>
              <a:t>ascii</a:t>
            </a:r>
            <a:r>
              <a:rPr lang="en-US" sz="2400" dirty="0"/>
              <a:t> files into ticks.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400" dirty="0"/>
              <a:t>What’s the difference ?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sz="2400" dirty="0"/>
              <a:t>LISTING uses “Symbol” to specify filename(s).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sz="2400" dirty="0"/>
              <a:t>QUERY has the filename as a parameter and filters only lines where SYMBOL_NAME=the current symbol and (optionally) a TIMESTAMP column is within the query window. A header describing the columns must be present.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dirty="0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E23C5535-1691-435E-9095-84F97830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C6C340-9485-4DAD-AC7B-596F55B6D11D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7E0CA9F-6AA8-48A9-A9E8-DA52F6EE6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609600"/>
            <a:ext cx="8008937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CSV_FILE_LISTING and</a:t>
            </a:r>
            <a:br>
              <a:rPr lang="en-US" dirty="0"/>
            </a:br>
            <a:r>
              <a:rPr lang="en-US" dirty="0"/>
              <a:t>CSV_FILE_QUERY</a:t>
            </a:r>
          </a:p>
        </p:txBody>
      </p:sp>
      <p:sp>
        <p:nvSpPr>
          <p:cNvPr id="15364" name="Content Placeholder 1">
            <a:extLst>
              <a:ext uri="{FF2B5EF4-FFF2-40B4-BE49-F238E27FC236}">
                <a16:creationId xmlns:a16="http://schemas.microsoft.com/office/drawing/2014/main" id="{FA61D52D-3764-4CE5-AE9E-7E17A470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/>
              <a:t>Both: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/>
              <a:t>Are allowed by default but can be prohibited using Access Control.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/>
              <a:t>Can be run in CEP mode (with LISTING thus allowing dynamic updates to the symbol list – See help on Multistage Queries).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/>
              <a:t>Allow contents to be provided as an EP parameter.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/>
              <a:t>Allow use of the special “LOCAL::” db.</a:t>
            </a:r>
            <a:r>
              <a:rPr lang="en-GB" altLang="en-US" sz="240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01D5307C-D09C-4B29-9E2B-8957D3EC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93DBCC-9178-46DB-A931-A2B0C7253D0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0D5E555-BF8C-4DFD-A0B1-2D8853A0E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609600"/>
            <a:ext cx="8008937" cy="685800"/>
          </a:xfrm>
        </p:spPr>
        <p:txBody>
          <a:bodyPr/>
          <a:lstStyle/>
          <a:p>
            <a:pPr eaLnBrk="1" hangingPunct="1"/>
            <a:r>
              <a:rPr lang="en-US" altLang="en-US"/>
              <a:t>CSV_FILE_LISTING example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D24CCDC6-BCD2-46A7-B8FC-620215387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312863"/>
            <a:ext cx="9113838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3">
            <a:extLst>
              <a:ext uri="{FF2B5EF4-FFF2-40B4-BE49-F238E27FC236}">
                <a16:creationId xmlns:a16="http://schemas.microsoft.com/office/drawing/2014/main" id="{5D25FFB8-210B-4AF9-A786-E4737021D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53038"/>
            <a:ext cx="41148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b="1">
                <a:solidFill>
                  <a:srgbClr val="FF0000"/>
                </a:solidFill>
              </a:rPr>
              <a:t>Expand each TRD with a lookup on EXCHANGE. Set to UNKNOWN if no match found.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F39D3F6-330F-4F6F-BBA2-E8A1DF08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C340F1-C69C-4762-8EF3-FE1F20305C96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A3ADD2B-E843-4B71-BC07-4C317D5BC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b="1"/>
              <a:t>ODBC_QUERY</a:t>
            </a:r>
            <a:endParaRPr lang="en-US" altLang="en-US" sz="3200" b="1"/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28AF21F6-DD73-4632-8C2F-3CE7BA74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000" dirty="0"/>
              <a:t>Needs to be explicitly included using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000" dirty="0"/>
              <a:t> LOAD_ODBC_UDF=true</a:t>
            </a:r>
          </a:p>
          <a:p>
            <a:pPr marL="457200" lvl="1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000" dirty="0"/>
              <a:t>SQL parameter allows placeholders for: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000" dirty="0"/>
              <a:t> _SYMBOL_NAME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000" dirty="0"/>
              <a:t> _START_TIME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000" dirty="0"/>
              <a:t> _END_TIME</a:t>
            </a:r>
          </a:p>
          <a:p>
            <a:pPr marL="457200" lvl="1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000" dirty="0"/>
              <a:t>SQL parameter is a constant string NOT an expression so only really useful for SELECT </a:t>
            </a:r>
            <a:r>
              <a:rPr lang="en-US" sz="2000" dirty="0" err="1"/>
              <a:t>sql</a:t>
            </a:r>
            <a:r>
              <a:rPr lang="en-US" sz="2000" dirty="0"/>
              <a:t> (although interesting possibilities with JOIN_WITH_QUERY suggest themselves</a:t>
            </a:r>
            <a:r>
              <a:rPr lang="en-US" sz="2600" dirty="0"/>
              <a:t>).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GB" sz="2000" b="1" dirty="0"/>
              <a:t>W</a:t>
            </a:r>
            <a:r>
              <a:rPr lang="en-US" sz="2000" b="1" dirty="0"/>
              <a:t>RITE_TO_ODBC </a:t>
            </a:r>
            <a:r>
              <a:rPr lang="en-US" sz="2000" dirty="0"/>
              <a:t>allows writing a stream of ticks to an ODBC database, with optional transaction control.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600" dirty="0"/>
          </a:p>
          <a:p>
            <a:pPr marL="457200" lvl="1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6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endParaRPr 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5621CEAF-9288-4714-85E1-AB0229B8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4836B4-7DDA-4FF6-90E0-B3E032B0CE74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1E33ED8-DD2B-4F11-B9A5-8ECEB23A2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b="1"/>
              <a:t>ODBC_QUERY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7ED45060-3CFF-4D10-B877-4355AAFC5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295400"/>
            <a:ext cx="9144000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8">
            <a:extLst>
              <a:ext uri="{FF2B5EF4-FFF2-40B4-BE49-F238E27FC236}">
                <a16:creationId xmlns:a16="http://schemas.microsoft.com/office/drawing/2014/main" id="{E171E73E-13A7-4310-B619-67C96A768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43000"/>
            <a:ext cx="2057400" cy="147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>
                <a:solidFill>
                  <a:schemeClr val="accent2"/>
                </a:solidFill>
              </a:rPr>
              <a:t>Example</a:t>
            </a:r>
            <a:r>
              <a:rPr lang="en-US" altLang="en-US" sz="1800">
                <a:solidFill>
                  <a:schemeClr val="accent2"/>
                </a:solidFill>
              </a:rPr>
              <a:t>: 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Query data for current symbol from a SQLServer DB.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44624F6-5CF4-407B-A174-6B0C484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860D5D-6C60-4E79-9EDE-5379FA3377A8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5A4ECFF-28CE-4A8E-8B5B-5EC62B5A0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b="1"/>
              <a:t>READ_FROM_URL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BBC772-CAD3-4571-A749-36BCAD99F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90600"/>
            <a:ext cx="7391400" cy="15048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7EDDEF-FD90-4439-9A02-C9DB7760E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8839201" cy="38206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40CDA71-A902-408A-960A-7A8800ED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0C89A-BCE6-4040-B158-7B8D2FA386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C4FF4A-B22E-4F59-A393-A5D79C21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Input &amp; Output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66FB6EB-C1A2-4CDF-93DF-90CCDA428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Updating an existing database “DB/” EPs.</a:t>
            </a:r>
          </a:p>
          <a:p>
            <a:pPr eaLnBrk="1" hangingPunct="1"/>
            <a:r>
              <a:rPr lang="en-US" altLang="en-US" sz="2800"/>
              <a:t>Writing to a database.</a:t>
            </a:r>
          </a:p>
          <a:p>
            <a:pPr eaLnBrk="1" hangingPunct="1"/>
            <a:r>
              <a:rPr lang="en-US" altLang="en-US" sz="2800"/>
              <a:t>Writing to or reading from a OneTick Raw file.</a:t>
            </a:r>
          </a:p>
          <a:p>
            <a:pPr eaLnBrk="1" hangingPunct="1"/>
            <a:r>
              <a:rPr lang="en-US" altLang="en-US" sz="2800"/>
              <a:t>Writing to or reading from delimited text files.</a:t>
            </a:r>
          </a:p>
          <a:p>
            <a:pPr eaLnBrk="1" hangingPunct="1"/>
            <a:r>
              <a:rPr lang="en-US" altLang="en-US" sz="2800"/>
              <a:t>Executing SQL over ODBC.</a:t>
            </a:r>
          </a:p>
          <a:p>
            <a:pPr eaLnBrk="1" hangingPunct="1"/>
            <a:r>
              <a:rPr lang="en-US" altLang="en-US" sz="2800"/>
              <a:t>Getting data from a URL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0420FCCD-F946-4A72-B350-495E6EE0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782B9D-2B37-4A7C-BC2D-2F1320FB67A3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AA0646D-5391-4773-8E29-FB3F71F68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b="1"/>
              <a:t>Direct DB access – </a:t>
            </a:r>
            <a:r>
              <a:rPr lang="en-US" altLang="en-US" sz="3200" b="1"/>
              <a:t>“DB/” EPs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475A75C-7974-462B-9CB1-D797C2F22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4310063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altLang="en-US" sz="260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600"/>
              <a:t>EPs are available to do all of these.</a:t>
            </a:r>
            <a:br>
              <a:rPr lang="en-US" altLang="en-US" sz="2600"/>
            </a:br>
            <a:endParaRPr lang="en-US" altLang="en-US" sz="2600"/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ACBA5408-C304-46BF-B1B1-0D19E7A2C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19463"/>
            <a:ext cx="8229600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600" dirty="0"/>
              <a:t>Users can only execute these </a:t>
            </a:r>
            <a:r>
              <a:rPr lang="en-US" sz="2600" dirty="0" err="1"/>
              <a:t>Eps</a:t>
            </a:r>
            <a:r>
              <a:rPr lang="en-US" sz="2600" dirty="0"/>
              <a:t> if explicitly permissioned to modify a target database in the </a:t>
            </a:r>
            <a:r>
              <a:rPr lang="en-US" sz="2600" dirty="0" err="1"/>
              <a:t>TickServer’s</a:t>
            </a:r>
            <a:r>
              <a:rPr lang="en-US" sz="2600" dirty="0"/>
              <a:t> Access Control File.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600" dirty="0"/>
              <a:t>Changes are made in the “Corrections” segment of the database. So: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600" dirty="0"/>
              <a:t> Designed for limited volumes (See KB-37).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600" dirty="0"/>
              <a:t>(Optionally) overwritten on database reload.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en-US" sz="2600" dirty="0"/>
              <a:t>Used by SQL “INSERT/DELETE/UPDATE”.</a:t>
            </a:r>
          </a:p>
          <a:p>
            <a:pPr marL="457200" lvl="1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6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endParaRPr lang="en-US" sz="2600" dirty="0"/>
          </a:p>
        </p:txBody>
      </p:sp>
      <p:pic>
        <p:nvPicPr>
          <p:cNvPr id="6150" name="Picture 8">
            <a:extLst>
              <a:ext uri="{FF2B5EF4-FFF2-40B4-BE49-F238E27FC236}">
                <a16:creationId xmlns:a16="http://schemas.microsoft.com/office/drawing/2014/main" id="{28CC48A6-8E25-498D-AE0E-A037646C2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90625"/>
            <a:ext cx="3733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83F97F-AA82-462C-970D-F0091D138A28}"/>
              </a:ext>
            </a:extLst>
          </p:cNvPr>
          <p:cNvCxnSpPr/>
          <p:nvPr/>
        </p:nvCxnSpPr>
        <p:spPr>
          <a:xfrm>
            <a:off x="3886200" y="2057400"/>
            <a:ext cx="15240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88286A1-D057-48D5-9EEC-9763E47C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5DB02C-5803-4ACA-821A-1A9878E3F2DE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AFA105E-F0AA-4A21-9D6C-670953351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b="1"/>
              <a:t>WRITE_TO_ONETICK_DB</a:t>
            </a:r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6C78F12-4A60-4841-84D4-198C69185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19200"/>
            <a:ext cx="8272462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Uses the same API as data loaders. So has the same characteristics – Expects to add to the end of a daily time-series with Append=true – Recreates and reloads the whole day if false.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Requires </a:t>
            </a:r>
            <a:r>
              <a:rPr lang="en-US" sz="2000" dirty="0" err="1"/>
              <a:t>permissioning</a:t>
            </a:r>
            <a:r>
              <a:rPr lang="en-US" sz="2000" dirty="0"/>
              <a:t> of write access in Access Control.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Is buffered – </a:t>
            </a:r>
            <a:r>
              <a:rPr lang="en-US" sz="2000" dirty="0" err="1"/>
              <a:t>i.e</a:t>
            </a:r>
            <a:r>
              <a:rPr lang="en-US" sz="2000" dirty="0"/>
              <a:t> writes all ticks on query completion. So NOT useful for CEP applications.</a:t>
            </a:r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CF4B7311-6B47-4DEC-9316-57290617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0BDF70-F1C6-4455-93F4-A64E3584DE1D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C2ABD11-E198-4D0B-B65C-369AA60BE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 b="1"/>
              <a:t>WRITE_TO_ONE_TICK_DB</a:t>
            </a:r>
          </a:p>
        </p:txBody>
      </p:sp>
      <p:pic>
        <p:nvPicPr>
          <p:cNvPr id="8196" name="Picture 1">
            <a:extLst>
              <a:ext uri="{FF2B5EF4-FFF2-40B4-BE49-F238E27FC236}">
                <a16:creationId xmlns:a16="http://schemas.microsoft.com/office/drawing/2014/main" id="{F6C3675B-187F-4E05-808D-BC94655B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5850"/>
            <a:ext cx="89154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8">
            <a:extLst>
              <a:ext uri="{FF2B5EF4-FFF2-40B4-BE49-F238E27FC236}">
                <a16:creationId xmlns:a16="http://schemas.microsoft.com/office/drawing/2014/main" id="{C1219B61-15BA-4231-939D-F947E0ECF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085850"/>
            <a:ext cx="2286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>
                <a:solidFill>
                  <a:srgbClr val="0070C0"/>
                </a:solidFill>
              </a:rPr>
              <a:t>Example</a:t>
            </a:r>
            <a:r>
              <a:rPr lang="en-US" altLang="en-US" sz="1800">
                <a:solidFill>
                  <a:srgbClr val="0070C0"/>
                </a:solidFill>
              </a:rPr>
              <a:t>: 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Insert data for last tick and last good tick into a “Silver” staging 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8EF8DAD1-A912-49D0-A3EC-B30071E7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51D00B-E308-4D50-8C75-ADA557919149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4065FF8-41FE-4975-8220-87F9F7CB9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/>
              <a:t>READ_FROM_RAW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8276A15-8DDC-4DD7-8E22-F9D55B08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685800"/>
            <a:ext cx="8272462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endParaRPr lang="en-US" sz="2000" dirty="0"/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Requires </a:t>
            </a:r>
            <a:r>
              <a:rPr lang="en-US" sz="2000" dirty="0" err="1"/>
              <a:t>permissioning</a:t>
            </a:r>
            <a:r>
              <a:rPr lang="en-US" sz="2000" dirty="0"/>
              <a:t> of the EP in Access Control.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For RT format can either provide raw fid-value data or normalized data.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Can be specified using </a:t>
            </a:r>
            <a:r>
              <a:rPr lang="en-US" sz="2000" dirty="0" err="1"/>
              <a:t>filepath</a:t>
            </a:r>
            <a:r>
              <a:rPr lang="en-US" sz="2000" dirty="0"/>
              <a:t> or database/mount details.</a:t>
            </a:r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sz="2000" dirty="0"/>
              <a:t> 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0A333B1-AB7A-45E0-8BBD-7B87436063CC}"/>
              </a:ext>
            </a:extLst>
          </p:cNvPr>
          <p:cNvSpPr/>
          <p:nvPr/>
        </p:nvSpPr>
        <p:spPr>
          <a:xfrm>
            <a:off x="5105400" y="2978150"/>
            <a:ext cx="3962400" cy="3422650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Example…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set to &lt;Database name&gt;::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locator to find raw data for date-range for mount1/PRIMARY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Looking at un-normalised RT data.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 all values as strings.</a:t>
            </a:r>
          </a:p>
        </p:txBody>
      </p:sp>
      <p:pic>
        <p:nvPicPr>
          <p:cNvPr id="10246" name="Picture 7">
            <a:extLst>
              <a:ext uri="{FF2B5EF4-FFF2-40B4-BE49-F238E27FC236}">
                <a16:creationId xmlns:a16="http://schemas.microsoft.com/office/drawing/2014/main" id="{E0738B62-0B5E-4829-AEB0-29FA08AC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773363"/>
            <a:ext cx="4191000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553F12FF-9629-4EF1-B60C-49B73566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7C3D24-93B0-44F4-AFCC-410F353EA13D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17F749D-8729-4EEF-9D86-F81E7F0FE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2613" y="762000"/>
            <a:ext cx="7966075" cy="685800"/>
          </a:xfrm>
        </p:spPr>
        <p:txBody>
          <a:bodyPr/>
          <a:lstStyle/>
          <a:p>
            <a:pPr eaLnBrk="1" hangingPunct="1"/>
            <a:r>
              <a:rPr lang="en-US" altLang="en-US"/>
              <a:t>READ_FROM_RAW (cont)</a:t>
            </a:r>
            <a:br>
              <a:rPr lang="en-US" altLang="en-US"/>
            </a:br>
            <a:r>
              <a:rPr lang="en-US" altLang="en-US"/>
              <a:t>….Outputting….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D06D9A0D-9A25-47E0-9654-BE81BFA2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4582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C53EE17D-2348-43A8-8B67-472CA6FC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C19BE6-ECE0-43AD-B1B6-129BACA9105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4EED0CD-D5E7-4ACF-848B-52245586C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/>
              <a:t>WRITE_TO_RAW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1C40E5A-8D22-4261-AE08-C3F9C2421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685800"/>
            <a:ext cx="8272462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endParaRPr lang="en-US" sz="2000" dirty="0"/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Requires write </a:t>
            </a:r>
            <a:r>
              <a:rPr lang="en-US" sz="2000" dirty="0" err="1"/>
              <a:t>permissioning</a:t>
            </a:r>
            <a:r>
              <a:rPr lang="en-US" sz="2000" dirty="0"/>
              <a:t> of the database in Access Control.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Writes Native format raw data to specified database/mount/location(PRIMARY or BACKUP).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 err="1"/>
              <a:t>Unbuffered</a:t>
            </a:r>
            <a:r>
              <a:rPr lang="en-US" sz="2000" dirty="0"/>
              <a:t>. So can be used in CEP queries to provide a real-time stream of raw data. Common business case is to provision a real-time OCHL bars database….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sz="1600" dirty="0"/>
              <a:t>CEP query on database MARKET_DATA with WRITE_TO_RAW of OCHL to database BARS. 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sz="1600" dirty="0"/>
              <a:t>Native Memory loader loads raw BARS data into database  with </a:t>
            </a:r>
            <a:r>
              <a:rPr lang="en-US" sz="1600" dirty="0" err="1"/>
              <a:t>RawDB</a:t>
            </a:r>
            <a:r>
              <a:rPr lang="en-US" sz="1600" dirty="0"/>
              <a:t> Feed Handler.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sz="1600" dirty="0"/>
              <a:t>Users have CEP access to real-time OCHL data.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sz="1600" dirty="0"/>
              <a:t>End of day reload using </a:t>
            </a:r>
            <a:r>
              <a:rPr lang="en-US" sz="1600" dirty="0" err="1"/>
              <a:t>OTQ_query_loader</a:t>
            </a:r>
            <a:r>
              <a:rPr lang="en-US" sz="1600" dirty="0"/>
              <a:t> to include corrections.</a:t>
            </a:r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65A269C4-6255-4D33-A36A-DBB6781F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ADFEAA-27AB-4E4A-95D8-B32FBC27A9A8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11D509-B330-42AD-8D6D-EB165E2BC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/>
              <a:t>WRITE_TEXT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83B29CC-AC17-474C-8AFF-654FF48AE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685800"/>
            <a:ext cx="8272462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endParaRPr lang="en-US" sz="2000" dirty="0"/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Allowed by default. Can be restricted to specific users and output directories using Access Control.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Highly configurable for field order, delimiter, binary/text etc. etc. See docs for details.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Writes to specified output file(s). Placeholder available  in file names for: Symbol, Database, date, start-time, end-time tick type.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Can be un-buffered (FLUSH=true). With un-buffered output can be used as a source for real-time </a:t>
            </a:r>
            <a:r>
              <a:rPr lang="en-US" sz="2000" dirty="0" err="1"/>
              <a:t>ascii</a:t>
            </a:r>
            <a:r>
              <a:rPr lang="en-US" sz="2000" dirty="0"/>
              <a:t> loaded data.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 dirty="0"/>
              <a:t>Output file path is on the server unless “Process locally” is checked (which would require a client side license). Consider using utility text_reporter.exe if client side text output is required.</a:t>
            </a:r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sz="20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6170</TotalTime>
  <Words>851</Words>
  <Application>Microsoft Office PowerPoint</Application>
  <PresentationFormat>On-screen Show (4:3)</PresentationFormat>
  <Paragraphs>109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Verdana</vt:lpstr>
      <vt:lpstr>Wingdings</vt:lpstr>
      <vt:lpstr>Profile</vt:lpstr>
      <vt:lpstr>OneTick Training</vt:lpstr>
      <vt:lpstr>Input &amp; Output</vt:lpstr>
      <vt:lpstr>Direct DB access – “DB/” EPs</vt:lpstr>
      <vt:lpstr>WRITE_TO_ONETICK_DB</vt:lpstr>
      <vt:lpstr>WRITE_TO_ONE_TICK_DB</vt:lpstr>
      <vt:lpstr>READ_FROM_RAW</vt:lpstr>
      <vt:lpstr>READ_FROM_RAW (cont) ….Outputting….</vt:lpstr>
      <vt:lpstr>WRITE_TO_RAW</vt:lpstr>
      <vt:lpstr>WRITE_TEXT</vt:lpstr>
      <vt:lpstr>CSV_FILE_LISTING and CSV_FILE_QUERY</vt:lpstr>
      <vt:lpstr>CSV_FILE_LISTING and CSV_FILE_QUERY</vt:lpstr>
      <vt:lpstr>CSV_FILE_LISTING example</vt:lpstr>
      <vt:lpstr>ODBC_QUERY</vt:lpstr>
      <vt:lpstr>ODBC_QUERY</vt:lpstr>
      <vt:lpstr>READ_FROM_URL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121</cp:revision>
  <dcterms:created xsi:type="dcterms:W3CDTF">2009-04-19T19:34:14Z</dcterms:created>
  <dcterms:modified xsi:type="dcterms:W3CDTF">2018-03-07T19:30:55Z</dcterms:modified>
</cp:coreProperties>
</file>