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60" r:id="rId6"/>
    <p:sldId id="264" r:id="rId7"/>
    <p:sldId id="263" r:id="rId8"/>
    <p:sldId id="265" r:id="rId9"/>
    <p:sldId id="266" r:id="rId10"/>
    <p:sldId id="267" r:id="rId11"/>
    <p:sldId id="273" r:id="rId12"/>
    <p:sldId id="274" r:id="rId13"/>
    <p:sldId id="275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8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 autoAdjust="0"/>
    <p:restoredTop sz="94660"/>
  </p:normalViewPr>
  <p:slideViewPr>
    <p:cSldViewPr>
      <p:cViewPr varScale="1">
        <p:scale>
          <a:sx n="61" d="100"/>
          <a:sy n="61" d="100"/>
        </p:scale>
        <p:origin x="1437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0B265CF-9E6F-4C2D-8A75-305975966C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836F884-0309-4D52-8530-D017BE3098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AFDC1F-2EDA-4CCD-85A2-1DA5519FB2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65A5C64-0F21-4795-A7A5-21FC347BE8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4972D3B-5A99-4BEB-9ADC-54A338B69B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AE5E7E0-5CF3-4B9B-897D-BD5E60D85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633AF-7B84-4354-8B77-08E15431EF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53F08F6-C5F6-4D87-AA3D-DD80F6C31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093FBE-4ECC-45E2-938D-7F4D1B6F62B6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72B6782-1A8B-4191-B0C8-2C5C247D6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0576EF8-3DEE-4FA1-9AD7-5A4B9769D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57A67263-9884-4FF1-B8BF-EA7658A9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DADAB73-0470-41B6-A774-5055C721D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7FF3BD-E9E1-43C4-BF74-FEDAA58CB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55BD80-B77D-49EC-B294-6CC434EF5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8D0601A-E8C8-4750-80E6-D98727E76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7C36-ECED-4F09-BA70-9968E3CE1A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4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FD5DA5-9F86-489F-AD67-2B2AB76E7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D16D12F-0911-439F-811B-E950AC4C7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0278DE-9F56-4949-869E-82A83426A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7F3C-9775-47A6-BCA2-2DE6CB3C9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3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1FCEA6D-9726-4C79-BA34-55B890E2E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BEFA0E1-F0A4-4733-B610-7EC411C8F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9797D9F-41FB-4376-A03C-395AF94C9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958CA-3F48-4D43-97CE-B5D4CAD087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91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3E5015-8E68-4C6E-850F-F635DBB71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C967520-6937-497B-A968-6843E34BD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4B5EC16-3329-4553-9A9A-6EE3A8B252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9C98-0DE1-477F-A277-4627BB233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0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FC8CFF-FFD5-4A44-996F-9BD0212D5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9BFCDCD-2FDD-4C60-BABE-4D735BFEFD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A635DEB-DF8F-401A-A1E5-CF484612D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353B1-A99A-4884-B9CF-0EF4B9F97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1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F3BBF5-7D76-4C7F-8949-301A796BF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DA7E21-260A-4114-BC28-322D80752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3CD67FD-9336-4247-81A8-B1469C76D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598F5-C28D-450B-8DD0-0445AE294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77670-5340-47ED-87DC-4708D6899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4ECEA-C91A-40E8-9F2A-BFE694CCE7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A5B90-EAA1-429E-97F9-D9CF6E24D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471E-881C-413D-BDCA-3E005A640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35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5BE1B66-3E37-4D3B-928A-9D140EB36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C66CB98-8AD5-4BF2-8C48-B1D054BE2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5955A7-FB5D-441F-9D42-79F4C9DA0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95194-33FE-4F78-8F0A-ACDC3CBDB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40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2708E12-82FC-4409-AA5E-6A3FDFBF2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A68BD8-E000-4589-8378-3A3F49DF3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A3BF1C3-C0E0-4A54-8524-8CCD4F285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2CD69-629A-463B-A7B3-6A0FCFEAC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22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21B37B-4788-40DE-8F64-5EF609F96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C425BA-9049-4E9B-90DB-A16FF0CC1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F77E22C-E743-47D8-B5A6-5AEC8B4D1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65F1-AB8E-4842-826D-073E3115B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1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99BFA1-EFBF-4795-9DA3-4F2FB1E82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0376F1E-8711-44BF-A556-20E686CE7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9EBADAE-18BE-4387-89FB-73D86B6FE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549F2-87E7-43B6-99C4-BBDB9D898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38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1437626-DB40-47CE-986E-8FAF59D5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CB57CCC6-1CBF-4CD4-B8DC-DE20860A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48C31587-05F7-4D51-ACE7-1BFFB19EB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94100DD-9AB5-4DF3-8CE4-9B9A047CF2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3B81FAA-AB8D-48FF-AB10-EBD7B9B6F4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7010A4A-48A4-459D-9190-F46F2D6294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F867-8AB5-4339-8D82-726805BBE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5AEE32F-3AA1-4508-8A33-3ABAFCA81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A9986AC9-B24A-4AD3-864D-FFBF366B4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OneTickDisplay.exe%20Q11_Programming.otq::Comment_B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OneTickDisplay.exe%20Q11_Programming.otq::ERR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OneTickDisplay.exe%20Q11_Throw.otq::Throw_1501_Qu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OneTickDisplay.exe%20Q11_Throw.otq::Throw_1_Symbo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OneTickDisplay.exe%20Q11_Programming_2.otq::Fast" TargetMode="External"/><Relationship Id="rId4" Type="http://schemas.openxmlformats.org/officeDocument/2006/relationships/hyperlink" Target="OneTickDisplay.exe%20Q11_Programming_2.otq::Slow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11_Programming.otq::AlwaysOutputDat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OneTickDisplay.exe%20Q11_Programming.otq::Breakpoi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OneTickDisplay.exe%20Q11_Programming.otq::Comm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OneTickDisplay.exe%20Q11_Programming.otq::Comment_B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OneTickDisplay.exe%20Q11_Programming.otq::Comment2Outpu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BE43FCC-ED6C-40DE-A305-884E5D63F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C701E1-5DD9-4217-A6A1-B7BE93956B5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2F2209B-19DF-468F-9A95-E10B342F97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08A701-B232-404C-B7FA-FB45DEF1E1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 Programming in otq.</a:t>
            </a:r>
            <a:endParaRPr lang="en-US" alt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41EA6DC2-E610-4797-B99F-548BE36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3D1EBB-F3C1-4B1F-88FB-F1F5D65AB84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823496A-8897-4D71-95D9-F8C8731FC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Commenting out.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9F94B38F-3318-459F-8E0E-5A674028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Commenting can have results that aren’t immediately intuitive…</a:t>
            </a:r>
          </a:p>
        </p:txBody>
      </p: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D65FDD57-B2BD-43C2-8F74-B3E9B9C383F4}"/>
              </a:ext>
            </a:extLst>
          </p:cNvPr>
          <p:cNvSpPr/>
          <p:nvPr/>
        </p:nvSpPr>
        <p:spPr>
          <a:xfrm>
            <a:off x="6251575" y="49530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4342" name="Picture 1">
            <a:extLst>
              <a:ext uri="{FF2B5EF4-FFF2-40B4-BE49-F238E27FC236}">
                <a16:creationId xmlns:a16="http://schemas.microsoft.com/office/drawing/2014/main" id="{4D77102F-E369-4F7A-8664-37F2DF59D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8115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3">
            <a:extLst>
              <a:ext uri="{FF2B5EF4-FFF2-40B4-BE49-F238E27FC236}">
                <a16:creationId xmlns:a16="http://schemas.microsoft.com/office/drawing/2014/main" id="{65C42289-BBDB-4FAC-A4E0-5B9CB4AAA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2438400"/>
            <a:ext cx="4300537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BB2F1AB-CA1F-46D3-8562-CC52C60E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009A10-47A6-47A8-978B-33A6FF490482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B5E7D9-806B-4495-BA05-E1DDD6FFA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Error messages.</a:t>
            </a:r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CFB690A4-0AF1-4D90-8457-D6E282E2E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These DO contain useful information. READ THEM…</a:t>
            </a:r>
          </a:p>
        </p:txBody>
      </p: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D82B8094-8B23-45F0-886B-C5E56839AF51}"/>
              </a:ext>
            </a:extLst>
          </p:cNvPr>
          <p:cNvSpPr/>
          <p:nvPr/>
        </p:nvSpPr>
        <p:spPr>
          <a:xfrm>
            <a:off x="8140700" y="295275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43A03FEE-F49F-4F29-A46D-4F6B39D64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51088"/>
            <a:ext cx="7229475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2">
            <a:extLst>
              <a:ext uri="{FF2B5EF4-FFF2-40B4-BE49-F238E27FC236}">
                <a16:creationId xmlns:a16="http://schemas.microsoft.com/office/drawing/2014/main" id="{D3541A6B-51A8-4C1C-80A5-EF562BDB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86413"/>
            <a:ext cx="8001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The EP that caused the error will turn a fetching shade of pink.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C97571A-0FC2-42D2-B45B-9199A65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0C946D-26A4-4086-9901-BD68F782ED7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C7F7CA-87B3-4434-BD84-7F4C5128E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Forcing errors.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7B68BAD1-FFDB-4E78-9976-712381B92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The THROW EP allows you to force an error.</a:t>
            </a:r>
          </a:p>
        </p:txBody>
      </p: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D1D386F-231F-473D-9EAA-0C6508665E21}"/>
              </a:ext>
            </a:extLst>
          </p:cNvPr>
          <p:cNvSpPr/>
          <p:nvPr/>
        </p:nvSpPr>
        <p:spPr>
          <a:xfrm>
            <a:off x="8140700" y="295275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8B77FAA8-1999-4342-9414-431F369C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088"/>
            <a:ext cx="5895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CB4A9F16-DCA1-4B41-89B9-E43C244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BA9D41-EFD5-4BEE-BEDF-02D3F6F2936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4BFBF54-23E3-4BAB-8D56-2F613D9DF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Forcing errors.</a:t>
            </a:r>
          </a:p>
        </p:txBody>
      </p:sp>
      <p:sp>
        <p:nvSpPr>
          <p:cNvPr id="17412" name="TextBox 2">
            <a:extLst>
              <a:ext uri="{FF2B5EF4-FFF2-40B4-BE49-F238E27FC236}">
                <a16:creationId xmlns:a16="http://schemas.microsoft.com/office/drawing/2014/main" id="{BB3888B5-5B05-4678-B651-35277EBE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Or propagate a warning and continue</a:t>
            </a:r>
          </a:p>
        </p:txBody>
      </p: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8D069B23-F1C8-40E6-B268-FFE75CCAD573}"/>
              </a:ext>
            </a:extLst>
          </p:cNvPr>
          <p:cNvSpPr/>
          <p:nvPr/>
        </p:nvSpPr>
        <p:spPr>
          <a:xfrm>
            <a:off x="8140700" y="295275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7414" name="Picture 1">
            <a:extLst>
              <a:ext uri="{FF2B5EF4-FFF2-40B4-BE49-F238E27FC236}">
                <a16:creationId xmlns:a16="http://schemas.microsoft.com/office/drawing/2014/main" id="{8FC05AEE-1DEA-4E74-9A05-6343A2D03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19350"/>
            <a:ext cx="78105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3FA38DD-C247-40DF-B4B0-61B52367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048A8B-B17A-4174-B5C9-C70B212A202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650FAA-D98D-4DAC-9A80-169A2A465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Profiling</a:t>
            </a:r>
            <a:r>
              <a:rPr lang="en-US" altLang="en-US" sz="2800" b="1"/>
              <a:t>.</a:t>
            </a:r>
          </a:p>
        </p:txBody>
      </p:sp>
      <p:sp>
        <p:nvSpPr>
          <p:cNvPr id="18436" name="TextBox 2">
            <a:extLst>
              <a:ext uri="{FF2B5EF4-FFF2-40B4-BE49-F238E27FC236}">
                <a16:creationId xmlns:a16="http://schemas.microsoft.com/office/drawing/2014/main" id="{6E0BC915-D846-48AF-B1C0-26B31033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The GUI includes a profiler. Very useful for figuring out where the work’s being done (and therefore where it’s worth looking for optimisations)…</a:t>
            </a:r>
          </a:p>
          <a:p>
            <a:endParaRPr lang="en-GB" altLang="en-US"/>
          </a:p>
          <a:p>
            <a:r>
              <a:rPr lang="en-GB" altLang="en-US"/>
              <a:t>Run the profiler with the      button. It’ll show usage as a table…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And as a graph….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D1E184EA-B86C-49B9-9082-4F13D35F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>
            <a:extLst>
              <a:ext uri="{FF2B5EF4-FFF2-40B4-BE49-F238E27FC236}">
                <a16:creationId xmlns:a16="http://schemas.microsoft.com/office/drawing/2014/main" id="{104D7D8D-D26A-4ABD-8ECD-6D7068CD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22700"/>
            <a:ext cx="4048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4D7C6DA-55A6-449E-88A8-908D5028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ADE6A6-FF71-415A-A73A-4266FC4B2D6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E72FA80-5725-4C0B-B39B-E98E9BD21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Profiling</a:t>
            </a:r>
            <a:r>
              <a:rPr lang="en-US" altLang="en-US" sz="2800" b="1"/>
              <a:t>.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3A4588D3-F60E-4376-9BA3-A46506F6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4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">
            <a:extLst>
              <a:ext uri="{FF2B5EF4-FFF2-40B4-BE49-F238E27FC236}">
                <a16:creationId xmlns:a16="http://schemas.microsoft.com/office/drawing/2014/main" id="{EC3780EF-F7AA-4F40-BA00-1ED86E3B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981200"/>
            <a:ext cx="3767137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ction Button: Forward or Next 7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208D0356-D437-4B4A-9E7F-20CB8C948C9E}"/>
              </a:ext>
            </a:extLst>
          </p:cNvPr>
          <p:cNvSpPr/>
          <p:nvPr/>
        </p:nvSpPr>
        <p:spPr>
          <a:xfrm>
            <a:off x="6705600" y="2459038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Action Button: Forward or Next 8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9816339C-8EEA-4505-B6F1-843FA08E2C60}"/>
              </a:ext>
            </a:extLst>
          </p:cNvPr>
          <p:cNvSpPr/>
          <p:nvPr/>
        </p:nvSpPr>
        <p:spPr>
          <a:xfrm>
            <a:off x="6705600" y="3894138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464" name="TextBox 3">
            <a:extLst>
              <a:ext uri="{FF2B5EF4-FFF2-40B4-BE49-F238E27FC236}">
                <a16:creationId xmlns:a16="http://schemas.microsoft.com/office/drawing/2014/main" id="{06A7EC3C-A856-40A1-AFE0-73661692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7100"/>
            <a:ext cx="175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Compare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With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AE511-4A65-41FD-A938-89FEF86FDFA6}"/>
              </a:ext>
            </a:extLst>
          </p:cNvPr>
          <p:cNvCxnSpPr/>
          <p:nvPr/>
        </p:nvCxnSpPr>
        <p:spPr>
          <a:xfrm>
            <a:off x="5541963" y="2693988"/>
            <a:ext cx="1143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EFEA2D-AE3D-49CC-BD5C-71AEA6018253}"/>
              </a:ext>
            </a:extLst>
          </p:cNvPr>
          <p:cNvCxnSpPr/>
          <p:nvPr/>
        </p:nvCxnSpPr>
        <p:spPr>
          <a:xfrm>
            <a:off x="5541963" y="4114800"/>
            <a:ext cx="1143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2B49FDB-4DD0-4CBA-84F0-EFF1BD9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C2EFA1-ECF0-4D31-8DA9-77706C73F222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FD33F8E-DAB9-4A48-8D51-9DE8CFA1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Documenting</a:t>
            </a:r>
            <a:r>
              <a:rPr lang="en-US" altLang="en-US" sz="2800" b="1"/>
              <a:t>.</a:t>
            </a:r>
          </a:p>
        </p:txBody>
      </p:sp>
      <p:sp>
        <p:nvSpPr>
          <p:cNvPr id="20484" name="TextBox 2">
            <a:extLst>
              <a:ext uri="{FF2B5EF4-FFF2-40B4-BE49-F238E27FC236}">
                <a16:creationId xmlns:a16="http://schemas.microsoft.com/office/drawing/2014/main" id="{E1143981-2D03-450A-AA9B-1E84C48D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As with any programming language the more comment – the better. OneTick allows comment in 3 places…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1D125D16-B2AD-4483-9ACC-E910EBDE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616200"/>
            <a:ext cx="5953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9">
            <a:extLst>
              <a:ext uri="{FF2B5EF4-FFF2-40B4-BE49-F238E27FC236}">
                <a16:creationId xmlns:a16="http://schemas.microsoft.com/office/drawing/2014/main" id="{29CB0178-9727-4F98-A76C-9F10031E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Event Processor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9FF0DE44-85C3-48A4-9768-23966AC5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DADAF7-43B3-43EE-857F-95F152F05751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CA445A5-84F2-4BA9-BE65-359299148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Documenting</a:t>
            </a:r>
            <a:r>
              <a:rPr lang="en-US" altLang="en-US" sz="2800" b="1"/>
              <a:t>.</a:t>
            </a: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652E2C51-63F3-4E82-81E6-62197044C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As with any programming language the more comment – the better. OneTick allows comment in 3 places…</a:t>
            </a:r>
          </a:p>
        </p:txBody>
      </p:sp>
      <p:sp>
        <p:nvSpPr>
          <p:cNvPr id="21509" name="TextBox 9">
            <a:extLst>
              <a:ext uri="{FF2B5EF4-FFF2-40B4-BE49-F238E27FC236}">
                <a16:creationId xmlns:a16="http://schemas.microsoft.com/office/drawing/2014/main" id="{A3D1197E-3221-4DE5-8BEE-DBF3BA44E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Query</a:t>
            </a:r>
          </a:p>
          <a:p>
            <a:r>
              <a:rPr lang="en-GB" altLang="en-US"/>
              <a:t>(from the Query name button)</a:t>
            </a:r>
          </a:p>
        </p:txBody>
      </p:sp>
      <p:pic>
        <p:nvPicPr>
          <p:cNvPr id="21510" name="Picture 3">
            <a:extLst>
              <a:ext uri="{FF2B5EF4-FFF2-40B4-BE49-F238E27FC236}">
                <a16:creationId xmlns:a16="http://schemas.microsoft.com/office/drawing/2014/main" id="{DEAC5718-9D70-4783-ACF4-FCA3DBC6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551113"/>
            <a:ext cx="589756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5098FB2C-B49D-4900-9DE4-8BCFE040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19E5D3-C6BB-4EAC-B133-647A68656F2A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91E70CF-2276-4845-AB69-7C676231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Documenting</a:t>
            </a:r>
            <a:r>
              <a:rPr lang="en-US" altLang="en-US" sz="2800" b="1"/>
              <a:t>.</a:t>
            </a: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BAE9779A-602D-45DB-B071-432B9ABA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As with any programming language the more comment – the better. OneTick allows comment in 3 places…</a:t>
            </a:r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8AD134E3-65E0-4E3C-9734-3DD6548A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Nested Query</a:t>
            </a:r>
          </a:p>
        </p:txBody>
      </p:sp>
      <p:pic>
        <p:nvPicPr>
          <p:cNvPr id="22534" name="Picture 1">
            <a:extLst>
              <a:ext uri="{FF2B5EF4-FFF2-40B4-BE49-F238E27FC236}">
                <a16:creationId xmlns:a16="http://schemas.microsoft.com/office/drawing/2014/main" id="{66B49140-C34C-473F-905F-F3699540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9538"/>
            <a:ext cx="6453188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417BE25-DFBD-439F-AF74-9F788A0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50C865-18C4-423C-8F46-FB6D9FFE30B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0AB67A2-4713-4F8B-8247-6C8B64166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Programming in OTQ</a:t>
            </a:r>
            <a:r>
              <a:rPr lang="en-US" altLang="en-US" sz="2800" b="1"/>
              <a:t>.</a:t>
            </a:r>
          </a:p>
        </p:txBody>
      </p:sp>
      <p:sp>
        <p:nvSpPr>
          <p:cNvPr id="6148" name="TextBox 4">
            <a:extLst>
              <a:ext uri="{FF2B5EF4-FFF2-40B4-BE49-F238E27FC236}">
                <a16:creationId xmlns:a16="http://schemas.microsoft.com/office/drawing/2014/main" id="{D90115AF-BF11-489B-AB40-1F57D7B0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7848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2400"/>
              <a:t>Just like other programming environments, the OneTick GUI provides facilities and tools to help debug and optimise your code. Also, just as in any other language, it </a:t>
            </a:r>
            <a:r>
              <a:rPr lang="en-GB" altLang="en-US" sz="2400" u="sng"/>
              <a:t>is</a:t>
            </a:r>
            <a:r>
              <a:rPr lang="en-GB" altLang="en-US" sz="2400"/>
              <a:t>  possible to write inefficient and unmaintainable code.</a:t>
            </a:r>
          </a:p>
          <a:p>
            <a:r>
              <a:rPr lang="en-GB" altLang="en-US" sz="2400"/>
              <a:t>In this section we will introduce some of the tools and programming suggestions to help you produce efficient and maintainable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FE2E1F0-1ACB-41DB-89E4-D21D48E2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E8A199-2C58-46FB-B220-BD204E450FBD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D127DC3-CDB7-454E-B134-662BE387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Intermediate output.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88603DA-D043-4194-9B62-25CAF11A5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34338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All Eps can be set to output their ticks by selecting “Always Output Data”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E60E442D-1C7C-47F5-A946-98157AAD9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695575"/>
            <a:ext cx="701516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D9C05A9-CA7E-4143-83A4-124D1068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C1E48E-D8F9-4886-BC44-ACA2ACF8BB8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46F7B19-70A6-4505-96AB-50E6CF10A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Intermediate output.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CA59909-577C-4FC3-BABF-864E344AF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34338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All Eps can be set to output their ticks by selecting “Always Output Data”. In this case producing 2 output streams.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A5584-6ACF-4D09-A3B3-BD1BE37B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76600"/>
            <a:ext cx="4486275" cy="1714500"/>
          </a:xfrm>
          <a:prstGeom prst="rect">
            <a:avLst/>
          </a:prstGeom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Action Button: Forward or Next 4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189F6499-72A1-4EAB-8DE6-60A599574B72}"/>
              </a:ext>
            </a:extLst>
          </p:cNvPr>
          <p:cNvSpPr/>
          <p:nvPr/>
        </p:nvSpPr>
        <p:spPr>
          <a:xfrm>
            <a:off x="6919913" y="3441700"/>
            <a:ext cx="690562" cy="6731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508EA-99C7-4D76-B23C-7AA1A892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581525"/>
            <a:ext cx="5703887" cy="923925"/>
          </a:xfrm>
          <a:prstGeom prst="rect">
            <a:avLst/>
          </a:prstGeom>
          <a:pattFill prst="pct5">
            <a:fgClr>
              <a:schemeClr val="bg2"/>
            </a:fgClr>
            <a:bgClr>
              <a:srgbClr val="FFC000"/>
            </a:bgClr>
          </a:pattFill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/>
              <a:t>Note ! Setting “Always Output Data” may not work if the query is being run by a calling query that only expects one output stream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F20AD98E-8350-4D55-8205-1AFEA05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940E0E-1315-45F7-85D7-3E5500BAEBCA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62AC43-38C2-4CC9-921B-7CB5F1195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Break and watch.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F01AF22-A3BC-4048-8135-BF4FAD938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34338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Breakpoints can be set in Eps. This includes conditional breaks based on field values.</a:t>
            </a:r>
          </a:p>
        </p:txBody>
      </p:sp>
      <p:pic>
        <p:nvPicPr>
          <p:cNvPr id="9221" name="Picture 1">
            <a:extLst>
              <a:ext uri="{FF2B5EF4-FFF2-40B4-BE49-F238E27FC236}">
                <a16:creationId xmlns:a16="http://schemas.microsoft.com/office/drawing/2014/main" id="{AF1A10C2-5D86-482D-B7BC-5C7BB036E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51125"/>
            <a:ext cx="51816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6977F-761C-4298-B32C-D1B1A34E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4888" y="4438650"/>
            <a:ext cx="2590800" cy="1533525"/>
          </a:xfrm>
          <a:prstGeom prst="rect">
            <a:avLst/>
          </a:prstGeom>
          <a:noFill/>
          <a:ln>
            <a:noFill/>
          </a:ln>
          <a:effectLst>
            <a:outerShdw blurRad="50800" dist="50800" dir="3600000" algn="ctr" rotWithShape="0">
              <a:srgbClr val="000000">
                <a:alpha val="9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02636-FBCA-462E-88D3-C86A2C8EE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19400"/>
            <a:ext cx="2732088" cy="1200150"/>
          </a:xfrm>
          <a:prstGeom prst="rect">
            <a:avLst/>
          </a:prstGeom>
          <a:pattFill prst="pct5">
            <a:fgClr>
              <a:schemeClr val="bg2"/>
            </a:fgClr>
            <a:bgClr>
              <a:srgbClr val="FFC000"/>
            </a:bgClr>
          </a:pattFill>
          <a:ln>
            <a:noFill/>
          </a:ln>
          <a:effectLst>
            <a:outerShdw blurRad="50800" dist="50800" dir="3000000" algn="ctr" rotWithShape="0">
              <a:srgbClr val="000000">
                <a:alpha val="9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dirty="0"/>
              <a:t>When breakpoints are set you must use “Run in separate window”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9E6D8-EDE4-4D9F-BE1E-F2562BEE5E77}"/>
              </a:ext>
            </a:extLst>
          </p:cNvPr>
          <p:cNvCxnSpPr/>
          <p:nvPr/>
        </p:nvCxnSpPr>
        <p:spPr>
          <a:xfrm>
            <a:off x="7010400" y="4019550"/>
            <a:ext cx="381000" cy="7810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1D00CA5-B4E2-4F7B-8C56-C29DFC5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C5ED81-27F7-4110-B45F-8CAA14E316A6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23D9308-EA80-4ED1-A3F7-86AA7EB3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Break and watch.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60DE68C-222B-4870-8F72-5710E38E3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34338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Breakpoints can be set in Eps. This includes conditional breaks based on field values.</a:t>
            </a:r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C9756399-533B-4445-BACD-42E240E5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679700"/>
            <a:ext cx="672465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ction Button: Forward or Next 9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9912ED6C-8508-4BF4-B218-3321465E3B23}"/>
              </a:ext>
            </a:extLst>
          </p:cNvPr>
          <p:cNvSpPr/>
          <p:nvPr/>
        </p:nvSpPr>
        <p:spPr>
          <a:xfrm>
            <a:off x="7583488" y="3505200"/>
            <a:ext cx="690562" cy="6731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DDBAD-F720-4A5D-9F08-E1360D96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4406900"/>
            <a:ext cx="2819400" cy="1476375"/>
          </a:xfrm>
          <a:prstGeom prst="rect">
            <a:avLst/>
          </a:prstGeom>
          <a:pattFill prst="pct5">
            <a:fgClr>
              <a:schemeClr val="bg2"/>
            </a:fgClr>
            <a:bgClr>
              <a:srgbClr val="FFC000"/>
            </a:bgClr>
          </a:pattFill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dirty="0"/>
              <a:t>Name your nodes. If you don’t LABEL will be the EP type. And you may have 20 ADD_FIELD Eps 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2EC115-A8B8-4B5E-9107-8DDB9C1A7A56}"/>
              </a:ext>
            </a:extLst>
          </p:cNvPr>
          <p:cNvCxnSpPr/>
          <p:nvPr/>
        </p:nvCxnSpPr>
        <p:spPr>
          <a:xfrm flipH="1">
            <a:off x="2362200" y="4876800"/>
            <a:ext cx="2108200" cy="762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B0E7B39-837A-436A-8CCC-52234687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9CB072-1FC1-4FA8-8B66-D435991806B9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493ACF-8672-4DB1-B53D-ADF5B711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Commenting out.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85B095BE-4810-4FFD-A125-ED968154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Sometimes you want to analyse an OTQ by removing one or more EPs. You can do this with “Right-click – Comment Out”.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564AA1ED-505F-4A52-B840-73779F97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26765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BDC497-9F17-4D61-85C0-D9E0A72CEFDA}"/>
              </a:ext>
            </a:extLst>
          </p:cNvPr>
          <p:cNvCxnSpPr/>
          <p:nvPr/>
        </p:nvCxnSpPr>
        <p:spPr>
          <a:xfrm>
            <a:off x="3733800" y="3962400"/>
            <a:ext cx="1143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1" name="Picture 8">
            <a:extLst>
              <a:ext uri="{FF2B5EF4-FFF2-40B4-BE49-F238E27FC236}">
                <a16:creationId xmlns:a16="http://schemas.microsoft.com/office/drawing/2014/main" id="{CFC3DD12-A52B-4A58-8617-53BC3A1B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48038"/>
            <a:ext cx="41338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ction Button: Forward or Next 15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A0958712-5704-46CE-8BEB-F5DFFD33FF15}"/>
              </a:ext>
            </a:extLst>
          </p:cNvPr>
          <p:cNvSpPr/>
          <p:nvPr/>
        </p:nvSpPr>
        <p:spPr>
          <a:xfrm>
            <a:off x="6534150" y="4940300"/>
            <a:ext cx="690563" cy="6731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8700B86-9B38-4315-8739-4F51A586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37E232-1734-4EDF-8E90-0B87AB7641E3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E633F81-314B-4997-93D7-67E3BDFB5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Commenting out.</a:t>
            </a: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813154DA-D76A-46B8-A3F5-971A491D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Commenting out must make sense. Or this can happen…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68D66-4F71-412D-BBF0-866D73C7310D}"/>
              </a:ext>
            </a:extLst>
          </p:cNvPr>
          <p:cNvCxnSpPr/>
          <p:nvPr/>
        </p:nvCxnSpPr>
        <p:spPr>
          <a:xfrm>
            <a:off x="3795713" y="3957638"/>
            <a:ext cx="11430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05DBEED-93A4-4F72-AD89-9199EEBCFE17}"/>
              </a:ext>
            </a:extLst>
          </p:cNvPr>
          <p:cNvSpPr/>
          <p:nvPr/>
        </p:nvSpPr>
        <p:spPr>
          <a:xfrm>
            <a:off x="6534150" y="4940300"/>
            <a:ext cx="690563" cy="6731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2295" name="Picture 3">
            <a:extLst>
              <a:ext uri="{FF2B5EF4-FFF2-40B4-BE49-F238E27FC236}">
                <a16:creationId xmlns:a16="http://schemas.microsoft.com/office/drawing/2014/main" id="{762A7044-FCFE-46F0-897C-7DAF0D36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3290888"/>
            <a:ext cx="39433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>
            <a:extLst>
              <a:ext uri="{FF2B5EF4-FFF2-40B4-BE49-F238E27FC236}">
                <a16:creationId xmlns:a16="http://schemas.microsoft.com/office/drawing/2014/main" id="{0E4ADCA1-F421-4334-95BD-C387941A9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52675"/>
            <a:ext cx="37528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9502B3F-0159-4125-8FE7-E5A363A0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2B5CD0-39A4-4B22-80E8-FFF62F5D818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E446FC7-EA7E-472C-89C4-64F932BC4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Debugging</a:t>
            </a:r>
            <a:r>
              <a:rPr lang="en-US" altLang="en-US" sz="2800" b="1"/>
              <a:t> – Commenting out.</a:t>
            </a: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31A1B334-DFE5-49B1-9599-88BB8785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Commenting can have results that aren’t immediately intuitive…</a:t>
            </a:r>
          </a:p>
        </p:txBody>
      </p:sp>
      <p:sp>
        <p:nvSpPr>
          <p:cNvPr id="16" name="Action Button: Forward or Next 15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CFFCA381-9582-4EEC-A3BA-5ADA9C153FAC}"/>
              </a:ext>
            </a:extLst>
          </p:cNvPr>
          <p:cNvSpPr/>
          <p:nvPr/>
        </p:nvSpPr>
        <p:spPr>
          <a:xfrm>
            <a:off x="6251575" y="4953000"/>
            <a:ext cx="457200" cy="4572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3BD38329-D1FE-4B88-8165-115E68A4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840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>
            <a:extLst>
              <a:ext uri="{FF2B5EF4-FFF2-40B4-BE49-F238E27FC236}">
                <a16:creationId xmlns:a16="http://schemas.microsoft.com/office/drawing/2014/main" id="{A8943650-4D40-4EB3-97CF-20A8AD2B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38400"/>
            <a:ext cx="47799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5026</TotalTime>
  <Words>505</Words>
  <Application>Microsoft Office PowerPoint</Application>
  <PresentationFormat>On-screen Show (4:3)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Verdana</vt:lpstr>
      <vt:lpstr>Wingdings</vt:lpstr>
      <vt:lpstr>Profile</vt:lpstr>
      <vt:lpstr>OneTick Training</vt:lpstr>
      <vt:lpstr>Programming in OTQ.</vt:lpstr>
      <vt:lpstr>Debugging – Intermediate output.</vt:lpstr>
      <vt:lpstr>Debugging – Intermediate output.</vt:lpstr>
      <vt:lpstr>Debugging – Break and watch.</vt:lpstr>
      <vt:lpstr>Debugging – Break and watch.</vt:lpstr>
      <vt:lpstr>Debugging – Commenting out.</vt:lpstr>
      <vt:lpstr>Debugging – Commenting out.</vt:lpstr>
      <vt:lpstr>Debugging – Commenting out.</vt:lpstr>
      <vt:lpstr>Debugging – Commenting out.</vt:lpstr>
      <vt:lpstr>Debugging – Error messages.</vt:lpstr>
      <vt:lpstr>Debugging – Forcing errors.</vt:lpstr>
      <vt:lpstr>Debugging – Forcing errors.</vt:lpstr>
      <vt:lpstr>Profiling.</vt:lpstr>
      <vt:lpstr>Profiling.</vt:lpstr>
      <vt:lpstr>Documenting.</vt:lpstr>
      <vt:lpstr>Documenting.</vt:lpstr>
      <vt:lpstr>Documenting.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151</cp:revision>
  <dcterms:created xsi:type="dcterms:W3CDTF">2009-04-19T19:34:14Z</dcterms:created>
  <dcterms:modified xsi:type="dcterms:W3CDTF">2018-03-07T19:29:54Z</dcterms:modified>
</cp:coreProperties>
</file>