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84" r:id="rId2"/>
    <p:sldId id="305" r:id="rId3"/>
    <p:sldId id="315" r:id="rId4"/>
    <p:sldId id="311" r:id="rId5"/>
    <p:sldId id="312" r:id="rId6"/>
    <p:sldId id="313" r:id="rId7"/>
    <p:sldId id="314" r:id="rId8"/>
    <p:sldId id="316" r:id="rId9"/>
    <p:sldId id="317" r:id="rId10"/>
    <p:sldId id="31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B469056-584F-4A65-8232-AB0C8AF83C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862E01-1604-407F-AB13-13A243B714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7C91283-7192-4027-B178-3F1138E9A55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EBE256-FB30-4751-9267-BD59F58190E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F3A83BE-40BA-4C97-BEE7-B6E6D15AD1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3C87627-7E3E-47E8-AF4B-9A3F960A8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EDD30F5-DBFD-4DD6-8D0F-50256CC08D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E3745A0-D12D-4210-A7EF-3A504638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D49F5C33-4AB9-4273-B139-32281619F4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59ABE3-CB88-40E0-BA20-503FDB7175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315F684-2158-4560-9480-000482F58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87DD4AF-85BF-49AC-9D75-28B4A1E636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647A3-FE2A-4CF6-A958-EBACDB50F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3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A303278-96A5-4DA6-AE29-491D43877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741F333-CB92-48FC-A26D-7116909B23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2AED063-F791-4AAB-B3B3-E4067A8B12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6BC59-3366-47C6-B86C-00D914667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3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7B86FD-6D31-4B82-BA1F-EBF0BF50FE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1F0739-A531-4E29-B13A-28D6ACE9D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31AC85B-E33E-4393-A1D3-023278302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4AC60-8182-489E-B185-FE8355272F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1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8F5F7C-F913-4564-9609-7F35252D75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64A2E3E-39AB-4F8E-BC85-1BCFC99BFD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2601A90-445F-4FEF-84B3-28FF6E4A5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68A78-5A99-4338-8AC4-146F14DE6D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07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2ED149-8B30-4020-A42C-D0BFF378BF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DCDE375-44D7-4FAD-8443-29911E848A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4A3D4D5-2106-47E7-973F-345BC7F27A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030A4-9560-4011-88F8-C92D11296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99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F85C9E-8E9D-4845-B6FE-14C57C2DA2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24BB4E6-4A59-4A46-B167-0A17D53D6E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30FD363-C0C8-415A-863F-3B8B08A80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D4BE5-E67C-4AE7-BE4F-05BAD2DC92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94755-A2DC-47F5-AA72-B739E5F802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E0ECC0-503D-48E5-A627-03CA56160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941579-E00B-49F6-98C4-39D181393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7C22C-C9AF-4F1B-B9A5-59CCE9126D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15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4565EA6-638D-4161-9059-00CEF92B0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F62D1BC-4AEC-47DC-9566-5936669BDC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168FFE4-975E-4AA1-86CB-8A1F01F805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0CCC2-38F3-4FEA-8AB1-3CBD475A4A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08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8149C3D-D93E-434F-AA18-29795A1D57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B33EA58-E2E4-4889-B7CE-2E0B7763E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9D65294-66BB-4335-B0DA-3976326BB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EC99F-6F92-4E86-A1CD-35988A1AFB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2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B66B569-AB96-4E0F-9589-9F8008068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7538393-B6BB-4A52-887D-5363C0AFA3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5748DE3-2585-4925-B6A7-3F6ED30531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43759-6045-47CB-A9A0-DC667A7CB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23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955E1A-0D71-42DC-9D43-0AB82A22AC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F1890BB-0179-4DAA-8B3B-B845C91ABA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DFA895B-6FC0-4CDD-A0FD-9A4C40883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01791-1939-46D7-B6A4-9D83BE5AC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43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72147C91-2671-4DD8-8927-90A810043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5095A1F9-20CB-4F8A-80FB-4DA596ABC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804F329A-405D-40C6-8645-2A0390C464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D985E64-29FE-4106-A4D5-DA83EBB00D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E7BA9C0-CA31-44AD-86B2-052534DB7C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BE23A8EF-C6CB-4790-9E45-94D0BB75F6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8E6241-E9A9-4859-BF4D-C0A5787D2A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F799ECD5-CA5D-4156-8B67-FDC6A4A03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99A8845D-7776-4E86-865F-B2AB277CB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3400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OneTickDisplay.exe%20Q4_StateAndNested.otq::TickSetLookup" TargetMode="External"/><Relationship Id="rId4" Type="http://schemas.openxmlformats.org/officeDocument/2006/relationships/hyperlink" Target="OneTickDisplay.exe%20Q4_StateAndNested.otq::LookupExchan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.exe%20Q4_StateAndNested.otq::TickSetsLastForKe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OneTickDisplay.exe%20Q13_CompareCurrentToBest.otq::CurrentVsCurrentBes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OneTickDisplay.exe%20Q13_CompareCurrentToBest.otq::CurrentVsCurrentB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14D435B-B74D-4BD0-920A-60D21A2BB6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7F4B5B-2DC0-43AC-94B6-1268B305895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B2142A2-E95B-492C-BEF5-F548922874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OneTick Training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5DFE5F9-EB9B-4382-A18D-283BA99D746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23622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Tick sets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3A460CFD-2C26-4BCF-A0E9-C146706E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463841-CA53-4304-A2CB-911ABDFBA414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E6175FE-F27D-4816-B094-D26B4445F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State Variables: TICK_SETS</a:t>
            </a:r>
          </a:p>
        </p:txBody>
      </p:sp>
      <p:sp>
        <p:nvSpPr>
          <p:cNvPr id="13316" name="TextBox 7">
            <a:extLst>
              <a:ext uri="{FF2B5EF4-FFF2-40B4-BE49-F238E27FC236}">
                <a16:creationId xmlns:a16="http://schemas.microsoft.com/office/drawing/2014/main" id="{1EC20C3D-59F0-46DA-9E77-92F05D2DD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           </a:t>
            </a:r>
            <a:r>
              <a:rPr lang="en-GB" altLang="en-US" sz="3600"/>
              <a:t>May not be what you want !.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6B44F-E7AF-40C9-A891-99669414BB35}"/>
              </a:ext>
            </a:extLst>
          </p:cNvPr>
          <p:cNvSpPr txBox="1"/>
          <p:nvPr/>
        </p:nvSpPr>
        <p:spPr>
          <a:xfrm>
            <a:off x="1147763" y="1839913"/>
            <a:ext cx="7315200" cy="3694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/>
              <a:t>If you have a use case that wants to look at changing states by key or create a lookup table of ticks then the following EPs may be useful.</a:t>
            </a:r>
          </a:p>
          <a:p>
            <a:pPr>
              <a:defRPr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CREATE_CACHE. Along with READ_CACHE loads the results of a query into a persistent cache.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SAVE_SNAPSHOT. Along with READ_SNAPSHOT saves a persistent copy of current state by key.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8F7208D9-EACA-4D13-9ECB-84940B59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9AAA35-3D5B-437E-A949-BB73E7AC52F1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9CE5EE2-D339-41C2-8168-4079B2B83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Tick Sets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1523E2D-12FF-4839-87B6-3E4709968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990600"/>
            <a:ext cx="8001000" cy="5029200"/>
          </a:xfrm>
        </p:spPr>
        <p:txBody>
          <a:bodyPr/>
          <a:lstStyle/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defRPr/>
            </a:pPr>
            <a:r>
              <a:rPr lang="en-US" altLang="en-US" sz="1800" dirty="0"/>
              <a:t>Allow storage of a </a:t>
            </a:r>
            <a:r>
              <a:rPr lang="en-US" altLang="en-US" sz="1800" i="1" dirty="0"/>
              <a:t>set of ticks</a:t>
            </a:r>
            <a:r>
              <a:rPr lang="en-US" altLang="en-US" sz="1800" dirty="0"/>
              <a:t> with unique values of given fields (also referred to as </a:t>
            </a:r>
            <a:r>
              <a:rPr lang="en-US" altLang="en-US" sz="1800" i="1" dirty="0"/>
              <a:t>key fields</a:t>
            </a:r>
            <a:r>
              <a:rPr lang="en-US" altLang="en-US" sz="1800" dirty="0"/>
              <a:t>). </a:t>
            </a:r>
          </a:p>
          <a:p>
            <a:pPr lvl="2" eaLnBrk="1" hangingPunct="1">
              <a:defRPr/>
            </a:pPr>
            <a:r>
              <a:rPr lang="en-US" altLang="en-US" sz="1800" dirty="0"/>
              <a:t>Declared using the </a:t>
            </a:r>
            <a:r>
              <a:rPr lang="en-US" altLang="en-US" sz="1800" b="1" dirty="0"/>
              <a:t>DECLARE_STATE_VARIABLES</a:t>
            </a:r>
            <a:r>
              <a:rPr lang="en-US" altLang="en-US" sz="1800" dirty="0"/>
              <a:t> EP. </a:t>
            </a:r>
          </a:p>
          <a:p>
            <a:pPr lvl="2" eaLnBrk="1" hangingPunct="1">
              <a:defRPr/>
            </a:pPr>
            <a:r>
              <a:rPr lang="en-US" altLang="en-US" sz="1800" i="1" dirty="0"/>
              <a:t>Insert ticks</a:t>
            </a:r>
            <a:r>
              <a:rPr lang="en-US" altLang="en-US" sz="1800" dirty="0"/>
              <a:t> into tick sets using </a:t>
            </a:r>
            <a:r>
              <a:rPr lang="en-US" altLang="en-US" sz="1800" b="1" dirty="0"/>
              <a:t>UPDATE_TICK_SETS</a:t>
            </a:r>
            <a:r>
              <a:rPr lang="en-US" altLang="en-US" sz="1800" dirty="0"/>
              <a:t> </a:t>
            </a:r>
            <a:r>
              <a:rPr lang="en-US" altLang="en-US" sz="1800" i="1" dirty="0"/>
              <a:t>EP</a:t>
            </a:r>
          </a:p>
          <a:p>
            <a:pPr lvl="2" eaLnBrk="1" hangingPunct="1">
              <a:defRPr/>
            </a:pPr>
            <a:r>
              <a:rPr lang="en-US" altLang="en-US" sz="1800" i="1" dirty="0"/>
              <a:t>Delete ticks</a:t>
            </a:r>
            <a:r>
              <a:rPr lang="en-US" altLang="en-US" sz="1800" dirty="0"/>
              <a:t> from tick sets using </a:t>
            </a:r>
            <a:r>
              <a:rPr lang="en-US" altLang="en-US" sz="1800" b="1" dirty="0"/>
              <a:t>CLEAR_TICK_SET</a:t>
            </a:r>
            <a:r>
              <a:rPr lang="en-US" altLang="en-US" sz="1800" dirty="0"/>
              <a:t> </a:t>
            </a:r>
            <a:r>
              <a:rPr lang="en-US" altLang="en-US" sz="1800" i="1" dirty="0"/>
              <a:t>and </a:t>
            </a:r>
            <a:r>
              <a:rPr lang="en-US" altLang="en-US" sz="1800" b="1" dirty="0"/>
              <a:t>ERASE_FROM_TICK_SET</a:t>
            </a:r>
            <a:r>
              <a:rPr lang="en-US" altLang="en-US" sz="1800" i="1" dirty="0"/>
              <a:t> functions</a:t>
            </a:r>
          </a:p>
          <a:p>
            <a:pPr lvl="2" eaLnBrk="1" hangingPunct="1">
              <a:defRPr/>
            </a:pPr>
            <a:r>
              <a:rPr lang="en-US" altLang="en-US" sz="1800" i="1" dirty="0"/>
              <a:t>Access ticks</a:t>
            </a:r>
            <a:r>
              <a:rPr lang="en-US" altLang="en-US" sz="1800" dirty="0"/>
              <a:t> from a set using </a:t>
            </a:r>
            <a:r>
              <a:rPr lang="en-US" altLang="en-US" sz="1800" i="1" dirty="0"/>
              <a:t>functions</a:t>
            </a:r>
            <a:r>
              <a:rPr lang="en-US" altLang="en-US" sz="1800" dirty="0"/>
              <a:t> </a:t>
            </a:r>
            <a:br>
              <a:rPr lang="en-US" altLang="en-US" sz="1800" dirty="0"/>
            </a:br>
            <a:r>
              <a:rPr lang="en-US" altLang="en-US" sz="1800" b="1" dirty="0"/>
              <a:t>FIND</a:t>
            </a:r>
            <a:r>
              <a:rPr lang="en-US" altLang="en-US" sz="1800" dirty="0"/>
              <a:t> and </a:t>
            </a:r>
            <a:r>
              <a:rPr lang="en-US" altLang="en-US" sz="1800" b="1" dirty="0"/>
              <a:t>FIND_BY_NAMED_KEYS</a:t>
            </a:r>
            <a:endParaRPr lang="en-US" altLang="en-US" sz="1800" dirty="0"/>
          </a:p>
          <a:p>
            <a:pPr lvl="2" eaLnBrk="1" hangingPunct="1">
              <a:defRPr/>
            </a:pPr>
            <a:r>
              <a:rPr lang="en-US" altLang="en-US" sz="1800" i="1" dirty="0"/>
              <a:t>Values</a:t>
            </a:r>
            <a:r>
              <a:rPr lang="en-US" altLang="en-US" sz="1800" dirty="0"/>
              <a:t> of fields from a tick set (except key fields) </a:t>
            </a:r>
            <a:r>
              <a:rPr lang="en-US" altLang="en-US" sz="1800" i="1" dirty="0"/>
              <a:t>can be changed</a:t>
            </a:r>
            <a:r>
              <a:rPr lang="en-US" altLang="en-US" sz="1800" dirty="0"/>
              <a:t> using </a:t>
            </a:r>
            <a:r>
              <a:rPr lang="en-US" altLang="en-US" sz="1800" b="1" dirty="0"/>
              <a:t>UPDATE_FIELD</a:t>
            </a:r>
            <a:r>
              <a:rPr lang="en-US" altLang="en-US" sz="1800" dirty="0"/>
              <a:t> and </a:t>
            </a:r>
            <a:r>
              <a:rPr lang="en-US" altLang="en-US" sz="1800" b="1" dirty="0"/>
              <a:t>UPDATE_FIELDS</a:t>
            </a:r>
            <a:r>
              <a:rPr lang="en-US" altLang="en-US" sz="1800" dirty="0"/>
              <a:t> Eps</a:t>
            </a:r>
          </a:p>
          <a:p>
            <a:pPr lvl="2" eaLnBrk="1" hangingPunct="1">
              <a:defRPr/>
            </a:pPr>
            <a:r>
              <a:rPr lang="en-US" altLang="en-US" sz="1800" dirty="0"/>
              <a:t>Query or aggregate across a tick set using </a:t>
            </a:r>
            <a:r>
              <a:rPr lang="en-US" altLang="en-US" sz="1800" b="1" dirty="0"/>
              <a:t>DUMP_TICK_SET</a:t>
            </a:r>
            <a:r>
              <a:rPr lang="en-US" altLang="en-US" sz="1800" dirty="0"/>
              <a:t> Ep </a:t>
            </a:r>
          </a:p>
          <a:p>
            <a:pPr lvl="1" eaLnBrk="1" hangingPunct="1">
              <a:defRPr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D5693FD2-06B6-4CD0-8E7B-460970FF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8C9F76-4C67-492C-9A19-6D82877ABF3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B28A124-998E-467F-A009-57835C7A9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Tick Sets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B5225F7-E490-43FD-9D46-00A2F0EBB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990600"/>
            <a:ext cx="8001000" cy="5029200"/>
          </a:xfrm>
        </p:spPr>
        <p:txBody>
          <a:bodyPr/>
          <a:lstStyle/>
          <a:p>
            <a:pPr lvl="1" eaLnBrk="1" hangingPunct="1">
              <a:defRPr/>
            </a:pPr>
            <a:endParaRPr lang="en-US" altLang="en-US" sz="2200" b="1" dirty="0"/>
          </a:p>
          <a:p>
            <a:pPr lvl="1" eaLnBrk="1" hangingPunct="1">
              <a:defRPr/>
            </a:pPr>
            <a:r>
              <a:rPr lang="en-US" altLang="en-US" sz="2200" b="1" dirty="0"/>
              <a:t>Useful for….</a:t>
            </a:r>
            <a:endParaRPr lang="en-US" alt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defRPr/>
            </a:pPr>
            <a:r>
              <a:rPr lang="en-US" altLang="en-US" sz="2100" dirty="0"/>
              <a:t>Creating lookup tables.</a:t>
            </a:r>
          </a:p>
          <a:p>
            <a:pPr lvl="2" eaLnBrk="1" hangingPunct="1">
              <a:defRPr/>
            </a:pPr>
            <a:r>
              <a:rPr lang="en-US" altLang="en-US" sz="2100" dirty="0"/>
              <a:t>Answering questions such as </a:t>
            </a:r>
          </a:p>
          <a:p>
            <a:pPr lvl="3" eaLnBrk="1" hangingPunct="1">
              <a:defRPr/>
            </a:pPr>
            <a:r>
              <a:rPr lang="en-US" altLang="en-US" sz="1800" dirty="0"/>
              <a:t>“For </a:t>
            </a:r>
            <a:r>
              <a:rPr lang="en-US" altLang="en-US" sz="1800" u="sng" dirty="0"/>
              <a:t>this exchange</a:t>
            </a:r>
            <a:r>
              <a:rPr lang="en-US" altLang="en-US" sz="1800" dirty="0"/>
              <a:t> (the exchange in this tick) what was the last price”. </a:t>
            </a:r>
            <a:r>
              <a:rPr lang="en-US" altLang="en-US" sz="1800" dirty="0" err="1"/>
              <a:t>i.e</a:t>
            </a:r>
            <a:r>
              <a:rPr lang="en-US" altLang="en-US" sz="1800" dirty="0"/>
              <a:t> lookup previous state of the tick stream for a given key.</a:t>
            </a:r>
          </a:p>
          <a:p>
            <a:pPr lvl="3" eaLnBrk="1" hangingPunct="1">
              <a:defRPr/>
            </a:pPr>
            <a:r>
              <a:rPr lang="en-US" altLang="en-US" sz="1800" dirty="0"/>
              <a:t>“Across </a:t>
            </a:r>
            <a:r>
              <a:rPr lang="en-US" altLang="en-US" sz="1800" u="sng" dirty="0"/>
              <a:t>all exchanges</a:t>
            </a:r>
            <a:r>
              <a:rPr lang="en-US" altLang="en-US" sz="1800" dirty="0"/>
              <a:t> which is currently offering the best bid/ask”. </a:t>
            </a:r>
            <a:r>
              <a:rPr lang="en-US" altLang="en-US" sz="1800" dirty="0" err="1"/>
              <a:t>i.e</a:t>
            </a:r>
            <a:r>
              <a:rPr lang="en-US" altLang="en-US" sz="1800" dirty="0"/>
              <a:t> aggregating across the current values (state) for all keys.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Content Placeholder 2">
            <a:extLst>
              <a:ext uri="{FF2B5EF4-FFF2-40B4-BE49-F238E27FC236}">
                <a16:creationId xmlns:a16="http://schemas.microsoft.com/office/drawing/2014/main" id="{856A51D1-7EAC-42E7-92B5-6CC12ADA05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5640" r="1979"/>
          <a:stretch>
            <a:fillRect/>
          </a:stretch>
        </p:blipFill>
        <p:spPr>
          <a:xfrm>
            <a:off x="204788" y="3055938"/>
            <a:ext cx="8734425" cy="1595437"/>
          </a:xfrm>
        </p:spPr>
      </p:pic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D2EAC165-33F9-41F8-AC74-94959656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7D7E49-0A8B-42B9-96FA-C1A7E413682D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5DC987C-9BE2-439D-B421-96215B2A8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TICK_SETS: Lookup tables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43B3171B-7DBF-40F6-9ED4-EF1B02CB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9906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</a:rPr>
              <a:t>n the example below</a:t>
            </a:r>
            <a:r>
              <a:rPr lang="en-US" altLang="en-US" sz="2200" dirty="0"/>
              <a:t>, we declare  STATE:: variable </a:t>
            </a:r>
            <a:r>
              <a:rPr lang="en-US" altLang="en-US" sz="2200" b="1" dirty="0"/>
              <a:t>CODE_LOOKUP</a:t>
            </a:r>
            <a:r>
              <a:rPr lang="en-US" altLang="en-US" sz="2200" dirty="0"/>
              <a:t> of type </a:t>
            </a:r>
            <a:r>
              <a:rPr lang="en-US" altLang="en-US" sz="2200" b="1" dirty="0"/>
              <a:t>TICK_SET</a:t>
            </a:r>
          </a:p>
          <a:p>
            <a:pPr eaLnBrk="1" hangingPunct="1">
              <a:defRPr/>
            </a:pPr>
            <a:r>
              <a:rPr lang="en-US" altLang="en-US" sz="2200" b="1" dirty="0"/>
              <a:t>CODE_LOOKUP</a:t>
            </a:r>
            <a:r>
              <a:rPr lang="en-US" altLang="en-US" sz="2200" dirty="0"/>
              <a:t> is populated with </a:t>
            </a:r>
            <a:r>
              <a:rPr lang="en-US" altLang="en-US" sz="2200" b="1" dirty="0"/>
              <a:t>eval(…)</a:t>
            </a:r>
            <a:r>
              <a:rPr lang="en-US" altLang="en-US" sz="2200" dirty="0"/>
              <a:t> expression by running query </a:t>
            </a:r>
            <a:r>
              <a:rPr lang="en-US" altLang="en-US" sz="2200" b="1" dirty="0" err="1"/>
              <a:t>get_maturity_map</a:t>
            </a:r>
            <a:r>
              <a:rPr lang="en-US" altLang="en-US" sz="2200" dirty="0"/>
              <a:t> from the same </a:t>
            </a:r>
            <a:r>
              <a:rPr lang="en-US" altLang="en-US" sz="2200" dirty="0" err="1"/>
              <a:t>otq</a:t>
            </a:r>
            <a:r>
              <a:rPr lang="en-US" altLang="en-US" sz="2200" dirty="0"/>
              <a:t> file (“THIS::”)</a:t>
            </a:r>
            <a:br>
              <a:rPr lang="en-US" altLang="en-US" sz="2200" dirty="0"/>
            </a:br>
            <a:br>
              <a:rPr lang="en-US" altLang="en-US" sz="2200" dirty="0"/>
            </a:br>
            <a:br>
              <a:rPr lang="en-US" altLang="en-US" sz="2200" dirty="0"/>
            </a:br>
            <a:br>
              <a:rPr lang="en-US" altLang="en-US" sz="2200" dirty="0"/>
            </a:br>
            <a:br>
              <a:rPr lang="en-US" altLang="en-US" sz="2200" dirty="0"/>
            </a:br>
            <a:br>
              <a:rPr lang="en-US" altLang="en-US" sz="2200" dirty="0"/>
            </a:br>
            <a:endParaRPr lang="en-US" altLang="en-US" sz="2200" dirty="0"/>
          </a:p>
          <a:p>
            <a:pPr eaLnBrk="1" hangingPunct="1">
              <a:defRPr/>
            </a:pPr>
            <a:r>
              <a:rPr lang="en-US" altLang="en-US" sz="2200" b="1" dirty="0"/>
              <a:t>ADD_FIELDS</a:t>
            </a:r>
            <a:r>
              <a:rPr lang="en-US" altLang="en-US" sz="2200" dirty="0"/>
              <a:t> uses </a:t>
            </a:r>
            <a:r>
              <a:rPr lang="en-US" altLang="en-US" sz="2200" b="1" dirty="0"/>
              <a:t>FIND</a:t>
            </a:r>
            <a:r>
              <a:rPr lang="en-US" altLang="en-US" sz="2200" dirty="0"/>
              <a:t> function to get </a:t>
            </a:r>
            <a:r>
              <a:rPr lang="en-US" altLang="en-US" sz="2200" b="1" dirty="0"/>
              <a:t>CALL_PUT_FLAG</a:t>
            </a:r>
            <a:r>
              <a:rPr lang="en-US" altLang="en-US" sz="2200" dirty="0"/>
              <a:t> and </a:t>
            </a:r>
            <a:r>
              <a:rPr lang="en-US" altLang="en-US" sz="2200" b="1" dirty="0"/>
              <a:t>EXP_MONTH</a:t>
            </a:r>
            <a:r>
              <a:rPr lang="en-US" altLang="en-US" sz="2200" dirty="0"/>
              <a:t> </a:t>
            </a:r>
            <a:br>
              <a:rPr lang="en-US" altLang="en-US" sz="2200" dirty="0"/>
            </a:br>
            <a:r>
              <a:rPr lang="en-US" altLang="en-US" sz="2200" dirty="0"/>
              <a:t>from </a:t>
            </a:r>
            <a:r>
              <a:rPr lang="en-US" altLang="en-US" sz="2200" b="1" dirty="0"/>
              <a:t>CODE_LOOKUP</a:t>
            </a:r>
            <a:r>
              <a:rPr lang="en-US" altLang="en-US" sz="2200" dirty="0"/>
              <a:t> </a:t>
            </a:r>
            <a:br>
              <a:rPr lang="en-US" altLang="en-US" sz="2200" dirty="0"/>
            </a:br>
            <a:r>
              <a:rPr lang="en-US" altLang="en-US" sz="2200" dirty="0"/>
              <a:t>based on 1 letter code </a:t>
            </a:r>
            <a:br>
              <a:rPr lang="en-US" altLang="en-US" sz="2200" dirty="0"/>
            </a:b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(from NANEX 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</a:rPr>
              <a:t>symbology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5D3A0-204B-468A-9E26-2284F126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213" y="5257800"/>
            <a:ext cx="2465387" cy="1385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B67CE84D-67AD-4604-BDB6-A9A8044AE747}"/>
              </a:ext>
            </a:extLst>
          </p:cNvPr>
          <p:cNvSpPr/>
          <p:nvPr/>
        </p:nvSpPr>
        <p:spPr>
          <a:xfrm rot="5400000">
            <a:off x="7369175" y="4702175"/>
            <a:ext cx="685800" cy="42545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DBE950EF-22B7-4BD1-8C73-C305239A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DF9D87-0F19-426E-B7B9-EB8AFCF2DAB9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1BAA22E-640A-414D-B20B-2B1F629F1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State Variables: TICK_SETS</a:t>
            </a:r>
          </a:p>
        </p:txBody>
      </p:sp>
      <p:sp>
        <p:nvSpPr>
          <p:cNvPr id="8196" name="TextBox 12">
            <a:extLst>
              <a:ext uri="{FF2B5EF4-FFF2-40B4-BE49-F238E27FC236}">
                <a16:creationId xmlns:a16="http://schemas.microsoft.com/office/drawing/2014/main" id="{B612AA38-E82A-4624-9746-796D3D3A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30313"/>
            <a:ext cx="8305800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THIS::get_maturity_map</a:t>
            </a:r>
            <a:r>
              <a:rPr lang="en-US" altLang="en-US" sz="2400"/>
              <a:t> query uses </a:t>
            </a:r>
            <a:r>
              <a:rPr lang="en-US" altLang="en-US" sz="2400" b="1"/>
              <a:t>CSV_FILE_LISTING</a:t>
            </a:r>
            <a:r>
              <a:rPr lang="en-US" altLang="en-US" sz="2400"/>
              <a:t> to read the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59EEF-906D-4F4B-8F5E-7AFCB465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210425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C79AC1-E943-404E-AE2B-6872CED492A2}"/>
              </a:ext>
            </a:extLst>
          </p:cNvPr>
          <p:cNvSpPr/>
          <p:nvPr/>
        </p:nvSpPr>
        <p:spPr>
          <a:xfrm>
            <a:off x="4343400" y="2514600"/>
            <a:ext cx="3781425" cy="3962400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447F9-135F-400E-900E-480D74FB1647}"/>
              </a:ext>
            </a:extLst>
          </p:cNvPr>
          <p:cNvSpPr/>
          <p:nvPr/>
        </p:nvSpPr>
        <p:spPr>
          <a:xfrm>
            <a:off x="1219200" y="4343400"/>
            <a:ext cx="3124200" cy="342900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73BE5-633B-47F8-B7AA-555AD6986D5D}"/>
              </a:ext>
            </a:extLst>
          </p:cNvPr>
          <p:cNvSpPr txBox="1"/>
          <p:nvPr/>
        </p:nvSpPr>
        <p:spPr>
          <a:xfrm>
            <a:off x="5257800" y="3432175"/>
            <a:ext cx="3314700" cy="304482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00FF00"/>
                </a:solidFill>
                <a:cs typeface="Arial" charset="0"/>
                <a:sym typeface="Wingdings"/>
              </a:rPr>
              <a:t></a:t>
            </a:r>
            <a:r>
              <a:rPr lang="en-US" dirty="0">
                <a:solidFill>
                  <a:srgbClr val="0070C0"/>
                </a:solidFill>
                <a:cs typeface="Arial" charset="0"/>
                <a:sym typeface="Wingdings"/>
              </a:rPr>
              <a:t> 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Note use of </a:t>
            </a:r>
            <a:r>
              <a:rPr lang="en-US" b="1" dirty="0">
                <a:solidFill>
                  <a:srgbClr val="0070C0"/>
                </a:solidFill>
                <a:cs typeface="Arial" charset="0"/>
              </a:rPr>
              <a:t>FILE_CONTENTS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 parameter that allows to generate text file contents right in GUI </a:t>
            </a:r>
            <a:br>
              <a:rPr lang="en-US" dirty="0">
                <a:solidFill>
                  <a:srgbClr val="0070C0"/>
                </a:solidFill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cs typeface="Arial" charset="0"/>
              </a:rPr>
              <a:t>or via query parameter</a:t>
            </a:r>
          </a:p>
          <a:p>
            <a:pPr algn="ctr" eaLnBrk="1" hangingPunct="1">
              <a:defRPr/>
            </a:pPr>
            <a:endParaRPr lang="en-US" dirty="0">
              <a:solidFill>
                <a:srgbClr val="0070C0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en-US" dirty="0">
                <a:solidFill>
                  <a:srgbClr val="0070C0"/>
                </a:solidFill>
                <a:cs typeface="Arial" charset="0"/>
              </a:rPr>
              <a:t>In this case set </a:t>
            </a:r>
            <a:r>
              <a:rPr lang="en-US" b="1" dirty="0">
                <a:solidFill>
                  <a:srgbClr val="0070C0"/>
                </a:solidFill>
                <a:cs typeface="Arial" charset="0"/>
              </a:rPr>
              <a:t>Security list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 symbol to </a:t>
            </a:r>
            <a:r>
              <a:rPr lang="en-US" b="1" dirty="0">
                <a:solidFill>
                  <a:srgbClr val="0070C0"/>
                </a:solidFill>
                <a:cs typeface="Arial" charset="0"/>
              </a:rPr>
              <a:t>LOCAL::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46F78E-4F1D-4543-8246-165F4037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991225"/>
            <a:ext cx="800100" cy="40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9C0E79E2-5893-4B6A-8C59-56D063AB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05B65A-4BEF-4481-8734-8469ACBF1908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D52A088-03CF-4082-88B5-5D43A8293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State Variables: TICK_SETS</a:t>
            </a:r>
          </a:p>
        </p:txBody>
      </p:sp>
      <p:sp>
        <p:nvSpPr>
          <p:cNvPr id="9220" name="TextBox 12">
            <a:extLst>
              <a:ext uri="{FF2B5EF4-FFF2-40B4-BE49-F238E27FC236}">
                <a16:creationId xmlns:a16="http://schemas.microsoft.com/office/drawing/2014/main" id="{FE76C0C1-3A51-4848-8A77-4E12CE495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30313"/>
            <a:ext cx="8305800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THIS::get_maturity_map</a:t>
            </a:r>
            <a:r>
              <a:rPr lang="en-US" altLang="en-US" sz="2400"/>
              <a:t> query uses </a:t>
            </a:r>
            <a:r>
              <a:rPr lang="en-US" altLang="en-US" sz="2400" b="1"/>
              <a:t>CSV_FILE_LISTING</a:t>
            </a:r>
            <a:r>
              <a:rPr lang="en-US" altLang="en-US" sz="2400"/>
              <a:t> to read the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3AC92-9072-4FE7-BDE8-693983EA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210425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8541F2-C7F6-4F77-B535-04DE6A2BDEDE}"/>
              </a:ext>
            </a:extLst>
          </p:cNvPr>
          <p:cNvSpPr/>
          <p:nvPr/>
        </p:nvSpPr>
        <p:spPr>
          <a:xfrm>
            <a:off x="4343400" y="2514600"/>
            <a:ext cx="3781425" cy="3962400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911EB-06C4-46DA-B2C7-9655EF91D08C}"/>
              </a:ext>
            </a:extLst>
          </p:cNvPr>
          <p:cNvSpPr/>
          <p:nvPr/>
        </p:nvSpPr>
        <p:spPr>
          <a:xfrm>
            <a:off x="1219200" y="4343400"/>
            <a:ext cx="3124200" cy="342900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B8E6-8C04-4083-A4F0-AA583AEF53F8}"/>
              </a:ext>
            </a:extLst>
          </p:cNvPr>
          <p:cNvSpPr txBox="1"/>
          <p:nvPr/>
        </p:nvSpPr>
        <p:spPr>
          <a:xfrm>
            <a:off x="5257800" y="3432175"/>
            <a:ext cx="3314700" cy="304482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00FF00"/>
                </a:solidFill>
                <a:cs typeface="Arial" charset="0"/>
                <a:sym typeface="Wingdings"/>
              </a:rPr>
              <a:t></a:t>
            </a:r>
            <a:r>
              <a:rPr lang="en-US" dirty="0">
                <a:solidFill>
                  <a:srgbClr val="0070C0"/>
                </a:solidFill>
                <a:cs typeface="Arial" charset="0"/>
                <a:sym typeface="Wingdings"/>
              </a:rPr>
              <a:t> 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Note use of </a:t>
            </a:r>
            <a:r>
              <a:rPr lang="en-US" b="1" dirty="0">
                <a:solidFill>
                  <a:srgbClr val="0070C0"/>
                </a:solidFill>
                <a:cs typeface="Arial" charset="0"/>
              </a:rPr>
              <a:t>FILE_CONTENTS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 parameter that allows to generate text file contents right in GUI </a:t>
            </a:r>
            <a:br>
              <a:rPr lang="en-US" dirty="0">
                <a:solidFill>
                  <a:srgbClr val="0070C0"/>
                </a:solidFill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cs typeface="Arial" charset="0"/>
              </a:rPr>
              <a:t>or via query parameter</a:t>
            </a:r>
          </a:p>
          <a:p>
            <a:pPr algn="ctr" eaLnBrk="1" hangingPunct="1">
              <a:defRPr/>
            </a:pPr>
            <a:endParaRPr lang="en-US" dirty="0">
              <a:solidFill>
                <a:srgbClr val="0070C0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en-US" dirty="0">
                <a:solidFill>
                  <a:srgbClr val="0070C0"/>
                </a:solidFill>
                <a:cs typeface="Arial" charset="0"/>
              </a:rPr>
              <a:t>In this case set </a:t>
            </a:r>
            <a:r>
              <a:rPr lang="en-US" b="1" dirty="0">
                <a:solidFill>
                  <a:srgbClr val="0070C0"/>
                </a:solidFill>
                <a:cs typeface="Arial" charset="0"/>
              </a:rPr>
              <a:t>Security list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 symbol to </a:t>
            </a:r>
            <a:r>
              <a:rPr lang="en-US" b="1" dirty="0">
                <a:solidFill>
                  <a:srgbClr val="0070C0"/>
                </a:solidFill>
                <a:cs typeface="Arial" charset="0"/>
              </a:rPr>
              <a:t>LOCAL::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62346-D034-409E-B007-88853980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991225"/>
            <a:ext cx="800100" cy="40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26" name="TextBox 1">
            <a:extLst>
              <a:ext uri="{FF2B5EF4-FFF2-40B4-BE49-F238E27FC236}">
                <a16:creationId xmlns:a16="http://schemas.microsoft.com/office/drawing/2014/main" id="{9FC36660-EE70-4435-AD9E-1D510C407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00400"/>
            <a:ext cx="5867400" cy="20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A different example here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	lookup table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	table lookup   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 </a:t>
            </a:r>
          </a:p>
        </p:txBody>
      </p:sp>
      <p:sp>
        <p:nvSpPr>
          <p:cNvPr id="11" name="Action Button: Forward or Next 1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993733DE-E8BC-4149-84C6-EBEB83659385}"/>
              </a:ext>
            </a:extLst>
          </p:cNvPr>
          <p:cNvSpPr/>
          <p:nvPr/>
        </p:nvSpPr>
        <p:spPr>
          <a:xfrm>
            <a:off x="5029200" y="3733800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2" name="Action Button: Forward or Next 11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B27F87C1-9F5C-4267-A169-473873726E2C}"/>
              </a:ext>
            </a:extLst>
          </p:cNvPr>
          <p:cNvSpPr/>
          <p:nvPr/>
        </p:nvSpPr>
        <p:spPr>
          <a:xfrm>
            <a:off x="5029200" y="4319588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DC3A3C82-6660-4030-9E2A-9E91FA06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C49B81-32E3-46DA-AD38-EF11369D7269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B520BBF-10B9-4FAD-9BAE-2A61DC446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State Variables: TICK_SETS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5BAB717C-33F4-464E-81DE-0DB7B13E1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1643063"/>
            <a:ext cx="2971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Retrieve Trades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>
              <a:solidFill>
                <a:srgbClr val="0070C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Declare </a:t>
            </a:r>
            <a:r>
              <a:rPr lang="en-US" altLang="en-US" sz="1800" dirty="0" err="1">
                <a:solidFill>
                  <a:srgbClr val="0070C0"/>
                </a:solidFill>
              </a:rPr>
              <a:t>TickSet</a:t>
            </a:r>
            <a:br>
              <a:rPr lang="en-US" altLang="en-US" sz="1800" dirty="0">
                <a:solidFill>
                  <a:srgbClr val="0070C0"/>
                </a:solidFill>
              </a:rPr>
            </a:br>
            <a:endParaRPr lang="en-US" altLang="en-US" sz="1800" dirty="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endParaRPr lang="en-US" altLang="en-US" sz="1800" dirty="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Find last price </a:t>
            </a:r>
            <a:r>
              <a:rPr lang="en-US" altLang="en-US" sz="1800" b="1" i="1" dirty="0">
                <a:solidFill>
                  <a:srgbClr val="0070C0"/>
                </a:solidFill>
              </a:rPr>
              <a:t>from this exchange</a:t>
            </a:r>
            <a:r>
              <a:rPr lang="en-US" altLang="en-US" sz="1800" dirty="0">
                <a:solidFill>
                  <a:srgbClr val="0070C0"/>
                </a:solidFill>
              </a:rPr>
              <a:t>.</a:t>
            </a:r>
            <a:br>
              <a:rPr lang="en-US" altLang="en-US" sz="1800" dirty="0">
                <a:solidFill>
                  <a:srgbClr val="0070C0"/>
                </a:solidFill>
              </a:rPr>
            </a:br>
            <a:endParaRPr lang="en-US" altLang="en-US" sz="1800" dirty="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Update </a:t>
            </a:r>
            <a:r>
              <a:rPr lang="en-US" altLang="en-US" sz="1800" dirty="0" err="1">
                <a:solidFill>
                  <a:srgbClr val="0070C0"/>
                </a:solidFill>
              </a:rPr>
              <a:t>TickSet</a:t>
            </a:r>
            <a:endParaRPr lang="en-US" altLang="en-US" sz="1800" dirty="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endParaRPr lang="en-US" altLang="en-US" sz="1800" dirty="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endParaRPr lang="en-US" altLang="en-US" sz="1800" dirty="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Only output where price has changed</a:t>
            </a:r>
            <a:r>
              <a:rPr lang="en-US" altLang="en-US" sz="1800" b="1" i="1" dirty="0">
                <a:solidFill>
                  <a:srgbClr val="0070C0"/>
                </a:solidFill>
              </a:rPr>
              <a:t> for this exchange.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8F685-1ED7-424B-ABBE-DEDD97C1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43063"/>
            <a:ext cx="5534025" cy="4840287"/>
          </a:xfrm>
          <a:prstGeom prst="rect">
            <a:avLst/>
          </a:prstGeom>
          <a:effectLst>
            <a:outerShdw blurRad="50800" dist="50800" dir="18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12" name="Action Button: Forward or Next 11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733253A3-312C-481E-A662-E917604704BE}"/>
              </a:ext>
            </a:extLst>
          </p:cNvPr>
          <p:cNvSpPr/>
          <p:nvPr/>
        </p:nvSpPr>
        <p:spPr>
          <a:xfrm>
            <a:off x="546100" y="3352800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0247" name="TextBox 7">
            <a:extLst>
              <a:ext uri="{FF2B5EF4-FFF2-40B4-BE49-F238E27FC236}">
                <a16:creationId xmlns:a16="http://schemas.microsoft.com/office/drawing/2014/main" id="{66405394-4B60-413E-830E-D97D31EED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30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           Using TickSets to keep track of state by a given key.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7259228A-15A9-4D40-B1DA-4DBC49F5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F3A4B5-8FAC-4232-AF67-9B26A3D648EB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503F396-B6C0-4976-9D27-48008B318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State Variables: TICK_SETS</a:t>
            </a:r>
          </a:p>
        </p:txBody>
      </p:sp>
      <p:sp>
        <p:nvSpPr>
          <p:cNvPr id="12" name="Action Button: Forward or Next 11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02FB798F-1D66-4D04-9FA5-AEBF06715C86}"/>
              </a:ext>
            </a:extLst>
          </p:cNvPr>
          <p:cNvSpPr/>
          <p:nvPr/>
        </p:nvSpPr>
        <p:spPr>
          <a:xfrm>
            <a:off x="546100" y="3352800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7EA76A01-385C-44EC-864E-8EA1EC45E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30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           Using Tick sets to keep track of highest or lowest so far.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2C347D-94E5-469B-B70A-A6FC54F57734}"/>
              </a:ext>
            </a:extLst>
          </p:cNvPr>
          <p:cNvSpPr txBox="1"/>
          <p:nvPr/>
        </p:nvSpPr>
        <p:spPr>
          <a:xfrm>
            <a:off x="1371600" y="2133600"/>
            <a:ext cx="7315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/>
              <a:t>We have quote data containing: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Quote source (Exchange)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Bid and ask price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For each quote tick we want to know: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What are the current best bid and ask 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Who is currently providing the best quotes on each side 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When were those best quotes issued 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57268BA1-1D79-4B0B-843D-48CDB2F8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A08313-F9C1-44BA-83A2-7A0AAF4F81C4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5A7DE39-F5E4-4C3D-8AFB-87D9E6559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State Variables: TICK_SETS</a:t>
            </a:r>
          </a:p>
        </p:txBody>
      </p:sp>
      <p:sp>
        <p:nvSpPr>
          <p:cNvPr id="12" name="Action Button: Forward or Next 11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DBD43550-DB33-440D-8DC6-0DF5891E17FD}"/>
              </a:ext>
            </a:extLst>
          </p:cNvPr>
          <p:cNvSpPr/>
          <p:nvPr/>
        </p:nvSpPr>
        <p:spPr>
          <a:xfrm>
            <a:off x="546100" y="3352800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A97DA6A6-9566-4B4D-9D73-6FF99A17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30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           Using Tick sets to keep track of highest or lowest so far.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8082D-4C49-4BE4-96B4-E458F2FF5B1A}"/>
              </a:ext>
            </a:extLst>
          </p:cNvPr>
          <p:cNvSpPr txBox="1"/>
          <p:nvPr/>
        </p:nvSpPr>
        <p:spPr>
          <a:xfrm>
            <a:off x="1371600" y="2133600"/>
            <a:ext cx="7315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/>
              <a:t>We have quote data containing: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Quote source (Exchange)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Bid and ask price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For each quote tick we want to know: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What are the current best bid and ask 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Who is currently providing the best quotes on each side 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When were those best quotes issued ?</a:t>
            </a:r>
          </a:p>
        </p:txBody>
      </p:sp>
      <p:sp>
        <p:nvSpPr>
          <p:cNvPr id="12295" name="TextBox 2">
            <a:extLst>
              <a:ext uri="{FF2B5EF4-FFF2-40B4-BE49-F238E27FC236}">
                <a16:creationId xmlns:a16="http://schemas.microsoft.com/office/drawing/2014/main" id="{23067567-A8C1-441C-B412-47842276C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64008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No pictures – Easier to look at the query….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1866</TotalTime>
  <Words>555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Verdana</vt:lpstr>
      <vt:lpstr>Wingdings</vt:lpstr>
      <vt:lpstr>Profile</vt:lpstr>
      <vt:lpstr>OneTick Training</vt:lpstr>
      <vt:lpstr>Tick Sets</vt:lpstr>
      <vt:lpstr>Tick Sets</vt:lpstr>
      <vt:lpstr>TICK_SETS: Lookup tables</vt:lpstr>
      <vt:lpstr>State Variables: TICK_SETS</vt:lpstr>
      <vt:lpstr>State Variables: TICK_SETS</vt:lpstr>
      <vt:lpstr>State Variables: TICK_SETS</vt:lpstr>
      <vt:lpstr>State Variables: TICK_SETS</vt:lpstr>
      <vt:lpstr>State Variables: TICK_SETS</vt:lpstr>
      <vt:lpstr>State Variables: TICK_SETS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OneTick Training</dc:title>
  <dc:creator>Andrew Diamond</dc:creator>
  <cp:lastModifiedBy>Andrew Diamond</cp:lastModifiedBy>
  <cp:revision>82</cp:revision>
  <dcterms:created xsi:type="dcterms:W3CDTF">2009-04-19T19:34:14Z</dcterms:created>
  <dcterms:modified xsi:type="dcterms:W3CDTF">2018-03-07T19:28:59Z</dcterms:modified>
</cp:coreProperties>
</file>