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3"/>
  </p:notesMasterIdLst>
  <p:sldIdLst>
    <p:sldId id="280" r:id="rId2"/>
    <p:sldId id="314" r:id="rId3"/>
    <p:sldId id="315" r:id="rId4"/>
    <p:sldId id="319" r:id="rId5"/>
    <p:sldId id="316" r:id="rId6"/>
    <p:sldId id="317" r:id="rId7"/>
    <p:sldId id="321" r:id="rId8"/>
    <p:sldId id="320" r:id="rId9"/>
    <p:sldId id="323" r:id="rId10"/>
    <p:sldId id="325" r:id="rId11"/>
    <p:sldId id="324" r:id="rId1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428"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05458FC-F15F-4597-B745-3C96CDD0687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6147" name="Rectangle 3">
            <a:extLst>
              <a:ext uri="{FF2B5EF4-FFF2-40B4-BE49-F238E27FC236}">
                <a16:creationId xmlns:a16="http://schemas.microsoft.com/office/drawing/2014/main" id="{16D277AE-3566-4BF4-9AFD-0C0E0D709DFC}"/>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p>
        </p:txBody>
      </p:sp>
      <p:sp>
        <p:nvSpPr>
          <p:cNvPr id="3076" name="Rectangle 4">
            <a:extLst>
              <a:ext uri="{FF2B5EF4-FFF2-40B4-BE49-F238E27FC236}">
                <a16:creationId xmlns:a16="http://schemas.microsoft.com/office/drawing/2014/main" id="{A71E1BC8-CD65-4B2F-A995-FF651621A6E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4333C553-45B8-498C-B5D4-33A7AD3BB1D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9AA35BA6-A431-41FD-A5B5-96BA40F0BC94}"/>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6151" name="Rectangle 7">
            <a:extLst>
              <a:ext uri="{FF2B5EF4-FFF2-40B4-BE49-F238E27FC236}">
                <a16:creationId xmlns:a16="http://schemas.microsoft.com/office/drawing/2014/main" id="{23D8CC52-1A3A-4171-8E90-17193DA4EC6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9E71D21D-43C1-4CE1-BC01-97C907592D4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Actual use case that provoked this EP: Realtime client exposure monitoring. DB is keyed by </a:t>
            </a:r>
            <a:r>
              <a:rPr lang="en-GB" dirty="0" err="1"/>
              <a:t>OrderId</a:t>
            </a:r>
            <a:r>
              <a:rPr lang="en-GB" dirty="0"/>
              <a:t>. To calculated exposure need to sum exposure/order across order grouped by </a:t>
            </a:r>
            <a:r>
              <a:rPr lang="en-GB" dirty="0" err="1"/>
              <a:t>Clie</a:t>
            </a:r>
            <a:endParaRPr lang="en-GB" dirty="0"/>
          </a:p>
          <a:p>
            <a:r>
              <a:rPr lang="en-GB" dirty="0" err="1"/>
              <a:t>ntId</a:t>
            </a:r>
            <a:r>
              <a:rPr lang="en-GB" dirty="0"/>
              <a:t>.</a:t>
            </a:r>
          </a:p>
          <a:p>
            <a:endParaRPr lang="en-US" dirty="0"/>
          </a:p>
        </p:txBody>
      </p:sp>
      <p:sp>
        <p:nvSpPr>
          <p:cNvPr id="4" name="Slide Number Placeholder 3"/>
          <p:cNvSpPr>
            <a:spLocks noGrp="1"/>
          </p:cNvSpPr>
          <p:nvPr>
            <p:ph type="sldNum" sz="quarter" idx="10"/>
          </p:nvPr>
        </p:nvSpPr>
        <p:spPr/>
        <p:txBody>
          <a:bodyPr/>
          <a:lstStyle/>
          <a:p>
            <a:pPr>
              <a:defRPr/>
            </a:pPr>
            <a:fld id="{9E71D21D-43C1-4CE1-BC01-97C907592D41}" type="slidenum">
              <a:rPr lang="en-US" altLang="en-US" smtClean="0"/>
              <a:pPr>
                <a:defRPr/>
              </a:pPr>
              <a:t>11</a:t>
            </a:fld>
            <a:endParaRPr lang="en-US" altLang="en-US"/>
          </a:p>
        </p:txBody>
      </p:sp>
    </p:spTree>
    <p:extLst>
      <p:ext uri="{BB962C8B-B14F-4D97-AF65-F5344CB8AC3E}">
        <p14:creationId xmlns:p14="http://schemas.microsoft.com/office/powerpoint/2010/main" val="3617088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3E3625ED-DDBE-4950-B4E1-188992BE7518}"/>
              </a:ext>
            </a:extLst>
          </p:cNvPr>
          <p:cNvSpPr>
            <a:spLocks noChangeArrowheads="1"/>
          </p:cNvSpPr>
          <p:nvPr/>
        </p:nvSpPr>
        <p:spPr bwMode="auto">
          <a:xfrm>
            <a:off x="685800" y="239395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pic>
        <p:nvPicPr>
          <p:cNvPr id="5" name="Picture 9">
            <a:extLst>
              <a:ext uri="{FF2B5EF4-FFF2-40B4-BE49-F238E27FC236}">
                <a16:creationId xmlns:a16="http://schemas.microsoft.com/office/drawing/2014/main" id="{889BED51-8457-4701-BAEF-2FDB12F927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6096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6" name="Rectangle 4">
            <a:extLst>
              <a:ext uri="{FF2B5EF4-FFF2-40B4-BE49-F238E27FC236}">
                <a16:creationId xmlns:a16="http://schemas.microsoft.com/office/drawing/2014/main" id="{47822C13-6404-4D46-9B8C-B24F18ED3429}"/>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A57248F6-07DF-4680-AD63-2478599ECE7B}"/>
              </a:ext>
            </a:extLst>
          </p:cNvPr>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F85CDD3B-BCFA-46C5-9672-151AFE3ABDB5}"/>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AC6D78CC-113A-4888-88CA-D0B7BDE43694}" type="slidenum">
              <a:rPr lang="en-US" altLang="en-US"/>
              <a:pPr>
                <a:defRPr/>
              </a:pPr>
              <a:t>‹#›</a:t>
            </a:fld>
            <a:endParaRPr lang="en-US" altLang="en-US"/>
          </a:p>
        </p:txBody>
      </p:sp>
    </p:spTree>
    <p:extLst>
      <p:ext uri="{BB962C8B-B14F-4D97-AF65-F5344CB8AC3E}">
        <p14:creationId xmlns:p14="http://schemas.microsoft.com/office/powerpoint/2010/main" val="1948689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2BC10327-92E2-4752-A304-CA0D46A6768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34986B32-882A-4011-AACA-074AB35A73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0846DAA4-080F-4DCC-AE26-F67E9C8DE4D2}"/>
              </a:ext>
            </a:extLst>
          </p:cNvPr>
          <p:cNvSpPr>
            <a:spLocks noGrp="1" noChangeArrowheads="1"/>
          </p:cNvSpPr>
          <p:nvPr>
            <p:ph type="sldNum" sz="quarter" idx="12"/>
          </p:nvPr>
        </p:nvSpPr>
        <p:spPr>
          <a:ln/>
        </p:spPr>
        <p:txBody>
          <a:bodyPr/>
          <a:lstStyle>
            <a:lvl1pPr>
              <a:defRPr/>
            </a:lvl1pPr>
          </a:lstStyle>
          <a:p>
            <a:pPr>
              <a:defRPr/>
            </a:pPr>
            <a:fld id="{11C8B690-D1A9-48F2-88ED-DDD8AECD9015}" type="slidenum">
              <a:rPr lang="en-US" altLang="en-US"/>
              <a:pPr>
                <a:defRPr/>
              </a:pPr>
              <a:t>‹#›</a:t>
            </a:fld>
            <a:endParaRPr lang="en-US" altLang="en-US"/>
          </a:p>
        </p:txBody>
      </p:sp>
    </p:spTree>
    <p:extLst>
      <p:ext uri="{BB962C8B-B14F-4D97-AF65-F5344CB8AC3E}">
        <p14:creationId xmlns:p14="http://schemas.microsoft.com/office/powerpoint/2010/main" val="4194331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9CCA2230-9567-4427-8219-DE1F6BACD8C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3C9BDC73-B713-4359-8B01-FB7711ECEC3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3029A0BA-514C-4822-A46A-F759FAB156D8}"/>
              </a:ext>
            </a:extLst>
          </p:cNvPr>
          <p:cNvSpPr>
            <a:spLocks noGrp="1" noChangeArrowheads="1"/>
          </p:cNvSpPr>
          <p:nvPr>
            <p:ph type="sldNum" sz="quarter" idx="12"/>
          </p:nvPr>
        </p:nvSpPr>
        <p:spPr>
          <a:ln/>
        </p:spPr>
        <p:txBody>
          <a:bodyPr/>
          <a:lstStyle>
            <a:lvl1pPr>
              <a:defRPr/>
            </a:lvl1pPr>
          </a:lstStyle>
          <a:p>
            <a:pPr>
              <a:defRPr/>
            </a:pPr>
            <a:fld id="{54A48018-B91B-41EA-947C-064B0C3DA508}" type="slidenum">
              <a:rPr lang="en-US" altLang="en-US"/>
              <a:pPr>
                <a:defRPr/>
              </a:pPr>
              <a:t>‹#›</a:t>
            </a:fld>
            <a:endParaRPr lang="en-US" altLang="en-US"/>
          </a:p>
        </p:txBody>
      </p:sp>
    </p:spTree>
    <p:extLst>
      <p:ext uri="{BB962C8B-B14F-4D97-AF65-F5344CB8AC3E}">
        <p14:creationId xmlns:p14="http://schemas.microsoft.com/office/powerpoint/2010/main" val="1941145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00EDF062-A16F-465E-B532-0897828EC9A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55F18994-33E7-4B70-A84A-7FFD80ECAE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A77B9223-931E-49CF-B424-4190EDA459BA}"/>
              </a:ext>
            </a:extLst>
          </p:cNvPr>
          <p:cNvSpPr>
            <a:spLocks noGrp="1" noChangeArrowheads="1"/>
          </p:cNvSpPr>
          <p:nvPr>
            <p:ph type="sldNum" sz="quarter" idx="12"/>
          </p:nvPr>
        </p:nvSpPr>
        <p:spPr>
          <a:ln/>
        </p:spPr>
        <p:txBody>
          <a:bodyPr/>
          <a:lstStyle>
            <a:lvl1pPr>
              <a:defRPr/>
            </a:lvl1pPr>
          </a:lstStyle>
          <a:p>
            <a:pPr>
              <a:defRPr/>
            </a:pPr>
            <a:fld id="{B94A8530-CDBB-4770-BCFD-DEDF581D60D0}" type="slidenum">
              <a:rPr lang="en-US" altLang="en-US"/>
              <a:pPr>
                <a:defRPr/>
              </a:pPr>
              <a:t>‹#›</a:t>
            </a:fld>
            <a:endParaRPr lang="en-US" altLang="en-US"/>
          </a:p>
        </p:txBody>
      </p:sp>
    </p:spTree>
    <p:extLst>
      <p:ext uri="{BB962C8B-B14F-4D97-AF65-F5344CB8AC3E}">
        <p14:creationId xmlns:p14="http://schemas.microsoft.com/office/powerpoint/2010/main" val="254654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44363B08-24B9-4410-B26F-871C2FD746E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7">
            <a:extLst>
              <a:ext uri="{FF2B5EF4-FFF2-40B4-BE49-F238E27FC236}">
                <a16:creationId xmlns:a16="http://schemas.microsoft.com/office/drawing/2014/main" id="{D3A20790-96CF-4EAA-9C32-026A029A3F9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B5C0E9C0-FBF8-47DF-9D87-328A880F0812}"/>
              </a:ext>
            </a:extLst>
          </p:cNvPr>
          <p:cNvSpPr>
            <a:spLocks noGrp="1" noChangeArrowheads="1"/>
          </p:cNvSpPr>
          <p:nvPr>
            <p:ph type="sldNum" sz="quarter" idx="12"/>
          </p:nvPr>
        </p:nvSpPr>
        <p:spPr>
          <a:ln/>
        </p:spPr>
        <p:txBody>
          <a:bodyPr/>
          <a:lstStyle>
            <a:lvl1pPr>
              <a:defRPr/>
            </a:lvl1pPr>
          </a:lstStyle>
          <a:p>
            <a:pPr>
              <a:defRPr/>
            </a:pPr>
            <a:fld id="{A562E5C3-6FCF-48EC-8055-AD703BC1348B}" type="slidenum">
              <a:rPr lang="en-US" altLang="en-US"/>
              <a:pPr>
                <a:defRPr/>
              </a:pPr>
              <a:t>‹#›</a:t>
            </a:fld>
            <a:endParaRPr lang="en-US" altLang="en-US"/>
          </a:p>
        </p:txBody>
      </p:sp>
    </p:spTree>
    <p:extLst>
      <p:ext uri="{BB962C8B-B14F-4D97-AF65-F5344CB8AC3E}">
        <p14:creationId xmlns:p14="http://schemas.microsoft.com/office/powerpoint/2010/main" val="53514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723D2B44-BBB9-444F-98B4-3A841B81B95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2EA0ADA2-5264-4EDE-9145-B080D8F4BA1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EB9DBEDD-0DE7-434E-869B-5A7F28BB3EAA}"/>
              </a:ext>
            </a:extLst>
          </p:cNvPr>
          <p:cNvSpPr>
            <a:spLocks noGrp="1" noChangeArrowheads="1"/>
          </p:cNvSpPr>
          <p:nvPr>
            <p:ph type="sldNum" sz="quarter" idx="12"/>
          </p:nvPr>
        </p:nvSpPr>
        <p:spPr>
          <a:ln/>
        </p:spPr>
        <p:txBody>
          <a:bodyPr/>
          <a:lstStyle>
            <a:lvl1pPr>
              <a:defRPr/>
            </a:lvl1pPr>
          </a:lstStyle>
          <a:p>
            <a:pPr>
              <a:defRPr/>
            </a:pPr>
            <a:fld id="{7F904A22-A803-4704-8FE7-065D9336BBCC}" type="slidenum">
              <a:rPr lang="en-US" altLang="en-US"/>
              <a:pPr>
                <a:defRPr/>
              </a:pPr>
              <a:t>‹#›</a:t>
            </a:fld>
            <a:endParaRPr lang="en-US" altLang="en-US"/>
          </a:p>
        </p:txBody>
      </p:sp>
    </p:spTree>
    <p:extLst>
      <p:ext uri="{BB962C8B-B14F-4D97-AF65-F5344CB8AC3E}">
        <p14:creationId xmlns:p14="http://schemas.microsoft.com/office/powerpoint/2010/main" val="220146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20B2B2E3-60FA-440A-A19C-2CD68E10794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8B7516AC-9851-4E7B-A40D-3497D496354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8">
            <a:extLst>
              <a:ext uri="{FF2B5EF4-FFF2-40B4-BE49-F238E27FC236}">
                <a16:creationId xmlns:a16="http://schemas.microsoft.com/office/drawing/2014/main" id="{16D5FA27-C1E4-4B59-BCB1-30378D65FC7B}"/>
              </a:ext>
            </a:extLst>
          </p:cNvPr>
          <p:cNvSpPr>
            <a:spLocks noGrp="1" noChangeArrowheads="1"/>
          </p:cNvSpPr>
          <p:nvPr>
            <p:ph type="sldNum" sz="quarter" idx="12"/>
          </p:nvPr>
        </p:nvSpPr>
        <p:spPr>
          <a:ln/>
        </p:spPr>
        <p:txBody>
          <a:bodyPr/>
          <a:lstStyle>
            <a:lvl1pPr>
              <a:defRPr/>
            </a:lvl1pPr>
          </a:lstStyle>
          <a:p>
            <a:pPr>
              <a:defRPr/>
            </a:pPr>
            <a:fld id="{8C3E3AF0-EECD-4F6E-AFC1-E554689F23FD}" type="slidenum">
              <a:rPr lang="en-US" altLang="en-US"/>
              <a:pPr>
                <a:defRPr/>
              </a:pPr>
              <a:t>‹#›</a:t>
            </a:fld>
            <a:endParaRPr lang="en-US" altLang="en-US"/>
          </a:p>
        </p:txBody>
      </p:sp>
    </p:spTree>
    <p:extLst>
      <p:ext uri="{BB962C8B-B14F-4D97-AF65-F5344CB8AC3E}">
        <p14:creationId xmlns:p14="http://schemas.microsoft.com/office/powerpoint/2010/main" val="127758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5DA7578B-2A90-436D-9446-1A2327FE949C}"/>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7">
            <a:extLst>
              <a:ext uri="{FF2B5EF4-FFF2-40B4-BE49-F238E27FC236}">
                <a16:creationId xmlns:a16="http://schemas.microsoft.com/office/drawing/2014/main" id="{D5F252E1-8577-4E6E-A8DE-6CC50D54AF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8">
            <a:extLst>
              <a:ext uri="{FF2B5EF4-FFF2-40B4-BE49-F238E27FC236}">
                <a16:creationId xmlns:a16="http://schemas.microsoft.com/office/drawing/2014/main" id="{47CD4833-997C-45F7-847C-A1D7AF078903}"/>
              </a:ext>
            </a:extLst>
          </p:cNvPr>
          <p:cNvSpPr>
            <a:spLocks noGrp="1" noChangeArrowheads="1"/>
          </p:cNvSpPr>
          <p:nvPr>
            <p:ph type="sldNum" sz="quarter" idx="12"/>
          </p:nvPr>
        </p:nvSpPr>
        <p:spPr>
          <a:ln/>
        </p:spPr>
        <p:txBody>
          <a:bodyPr/>
          <a:lstStyle>
            <a:lvl1pPr>
              <a:defRPr/>
            </a:lvl1pPr>
          </a:lstStyle>
          <a:p>
            <a:pPr>
              <a:defRPr/>
            </a:pPr>
            <a:fld id="{8F9CAA3B-EE27-4FE6-AF74-7D3F40577CE1}" type="slidenum">
              <a:rPr lang="en-US" altLang="en-US"/>
              <a:pPr>
                <a:defRPr/>
              </a:pPr>
              <a:t>‹#›</a:t>
            </a:fld>
            <a:endParaRPr lang="en-US" altLang="en-US"/>
          </a:p>
        </p:txBody>
      </p:sp>
    </p:spTree>
    <p:extLst>
      <p:ext uri="{BB962C8B-B14F-4D97-AF65-F5344CB8AC3E}">
        <p14:creationId xmlns:p14="http://schemas.microsoft.com/office/powerpoint/2010/main" val="4061719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C66C2BF-DD95-440A-984E-48935F72D225}"/>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7">
            <a:extLst>
              <a:ext uri="{FF2B5EF4-FFF2-40B4-BE49-F238E27FC236}">
                <a16:creationId xmlns:a16="http://schemas.microsoft.com/office/drawing/2014/main" id="{BF428ED5-21D2-4388-9274-A44047B243E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8">
            <a:extLst>
              <a:ext uri="{FF2B5EF4-FFF2-40B4-BE49-F238E27FC236}">
                <a16:creationId xmlns:a16="http://schemas.microsoft.com/office/drawing/2014/main" id="{AFD589D6-7D40-4937-9387-590D5FFD2EA6}"/>
              </a:ext>
            </a:extLst>
          </p:cNvPr>
          <p:cNvSpPr>
            <a:spLocks noGrp="1" noChangeArrowheads="1"/>
          </p:cNvSpPr>
          <p:nvPr>
            <p:ph type="sldNum" sz="quarter" idx="12"/>
          </p:nvPr>
        </p:nvSpPr>
        <p:spPr>
          <a:ln/>
        </p:spPr>
        <p:txBody>
          <a:bodyPr/>
          <a:lstStyle>
            <a:lvl1pPr>
              <a:defRPr/>
            </a:lvl1pPr>
          </a:lstStyle>
          <a:p>
            <a:pPr>
              <a:defRPr/>
            </a:pPr>
            <a:fld id="{95871230-8A1D-42B3-B828-53750DF24B47}" type="slidenum">
              <a:rPr lang="en-US" altLang="en-US"/>
              <a:pPr>
                <a:defRPr/>
              </a:pPr>
              <a:t>‹#›</a:t>
            </a:fld>
            <a:endParaRPr lang="en-US" altLang="en-US"/>
          </a:p>
        </p:txBody>
      </p:sp>
    </p:spTree>
    <p:extLst>
      <p:ext uri="{BB962C8B-B14F-4D97-AF65-F5344CB8AC3E}">
        <p14:creationId xmlns:p14="http://schemas.microsoft.com/office/powerpoint/2010/main" val="399768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3FEE3630-8355-4D91-B4A0-3A5CFC93C21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34C077C1-1A76-4A61-AF3D-3E44A96DC01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66C8428C-1004-4F60-943E-73E08D1B1861}"/>
              </a:ext>
            </a:extLst>
          </p:cNvPr>
          <p:cNvSpPr>
            <a:spLocks noGrp="1" noChangeArrowheads="1"/>
          </p:cNvSpPr>
          <p:nvPr>
            <p:ph type="sldNum" sz="quarter" idx="12"/>
          </p:nvPr>
        </p:nvSpPr>
        <p:spPr>
          <a:ln/>
        </p:spPr>
        <p:txBody>
          <a:bodyPr/>
          <a:lstStyle>
            <a:lvl1pPr>
              <a:defRPr/>
            </a:lvl1pPr>
          </a:lstStyle>
          <a:p>
            <a:pPr>
              <a:defRPr/>
            </a:pPr>
            <a:fld id="{007F857E-31A5-442E-8494-3C7E6A75DA22}" type="slidenum">
              <a:rPr lang="en-US" altLang="en-US"/>
              <a:pPr>
                <a:defRPr/>
              </a:pPr>
              <a:t>‹#›</a:t>
            </a:fld>
            <a:endParaRPr lang="en-US" altLang="en-US"/>
          </a:p>
        </p:txBody>
      </p:sp>
    </p:spTree>
    <p:extLst>
      <p:ext uri="{BB962C8B-B14F-4D97-AF65-F5344CB8AC3E}">
        <p14:creationId xmlns:p14="http://schemas.microsoft.com/office/powerpoint/2010/main" val="831118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35D25BF-BB10-4ADE-BE0D-EC2F28C67A6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186ABADB-96F6-4A31-A9E4-AB232062322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8">
            <a:extLst>
              <a:ext uri="{FF2B5EF4-FFF2-40B4-BE49-F238E27FC236}">
                <a16:creationId xmlns:a16="http://schemas.microsoft.com/office/drawing/2014/main" id="{DD5C62CC-AB60-4611-AC46-B48F442D36BE}"/>
              </a:ext>
            </a:extLst>
          </p:cNvPr>
          <p:cNvSpPr>
            <a:spLocks noGrp="1" noChangeArrowheads="1"/>
          </p:cNvSpPr>
          <p:nvPr>
            <p:ph type="sldNum" sz="quarter" idx="12"/>
          </p:nvPr>
        </p:nvSpPr>
        <p:spPr>
          <a:ln/>
        </p:spPr>
        <p:txBody>
          <a:bodyPr/>
          <a:lstStyle>
            <a:lvl1pPr>
              <a:defRPr/>
            </a:lvl1pPr>
          </a:lstStyle>
          <a:p>
            <a:pPr>
              <a:defRPr/>
            </a:pPr>
            <a:fld id="{0A6F44EE-4741-432D-9AD6-9CBE2601805A}" type="slidenum">
              <a:rPr lang="en-US" altLang="en-US"/>
              <a:pPr>
                <a:defRPr/>
              </a:pPr>
              <a:t>‹#›</a:t>
            </a:fld>
            <a:endParaRPr lang="en-US" altLang="en-US"/>
          </a:p>
        </p:txBody>
      </p:sp>
    </p:spTree>
    <p:extLst>
      <p:ext uri="{BB962C8B-B14F-4D97-AF65-F5344CB8AC3E}">
        <p14:creationId xmlns:p14="http://schemas.microsoft.com/office/powerpoint/2010/main" val="49874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69C617E5-30E0-4F61-A368-4377C76490FB}"/>
              </a:ext>
            </a:extLst>
          </p:cNvPr>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7" name="AutoShape 4">
            <a:extLst>
              <a:ext uri="{FF2B5EF4-FFF2-40B4-BE49-F238E27FC236}">
                <a16:creationId xmlns:a16="http://schemas.microsoft.com/office/drawing/2014/main" id="{C41DD015-6E70-4809-A73B-70FDF2E12D98}"/>
              </a:ext>
            </a:extLst>
          </p:cNvPr>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8" name="Line 5">
            <a:extLst>
              <a:ext uri="{FF2B5EF4-FFF2-40B4-BE49-F238E27FC236}">
                <a16:creationId xmlns:a16="http://schemas.microsoft.com/office/drawing/2014/main" id="{8DDD8147-84EF-4E7A-AE42-E9B81DFE82D4}"/>
              </a:ext>
            </a:extLst>
          </p:cNvPr>
          <p:cNvSpPr>
            <a:spLocks noChangeShapeType="1"/>
          </p:cNvSpPr>
          <p:nvPr/>
        </p:nvSpPr>
        <p:spPr bwMode="auto">
          <a:xfrm flipV="1">
            <a:off x="609600" y="6172200"/>
            <a:ext cx="79248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 name="Rectangle 6">
            <a:extLst>
              <a:ext uri="{FF2B5EF4-FFF2-40B4-BE49-F238E27FC236}">
                <a16:creationId xmlns:a16="http://schemas.microsoft.com/office/drawing/2014/main" id="{96EAD242-4A15-445F-BE5C-C655B0F5E79D}"/>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Arial" charset="0"/>
              </a:defRPr>
            </a:lvl1pPr>
          </a:lstStyle>
          <a:p>
            <a:pPr>
              <a:defRPr/>
            </a:pPr>
            <a:endParaRPr lang="en-US"/>
          </a:p>
        </p:txBody>
      </p:sp>
      <p:sp>
        <p:nvSpPr>
          <p:cNvPr id="4103" name="Rectangle 7">
            <a:extLst>
              <a:ext uri="{FF2B5EF4-FFF2-40B4-BE49-F238E27FC236}">
                <a16:creationId xmlns:a16="http://schemas.microsoft.com/office/drawing/2014/main" id="{FD8FE600-C41D-4A0E-883C-69A97FE2B30D}"/>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Arial" charset="0"/>
              </a:defRPr>
            </a:lvl1pPr>
          </a:lstStyle>
          <a:p>
            <a:pPr>
              <a:defRPr/>
            </a:pPr>
            <a:endParaRPr lang="en-US"/>
          </a:p>
        </p:txBody>
      </p:sp>
      <p:sp>
        <p:nvSpPr>
          <p:cNvPr id="4104" name="Rectangle 8">
            <a:extLst>
              <a:ext uri="{FF2B5EF4-FFF2-40B4-BE49-F238E27FC236}">
                <a16:creationId xmlns:a16="http://schemas.microsoft.com/office/drawing/2014/main" id="{361D9ED1-FBE5-4D70-B119-0916C05AA430}"/>
              </a:ext>
            </a:extLst>
          </p:cNvPr>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32488923-1348-4D1D-8654-92E5C3B3D441}" type="slidenum">
              <a:rPr lang="en-US" altLang="en-US"/>
              <a:pPr>
                <a:defRPr/>
              </a:pPr>
              <a:t>‹#›</a:t>
            </a:fld>
            <a:endParaRPr lang="en-US" altLang="en-US"/>
          </a:p>
        </p:txBody>
      </p:sp>
      <p:sp>
        <p:nvSpPr>
          <p:cNvPr id="1032" name="Rectangle 12">
            <a:extLst>
              <a:ext uri="{FF2B5EF4-FFF2-40B4-BE49-F238E27FC236}">
                <a16:creationId xmlns:a16="http://schemas.microsoft.com/office/drawing/2014/main" id="{8BA76210-711C-44EF-A24D-8503A72844E4}"/>
              </a:ext>
            </a:extLst>
          </p:cNvPr>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pic>
        <p:nvPicPr>
          <p:cNvPr id="1033" name="Picture 14">
            <a:extLst>
              <a:ext uri="{FF2B5EF4-FFF2-40B4-BE49-F238E27FC236}">
                <a16:creationId xmlns:a16="http://schemas.microsoft.com/office/drawing/2014/main" id="{C9B1FF19-28D7-450C-8ACD-8C52FB6C96C9}"/>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09600" y="304800"/>
            <a:ext cx="34004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2"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cs typeface="Arial" charset="0"/>
        </a:defRPr>
      </a:lvl2pPr>
      <a:lvl3pPr algn="l" rtl="0" eaLnBrk="0" fontAlgn="base" hangingPunct="0">
        <a:spcBef>
          <a:spcPct val="0"/>
        </a:spcBef>
        <a:spcAft>
          <a:spcPct val="0"/>
        </a:spcAft>
        <a:defRPr sz="3800">
          <a:solidFill>
            <a:schemeClr val="tx2"/>
          </a:solidFill>
          <a:latin typeface="Verdana" pitchFamily="34" charset="0"/>
          <a:cs typeface="Arial" charset="0"/>
        </a:defRPr>
      </a:lvl3pPr>
      <a:lvl4pPr algn="l" rtl="0" eaLnBrk="0" fontAlgn="base" hangingPunct="0">
        <a:spcBef>
          <a:spcPct val="0"/>
        </a:spcBef>
        <a:spcAft>
          <a:spcPct val="0"/>
        </a:spcAft>
        <a:defRPr sz="3800">
          <a:solidFill>
            <a:schemeClr val="tx2"/>
          </a:solidFill>
          <a:latin typeface="Verdana" pitchFamily="34" charset="0"/>
          <a:cs typeface="Arial" charset="0"/>
        </a:defRPr>
      </a:lvl4pPr>
      <a:lvl5pPr algn="l" rtl="0" eaLnBrk="0" fontAlgn="base" hangingPunct="0">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OneTickDisplay.exe%20Q15_MergeUnboundHistoric.otq"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OneTickDisplay.exe%20Q3_JoinAndMerge.otq::_GET_SUM"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OneTickDisplay.exe%20Q3_JoinAndMerge.otq::_GET_VWAP" TargetMode="External"/><Relationship Id="rId5" Type="http://schemas.openxmlformats.org/officeDocument/2006/relationships/hyperlink" Target="OneTickDisplay.exe%20Q3_JoinAndMerge.otq::JWQ1"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OneTickDisplay.exe%20Q3_JoinAndMerge.otq::MERGE2"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a:extLst>
              <a:ext uri="{FF2B5EF4-FFF2-40B4-BE49-F238E27FC236}">
                <a16:creationId xmlns:a16="http://schemas.microsoft.com/office/drawing/2014/main" id="{A13723BF-6FA9-422F-BDC0-2BBCA2E5A3E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600A3CCB-8262-4F33-84B3-EF1653088C6F}" type="slidenum">
              <a:rPr lang="en-US" altLang="en-US" sz="1200" smtClean="0"/>
              <a:pPr>
                <a:spcBef>
                  <a:spcPct val="0"/>
                </a:spcBef>
                <a:buClrTx/>
                <a:buFontTx/>
                <a:buNone/>
              </a:pPr>
              <a:t>1</a:t>
            </a:fld>
            <a:endParaRPr lang="en-US" altLang="en-US" sz="1200"/>
          </a:p>
        </p:txBody>
      </p:sp>
      <p:sp>
        <p:nvSpPr>
          <p:cNvPr id="4099" name="Rectangle 2">
            <a:extLst>
              <a:ext uri="{FF2B5EF4-FFF2-40B4-BE49-F238E27FC236}">
                <a16:creationId xmlns:a16="http://schemas.microsoft.com/office/drawing/2014/main" id="{865C00A5-F423-4399-AACB-1B983DC6EDE0}"/>
              </a:ext>
            </a:extLst>
          </p:cNvPr>
          <p:cNvSpPr>
            <a:spLocks noGrp="1" noChangeArrowheads="1"/>
          </p:cNvSpPr>
          <p:nvPr>
            <p:ph type="ctrTitle"/>
          </p:nvPr>
        </p:nvSpPr>
        <p:spPr/>
        <p:txBody>
          <a:bodyPr/>
          <a:lstStyle/>
          <a:p>
            <a:pPr eaLnBrk="1" hangingPunct="1"/>
            <a:r>
              <a:rPr lang="en-US" altLang="en-US"/>
              <a:t>OneTick Training</a:t>
            </a:r>
          </a:p>
        </p:txBody>
      </p:sp>
      <p:sp>
        <p:nvSpPr>
          <p:cNvPr id="4100" name="Rectangle 3">
            <a:extLst>
              <a:ext uri="{FF2B5EF4-FFF2-40B4-BE49-F238E27FC236}">
                <a16:creationId xmlns:a16="http://schemas.microsoft.com/office/drawing/2014/main" id="{0CE7759A-88F9-4666-9B2A-EE78260DCE3E}"/>
              </a:ext>
            </a:extLst>
          </p:cNvPr>
          <p:cNvSpPr>
            <a:spLocks noGrp="1" noChangeArrowheads="1"/>
          </p:cNvSpPr>
          <p:nvPr>
            <p:ph type="subTitle" idx="1"/>
          </p:nvPr>
        </p:nvSpPr>
        <p:spPr/>
        <p:txBody>
          <a:bodyPr/>
          <a:lstStyle/>
          <a:p>
            <a:pPr eaLnBrk="1" hangingPunct="1"/>
            <a:r>
              <a:rPr lang="en-US" altLang="en-US" sz="4000" b="1"/>
              <a:t>JOIN and MERGE Eps</a:t>
            </a:r>
          </a:p>
          <a:p>
            <a:pPr eaLnBrk="1" hangingPunct="1"/>
            <a:r>
              <a:rPr lang="en-US" altLang="en-US" sz="4000" b="1"/>
              <a:t>Advanced</a:t>
            </a:r>
          </a:p>
          <a:p>
            <a:pPr eaLnBrk="1" hangingPunct="1"/>
            <a:endParaRPr lang="en-US" altLang="en-US" sz="4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DB212445-69F6-4C42-AEC4-D95752D0D2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708689F0-6D3F-449C-959A-14EC8EEF1490}" type="slidenum">
              <a:rPr lang="en-US" altLang="en-US" sz="1200" smtClean="0"/>
              <a:pPr>
                <a:spcBef>
                  <a:spcPct val="0"/>
                </a:spcBef>
                <a:buClrTx/>
                <a:buFontTx/>
                <a:buNone/>
              </a:pPr>
              <a:t>10</a:t>
            </a:fld>
            <a:endParaRPr lang="en-US" altLang="en-US" sz="1200"/>
          </a:p>
        </p:txBody>
      </p:sp>
      <p:sp>
        <p:nvSpPr>
          <p:cNvPr id="14339" name="Rectangle 2">
            <a:extLst>
              <a:ext uri="{FF2B5EF4-FFF2-40B4-BE49-F238E27FC236}">
                <a16:creationId xmlns:a16="http://schemas.microsoft.com/office/drawing/2014/main" id="{70CC9889-31D0-4AF7-8AEB-8D3B52926795}"/>
              </a:ext>
            </a:extLst>
          </p:cNvPr>
          <p:cNvSpPr>
            <a:spLocks noGrp="1" noChangeArrowheads="1"/>
          </p:cNvSpPr>
          <p:nvPr>
            <p:ph type="title"/>
          </p:nvPr>
        </p:nvSpPr>
        <p:spPr/>
        <p:txBody>
          <a:bodyPr/>
          <a:lstStyle/>
          <a:p>
            <a:pPr eaLnBrk="1" hangingPunct="1"/>
            <a:r>
              <a:rPr lang="en-US" altLang="en-US" sz="3200" b="1"/>
              <a:t>Multistage queries and CEP.</a:t>
            </a:r>
          </a:p>
        </p:txBody>
      </p:sp>
      <p:sp>
        <p:nvSpPr>
          <p:cNvPr id="6148" name="Rectangle 3">
            <a:extLst>
              <a:ext uri="{FF2B5EF4-FFF2-40B4-BE49-F238E27FC236}">
                <a16:creationId xmlns:a16="http://schemas.microsoft.com/office/drawing/2014/main" id="{E696073E-3B3C-4E2A-8BAE-227C56D1AF97}"/>
              </a:ext>
            </a:extLst>
          </p:cNvPr>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en-US" sz="2800" b="1" dirty="0"/>
              <a:t>Dynamic Symbol lists.</a:t>
            </a:r>
          </a:p>
          <a:p>
            <a:pPr marL="0" indent="0" eaLnBrk="1" hangingPunct="1">
              <a:buFont typeface="Wingdings" panose="05000000000000000000" pitchFamily="2" charset="2"/>
              <a:buNone/>
            </a:pPr>
            <a:r>
              <a:rPr lang="en-US" altLang="en-US" sz="2000" dirty="0"/>
              <a:t>Symbol lists retrieved via CSV_FILE_LISTING and FIND_DB_SYMBOLS can be changed during a CEP query to add or remove symbols or modify symbol parameters. </a:t>
            </a:r>
          </a:p>
          <a:p>
            <a:pPr marL="0" indent="0" eaLnBrk="1" hangingPunct="1">
              <a:buFont typeface="Wingdings" panose="05000000000000000000" pitchFamily="2" charset="2"/>
              <a:buNone/>
            </a:pPr>
            <a:r>
              <a:rPr lang="en-GB" altLang="en-US" sz="2000" dirty="0"/>
              <a:t>T</a:t>
            </a:r>
            <a:r>
              <a:rPr lang="en-US" altLang="en-US" sz="2000" dirty="0"/>
              <a:t>his requires some special parameters in the </a:t>
            </a:r>
            <a:r>
              <a:rPr lang="en-US" altLang="en-US" sz="2000" dirty="0" err="1"/>
              <a:t>eval</a:t>
            </a:r>
            <a:r>
              <a:rPr lang="en-US" altLang="en-US" sz="2000" dirty="0"/>
              <a:t>() function that retrieves the symbol list (_CONTINUOUS and _OUTPUT_DBS) and has a few other differences to static symbol lists.</a:t>
            </a:r>
          </a:p>
          <a:p>
            <a:pPr marL="0" indent="0" eaLnBrk="1" hangingPunct="1">
              <a:buFont typeface="Wingdings" panose="05000000000000000000" pitchFamily="2" charset="2"/>
              <a:buNone/>
            </a:pPr>
            <a:r>
              <a:rPr lang="en-US" altLang="en-US" sz="2000" dirty="0"/>
              <a:t>This is all documented in:</a:t>
            </a:r>
          </a:p>
          <a:p>
            <a:pPr marL="0" indent="0" eaLnBrk="1" hangingPunct="1">
              <a:buFont typeface="Wingdings" panose="05000000000000000000" pitchFamily="2" charset="2"/>
              <a:buNone/>
            </a:pPr>
            <a:r>
              <a:rPr lang="en-US" altLang="en-US" sz="2000" b="1" dirty="0"/>
              <a:t>Help-&gt;Event Processor Guide -&gt;Multistage Queries</a:t>
            </a:r>
          </a:p>
          <a:p>
            <a:pPr marL="0" indent="0" eaLnBrk="1" hangingPunct="1">
              <a:buNone/>
            </a:pPr>
            <a:r>
              <a:rPr lang="en-GB" altLang="en-US" sz="2000" dirty="0"/>
              <a:t>Dynamic symbol lists cannot be used for bound symbols…. </a:t>
            </a:r>
            <a:endParaRPr lang="en-GB" altLang="en-US" sz="2000" b="1" dirty="0"/>
          </a:p>
          <a:p>
            <a:pPr marL="0" indent="0" eaLnBrk="1" hangingPunct="1">
              <a:buFont typeface="Wingdings" panose="05000000000000000000" pitchFamily="2" charset="2"/>
              <a:buNone/>
            </a:pPr>
            <a:endParaRPr lang="en-US" altLang="en-US" sz="2000" b="1" dirty="0"/>
          </a:p>
        </p:txBody>
      </p:sp>
    </p:spTree>
    <p:extLst>
      <p:ext uri="{BB962C8B-B14F-4D97-AF65-F5344CB8AC3E}">
        <p14:creationId xmlns:p14="http://schemas.microsoft.com/office/powerpoint/2010/main" val="100918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DB212445-69F6-4C42-AEC4-D95752D0D2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708689F0-6D3F-449C-959A-14EC8EEF1490}" type="slidenum">
              <a:rPr lang="en-US" altLang="en-US" sz="1200" smtClean="0"/>
              <a:pPr>
                <a:spcBef>
                  <a:spcPct val="0"/>
                </a:spcBef>
                <a:buClrTx/>
                <a:buFontTx/>
                <a:buNone/>
              </a:pPr>
              <a:t>11</a:t>
            </a:fld>
            <a:endParaRPr lang="en-US" altLang="en-US" sz="1200"/>
          </a:p>
        </p:txBody>
      </p:sp>
      <p:sp>
        <p:nvSpPr>
          <p:cNvPr id="14339" name="Rectangle 2">
            <a:extLst>
              <a:ext uri="{FF2B5EF4-FFF2-40B4-BE49-F238E27FC236}">
                <a16:creationId xmlns:a16="http://schemas.microsoft.com/office/drawing/2014/main" id="{70CC9889-31D0-4AF7-8AEB-8D3B52926795}"/>
              </a:ext>
            </a:extLst>
          </p:cNvPr>
          <p:cNvSpPr>
            <a:spLocks noGrp="1" noChangeArrowheads="1"/>
          </p:cNvSpPr>
          <p:nvPr>
            <p:ph type="title"/>
          </p:nvPr>
        </p:nvSpPr>
        <p:spPr/>
        <p:txBody>
          <a:bodyPr/>
          <a:lstStyle/>
          <a:p>
            <a:pPr eaLnBrk="1" hangingPunct="1"/>
            <a:r>
              <a:rPr lang="en-US" altLang="en-US" sz="3200" b="1"/>
              <a:t>Multistage queries and CEP.</a:t>
            </a:r>
          </a:p>
        </p:txBody>
      </p:sp>
      <p:sp>
        <p:nvSpPr>
          <p:cNvPr id="6148" name="Rectangle 3">
            <a:extLst>
              <a:ext uri="{FF2B5EF4-FFF2-40B4-BE49-F238E27FC236}">
                <a16:creationId xmlns:a16="http://schemas.microsoft.com/office/drawing/2014/main" id="{E696073E-3B3C-4E2A-8BAE-227C56D1AF97}"/>
              </a:ext>
            </a:extLst>
          </p:cNvPr>
          <p:cNvSpPr>
            <a:spLocks noGrp="1" noChangeArrowheads="1"/>
          </p:cNvSpPr>
          <p:nvPr>
            <p:ph type="body" idx="1"/>
          </p:nvPr>
        </p:nvSpPr>
        <p:spPr/>
        <p:txBody>
          <a:bodyPr/>
          <a:lstStyle/>
          <a:p>
            <a:pPr marL="0" indent="0" eaLnBrk="1" hangingPunct="1">
              <a:buNone/>
            </a:pPr>
            <a:r>
              <a:rPr lang="en-GB" altLang="en-US" sz="2000" dirty="0"/>
              <a:t>Dynamic symbol lists cannot be used for bound symbols. But the new (Mar 2018) </a:t>
            </a:r>
            <a:r>
              <a:rPr lang="en-GB" altLang="en-US" sz="2000" b="1" dirty="0"/>
              <a:t>MERGE_NONBOUND_SYMBOLS EP </a:t>
            </a:r>
            <a:r>
              <a:rPr lang="en-GB" altLang="en-US" sz="2000" dirty="0"/>
              <a:t>overcomes this limitation. </a:t>
            </a:r>
            <a:endParaRPr lang="en-US" altLang="en-US" sz="2000" b="1" dirty="0"/>
          </a:p>
          <a:p>
            <a:pPr marL="0" indent="0" eaLnBrk="1" hangingPunct="1">
              <a:buFont typeface="Wingdings" panose="05000000000000000000" pitchFamily="2" charset="2"/>
              <a:buNone/>
            </a:pPr>
            <a:r>
              <a:rPr lang="en-GB" altLang="en-US" sz="2000" b="1" dirty="0"/>
              <a:t>T</a:t>
            </a:r>
            <a:r>
              <a:rPr lang="en-US" altLang="en-US" sz="2000" b="1" dirty="0"/>
              <a:t>his has some limitations.</a:t>
            </a:r>
          </a:p>
          <a:p>
            <a:pPr eaLnBrk="1" hangingPunct="1"/>
            <a:r>
              <a:rPr lang="en-GB" altLang="en-US" sz="2000" dirty="0"/>
              <a:t>A</a:t>
            </a:r>
            <a:r>
              <a:rPr lang="en-US" altLang="en-US" sz="2000" dirty="0" err="1"/>
              <a:t>ll</a:t>
            </a:r>
            <a:r>
              <a:rPr lang="en-US" altLang="en-US" sz="2000" dirty="0"/>
              <a:t> output ticks are changed to have a timestamp of the current time.</a:t>
            </a:r>
          </a:p>
          <a:p>
            <a:pPr eaLnBrk="1" hangingPunct="1"/>
            <a:r>
              <a:rPr lang="en-GB" altLang="en-US" sz="2000" dirty="0"/>
              <a:t>For a</a:t>
            </a:r>
            <a:r>
              <a:rPr lang="en-US" altLang="en-US" sz="2000" dirty="0" err="1"/>
              <a:t>ny</a:t>
            </a:r>
            <a:r>
              <a:rPr lang="en-US" altLang="en-US" sz="2000" dirty="0"/>
              <a:t> historic part of the query symbols are processed sequentially, so original arrival order is not maintained.</a:t>
            </a:r>
          </a:p>
          <a:p>
            <a:pPr marL="0" indent="0" eaLnBrk="1" hangingPunct="1">
              <a:buFont typeface="Wingdings" panose="05000000000000000000" pitchFamily="2" charset="2"/>
              <a:buNone/>
            </a:pPr>
            <a:r>
              <a:rPr lang="en-GB" altLang="en-US" sz="2000" dirty="0"/>
              <a:t>B</a:t>
            </a:r>
            <a:r>
              <a:rPr lang="en-US" altLang="en-US" sz="2000" dirty="0" err="1"/>
              <a:t>ut</a:t>
            </a:r>
            <a:r>
              <a:rPr lang="en-US" altLang="en-US" sz="2000" dirty="0"/>
              <a:t> for use cases where only the current state is of interest this is acceptable. </a:t>
            </a:r>
          </a:p>
          <a:p>
            <a:pPr marL="0" indent="0" eaLnBrk="1" hangingPunct="1">
              <a:buFont typeface="Wingdings" panose="05000000000000000000" pitchFamily="2" charset="2"/>
              <a:buNone/>
            </a:pPr>
            <a:r>
              <a:rPr lang="en-US" altLang="en-US" sz="2000" dirty="0"/>
              <a:t>Here’s an example showing how historic data is output: </a:t>
            </a:r>
          </a:p>
        </p:txBody>
      </p:sp>
      <p:sp>
        <p:nvSpPr>
          <p:cNvPr id="5" name="Action Button: Forward or Next 8">
            <a:hlinkClick r:id="rId3" action="ppaction://program" highlightClick="1"/>
            <a:extLst>
              <a:ext uri="{FF2B5EF4-FFF2-40B4-BE49-F238E27FC236}">
                <a16:creationId xmlns:a16="http://schemas.microsoft.com/office/drawing/2014/main" id="{F8F933BE-ABCF-44A8-AA0D-FE96A1F7A549}"/>
              </a:ext>
            </a:extLst>
          </p:cNvPr>
          <p:cNvSpPr/>
          <p:nvPr/>
        </p:nvSpPr>
        <p:spPr>
          <a:xfrm>
            <a:off x="8001000" y="5029200"/>
            <a:ext cx="457200" cy="4572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extLst>
      <p:ext uri="{BB962C8B-B14F-4D97-AF65-F5344CB8AC3E}">
        <p14:creationId xmlns:p14="http://schemas.microsoft.com/office/powerpoint/2010/main" val="1848263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25D75B51-6446-4DF2-81D6-FB7928A128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39768EA5-E2D0-4915-9C8E-DFD9DA09EF85}" type="slidenum">
              <a:rPr lang="en-US" altLang="en-US" sz="1200" smtClean="0"/>
              <a:pPr>
                <a:spcBef>
                  <a:spcPct val="0"/>
                </a:spcBef>
                <a:buClrTx/>
                <a:buFontTx/>
                <a:buNone/>
              </a:pPr>
              <a:t>2</a:t>
            </a:fld>
            <a:endParaRPr lang="en-US" altLang="en-US" sz="1200"/>
          </a:p>
        </p:txBody>
      </p:sp>
      <p:sp>
        <p:nvSpPr>
          <p:cNvPr id="5123" name="Rectangle 2">
            <a:extLst>
              <a:ext uri="{FF2B5EF4-FFF2-40B4-BE49-F238E27FC236}">
                <a16:creationId xmlns:a16="http://schemas.microsoft.com/office/drawing/2014/main" id="{966B4E79-AA9F-4631-8CDC-8B2BE918725F}"/>
              </a:ext>
            </a:extLst>
          </p:cNvPr>
          <p:cNvSpPr>
            <a:spLocks noGrp="1" noChangeArrowheads="1"/>
          </p:cNvSpPr>
          <p:nvPr>
            <p:ph type="title"/>
          </p:nvPr>
        </p:nvSpPr>
        <p:spPr>
          <a:xfrm>
            <a:off x="574675" y="304800"/>
            <a:ext cx="8001000" cy="685800"/>
          </a:xfrm>
        </p:spPr>
        <p:txBody>
          <a:bodyPr/>
          <a:lstStyle/>
          <a:p>
            <a:pPr eaLnBrk="1" hangingPunct="1"/>
            <a:r>
              <a:rPr lang="en-US" altLang="en-US" b="1"/>
              <a:t>JOIN_WITH_QUERY</a:t>
            </a:r>
            <a:endParaRPr lang="en-US" altLang="en-US"/>
          </a:p>
        </p:txBody>
      </p:sp>
      <p:sp>
        <p:nvSpPr>
          <p:cNvPr id="5124" name="Content Placeholder 3">
            <a:extLst>
              <a:ext uri="{FF2B5EF4-FFF2-40B4-BE49-F238E27FC236}">
                <a16:creationId xmlns:a16="http://schemas.microsoft.com/office/drawing/2014/main" id="{51604400-35A6-458E-A3B7-A6D5E07E4F41}"/>
              </a:ext>
            </a:extLst>
          </p:cNvPr>
          <p:cNvSpPr>
            <a:spLocks noGrp="1"/>
          </p:cNvSpPr>
          <p:nvPr>
            <p:ph idx="1"/>
          </p:nvPr>
        </p:nvSpPr>
        <p:spPr>
          <a:xfrm>
            <a:off x="566738" y="1219200"/>
            <a:ext cx="3776662" cy="4800600"/>
          </a:xfrm>
        </p:spPr>
        <p:txBody>
          <a:bodyPr/>
          <a:lstStyle/>
          <a:p>
            <a:pPr eaLnBrk="1" hangingPunct="1"/>
            <a:r>
              <a:rPr lang="en-US" altLang="en-US" sz="2200"/>
              <a:t>Joins </a:t>
            </a:r>
            <a:r>
              <a:rPr lang="en-US" altLang="en-US" sz="2200" b="1"/>
              <a:t>every input tick </a:t>
            </a:r>
            <a:r>
              <a:rPr lang="en-US" altLang="en-US" sz="2200"/>
              <a:t>with the resulting ticks of a </a:t>
            </a:r>
            <a:r>
              <a:rPr lang="en-US" altLang="en-US" sz="2200" b="1"/>
              <a:t>query</a:t>
            </a:r>
            <a:r>
              <a:rPr lang="en-US" altLang="en-US" sz="2200"/>
              <a:t>, </a:t>
            </a:r>
            <a:r>
              <a:rPr lang="en-US" altLang="en-US" sz="2200" b="1"/>
              <a:t>executed upon the arrival of that tick</a:t>
            </a:r>
          </a:p>
          <a:p>
            <a:pPr eaLnBrk="1" hangingPunct="1"/>
            <a:r>
              <a:rPr lang="en-US" altLang="en-US" sz="2200"/>
              <a:t>The query name as well as query parameters are subject to being reevaluated </a:t>
            </a:r>
            <a:r>
              <a:rPr lang="en-US" altLang="en-US" sz="2200" b="1"/>
              <a:t>dynamically</a:t>
            </a:r>
            <a:r>
              <a:rPr lang="en-US" altLang="en-US" sz="2200"/>
              <a:t> each time an input tick arrives</a:t>
            </a:r>
          </a:p>
        </p:txBody>
      </p:sp>
      <p:pic>
        <p:nvPicPr>
          <p:cNvPr id="5" name="Picture 4">
            <a:extLst>
              <a:ext uri="{FF2B5EF4-FFF2-40B4-BE49-F238E27FC236}">
                <a16:creationId xmlns:a16="http://schemas.microsoft.com/office/drawing/2014/main" id="{88A33BF4-4552-4821-B2B1-2D804B84D9A9}"/>
              </a:ext>
            </a:extLst>
          </p:cNvPr>
          <p:cNvPicPr>
            <a:picLocks noChangeAspect="1"/>
          </p:cNvPicPr>
          <p:nvPr/>
        </p:nvPicPr>
        <p:blipFill>
          <a:blip r:embed="rId2"/>
          <a:stretch>
            <a:fillRect/>
          </a:stretch>
        </p:blipFill>
        <p:spPr>
          <a:xfrm>
            <a:off x="4419600" y="1219200"/>
            <a:ext cx="4105275" cy="3095625"/>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742C77FF-87C1-446B-BBBF-594548C5AB5B}"/>
              </a:ext>
            </a:extLst>
          </p:cNvPr>
          <p:cNvPicPr>
            <a:picLocks noChangeAspect="1"/>
          </p:cNvPicPr>
          <p:nvPr/>
        </p:nvPicPr>
        <p:blipFill>
          <a:blip r:embed="rId3"/>
          <a:stretch>
            <a:fillRect/>
          </a:stretch>
        </p:blipFill>
        <p:spPr>
          <a:xfrm>
            <a:off x="4038600" y="4594225"/>
            <a:ext cx="2279650" cy="2095500"/>
          </a:xfrm>
          <a:prstGeom prst="rect">
            <a:avLst/>
          </a:prstGeom>
          <a:ln w="38100">
            <a:solidFill>
              <a:srgbClr val="FFFF00"/>
            </a:solidFill>
          </a:ln>
          <a:effectLst>
            <a:outerShdw blurRad="292100" dist="139700" dir="2700000" algn="tl" rotWithShape="0">
              <a:srgbClr val="333333">
                <a:alpha val="65000"/>
              </a:srgbClr>
            </a:outerShdw>
          </a:effectLst>
        </p:spPr>
      </p:pic>
      <p:sp>
        <p:nvSpPr>
          <p:cNvPr id="5127" name="TextBox 14">
            <a:extLst>
              <a:ext uri="{FF2B5EF4-FFF2-40B4-BE49-F238E27FC236}">
                <a16:creationId xmlns:a16="http://schemas.microsoft.com/office/drawing/2014/main" id="{B108A858-C16F-423D-A9EB-34B9A97ECE50}"/>
              </a:ext>
            </a:extLst>
          </p:cNvPr>
          <p:cNvSpPr txBox="1">
            <a:spLocks noChangeArrowheads="1"/>
          </p:cNvSpPr>
          <p:nvPr/>
        </p:nvSpPr>
        <p:spPr bwMode="auto">
          <a:xfrm>
            <a:off x="6400800" y="4495800"/>
            <a:ext cx="23304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lgn="ctr" eaLnBrk="1" hangingPunct="1">
              <a:spcBef>
                <a:spcPct val="0"/>
              </a:spcBef>
              <a:buClrTx/>
              <a:buFontTx/>
              <a:buNone/>
            </a:pPr>
            <a:r>
              <a:rPr lang="en-US" altLang="en-US" sz="1600" b="1">
                <a:solidFill>
                  <a:srgbClr val="0070C0"/>
                </a:solidFill>
              </a:rPr>
              <a:t>Example:</a:t>
            </a:r>
            <a:br>
              <a:rPr lang="en-US" altLang="en-US" sz="1600" b="1">
                <a:solidFill>
                  <a:srgbClr val="0070C0"/>
                </a:solidFill>
              </a:rPr>
            </a:br>
            <a:r>
              <a:rPr lang="en-US" altLang="en-US" sz="1600">
                <a:solidFill>
                  <a:srgbClr val="0070C0"/>
                </a:solidFill>
              </a:rPr>
              <a:t>GET_VWAP query is evaluated for SYMBOL_NAME=</a:t>
            </a:r>
            <a:br>
              <a:rPr lang="en-US" altLang="en-US" sz="1600">
                <a:solidFill>
                  <a:srgbClr val="0070C0"/>
                </a:solidFill>
              </a:rPr>
            </a:br>
            <a:r>
              <a:rPr lang="en-US" altLang="en-US" sz="1600">
                <a:solidFill>
                  <a:srgbClr val="0070C0"/>
                </a:solidFill>
              </a:rPr>
              <a:t>“ORCL” </a:t>
            </a:r>
            <a:br>
              <a:rPr lang="en-US" altLang="en-US" sz="1600">
                <a:solidFill>
                  <a:srgbClr val="0070C0"/>
                </a:solidFill>
              </a:rPr>
            </a:br>
            <a:r>
              <a:rPr lang="en-US" altLang="en-US" sz="1600">
                <a:solidFill>
                  <a:srgbClr val="0070C0"/>
                </a:solidFill>
              </a:rPr>
              <a:t>on each input </a:t>
            </a:r>
            <a:br>
              <a:rPr lang="en-US" altLang="en-US" sz="1600">
                <a:solidFill>
                  <a:srgbClr val="0070C0"/>
                </a:solidFill>
              </a:rPr>
            </a:br>
            <a:r>
              <a:rPr lang="en-US" altLang="en-US" sz="1600">
                <a:solidFill>
                  <a:srgbClr val="0070C0"/>
                </a:solidFill>
              </a:rPr>
              <a:t>IBM TRD tick.</a:t>
            </a:r>
          </a:p>
        </p:txBody>
      </p:sp>
      <p:pic>
        <p:nvPicPr>
          <p:cNvPr id="12" name="Picture 11">
            <a:extLst>
              <a:ext uri="{FF2B5EF4-FFF2-40B4-BE49-F238E27FC236}">
                <a16:creationId xmlns:a16="http://schemas.microsoft.com/office/drawing/2014/main" id="{C684AA14-4EDB-49E7-94FA-BD9621634067}"/>
              </a:ext>
            </a:extLst>
          </p:cNvPr>
          <p:cNvPicPr>
            <a:picLocks noChangeAspect="1"/>
          </p:cNvPicPr>
          <p:nvPr/>
        </p:nvPicPr>
        <p:blipFill>
          <a:blip r:embed="rId4"/>
          <a:stretch>
            <a:fillRect/>
          </a:stretch>
        </p:blipFill>
        <p:spPr>
          <a:xfrm>
            <a:off x="7924800" y="1109663"/>
            <a:ext cx="752475" cy="371475"/>
          </a:xfrm>
          <a:prstGeom prst="rect">
            <a:avLst/>
          </a:prstGeom>
          <a:ln>
            <a:noFill/>
          </a:ln>
          <a:effectLst>
            <a:outerShdw blurRad="292100" dist="139700" dir="2700000" algn="tl" rotWithShape="0">
              <a:srgbClr val="333333">
                <a:alpha val="65000"/>
              </a:srgbClr>
            </a:outerShdw>
          </a:effectLst>
        </p:spPr>
      </p:pic>
      <p:sp>
        <p:nvSpPr>
          <p:cNvPr id="17" name="Down Arrow 16">
            <a:extLst>
              <a:ext uri="{FF2B5EF4-FFF2-40B4-BE49-F238E27FC236}">
                <a16:creationId xmlns:a16="http://schemas.microsoft.com/office/drawing/2014/main" id="{3D1903D9-6410-43E0-87E2-36108AC7AAFB}"/>
              </a:ext>
            </a:extLst>
          </p:cNvPr>
          <p:cNvSpPr/>
          <p:nvPr/>
        </p:nvSpPr>
        <p:spPr>
          <a:xfrm>
            <a:off x="5715000" y="4289425"/>
            <a:ext cx="457200" cy="609600"/>
          </a:xfrm>
          <a:prstGeom prst="downArrow">
            <a:avLst/>
          </a:prstGeom>
          <a:solidFill>
            <a:srgbClr val="FFFF00"/>
          </a:solidFill>
          <a:ln>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2A612684-0D67-4301-882D-FA0A1C0DA9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E477D7D8-4D4B-4B0F-9CAB-000847527A3F}" type="slidenum">
              <a:rPr lang="en-US" altLang="en-US" sz="1200" smtClean="0"/>
              <a:pPr>
                <a:spcBef>
                  <a:spcPct val="0"/>
                </a:spcBef>
                <a:buClrTx/>
                <a:buFontTx/>
                <a:buNone/>
              </a:pPr>
              <a:t>3</a:t>
            </a:fld>
            <a:endParaRPr lang="en-US" altLang="en-US" sz="1200"/>
          </a:p>
        </p:txBody>
      </p:sp>
      <p:sp>
        <p:nvSpPr>
          <p:cNvPr id="6147" name="Rectangle 2">
            <a:extLst>
              <a:ext uri="{FF2B5EF4-FFF2-40B4-BE49-F238E27FC236}">
                <a16:creationId xmlns:a16="http://schemas.microsoft.com/office/drawing/2014/main" id="{CB16A927-4423-4D1C-9D90-AA723530D80E}"/>
              </a:ext>
            </a:extLst>
          </p:cNvPr>
          <p:cNvSpPr>
            <a:spLocks noGrp="1" noChangeArrowheads="1"/>
          </p:cNvSpPr>
          <p:nvPr>
            <p:ph type="title"/>
          </p:nvPr>
        </p:nvSpPr>
        <p:spPr>
          <a:xfrm>
            <a:off x="574675" y="304800"/>
            <a:ext cx="8001000" cy="685800"/>
          </a:xfrm>
        </p:spPr>
        <p:txBody>
          <a:bodyPr/>
          <a:lstStyle/>
          <a:p>
            <a:pPr eaLnBrk="1" hangingPunct="1"/>
            <a:r>
              <a:rPr lang="en-US" altLang="en-US" b="1"/>
              <a:t>JOIN_WITH_QUERY</a:t>
            </a:r>
            <a:r>
              <a:rPr lang="en-US" altLang="en-US" sz="3600"/>
              <a:t> (cont.)</a:t>
            </a:r>
            <a:endParaRPr lang="en-US" altLang="en-US"/>
          </a:p>
        </p:txBody>
      </p:sp>
      <p:pic>
        <p:nvPicPr>
          <p:cNvPr id="3" name="Picture 2">
            <a:extLst>
              <a:ext uri="{FF2B5EF4-FFF2-40B4-BE49-F238E27FC236}">
                <a16:creationId xmlns:a16="http://schemas.microsoft.com/office/drawing/2014/main" id="{2CF5677F-8C75-4733-B7C0-F442E6812943}"/>
              </a:ext>
            </a:extLst>
          </p:cNvPr>
          <p:cNvPicPr>
            <a:picLocks noChangeAspect="1"/>
          </p:cNvPicPr>
          <p:nvPr/>
        </p:nvPicPr>
        <p:blipFill>
          <a:blip r:embed="rId2"/>
          <a:stretch>
            <a:fillRect/>
          </a:stretch>
        </p:blipFill>
        <p:spPr>
          <a:xfrm>
            <a:off x="531813" y="5148263"/>
            <a:ext cx="8153400" cy="947737"/>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1261572F-396F-46DF-8914-F1DA885763DC}"/>
              </a:ext>
            </a:extLst>
          </p:cNvPr>
          <p:cNvPicPr>
            <a:picLocks noChangeAspect="1"/>
          </p:cNvPicPr>
          <p:nvPr/>
        </p:nvPicPr>
        <p:blipFill>
          <a:blip r:embed="rId3"/>
          <a:stretch>
            <a:fillRect/>
          </a:stretch>
        </p:blipFill>
        <p:spPr>
          <a:xfrm>
            <a:off x="990600" y="1117600"/>
            <a:ext cx="3276600" cy="3719513"/>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2CFFEF1C-9D72-4AA1-85C3-6CE970C05B10}"/>
              </a:ext>
            </a:extLst>
          </p:cNvPr>
          <p:cNvPicPr>
            <a:picLocks noChangeAspect="1"/>
          </p:cNvPicPr>
          <p:nvPr/>
        </p:nvPicPr>
        <p:blipFill>
          <a:blip r:embed="rId4"/>
          <a:stretch>
            <a:fillRect/>
          </a:stretch>
        </p:blipFill>
        <p:spPr>
          <a:xfrm>
            <a:off x="3733800" y="1109663"/>
            <a:ext cx="752475" cy="371475"/>
          </a:xfrm>
          <a:prstGeom prst="rect">
            <a:avLst/>
          </a:prstGeom>
          <a:ln>
            <a:noFill/>
          </a:ln>
          <a:effectLst>
            <a:outerShdw blurRad="292100" dist="139700" dir="2700000" algn="tl" rotWithShape="0">
              <a:srgbClr val="333333">
                <a:alpha val="65000"/>
              </a:srgbClr>
            </a:outerShdw>
          </a:effectLst>
        </p:spPr>
      </p:pic>
      <p:sp>
        <p:nvSpPr>
          <p:cNvPr id="13" name="Down Arrow 12">
            <a:extLst>
              <a:ext uri="{FF2B5EF4-FFF2-40B4-BE49-F238E27FC236}">
                <a16:creationId xmlns:a16="http://schemas.microsoft.com/office/drawing/2014/main" id="{384B35BE-7A44-482D-A13F-1173DB1631BD}"/>
              </a:ext>
            </a:extLst>
          </p:cNvPr>
          <p:cNvSpPr/>
          <p:nvPr/>
        </p:nvSpPr>
        <p:spPr>
          <a:xfrm>
            <a:off x="3535363" y="4532313"/>
            <a:ext cx="457200" cy="609600"/>
          </a:xfrm>
          <a:prstGeom prst="downArrow">
            <a:avLst/>
          </a:prstGeom>
          <a:solidFill>
            <a:srgbClr val="00B0F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 name="Rectangle 3">
            <a:extLst>
              <a:ext uri="{FF2B5EF4-FFF2-40B4-BE49-F238E27FC236}">
                <a16:creationId xmlns:a16="http://schemas.microsoft.com/office/drawing/2014/main" id="{931614AD-EB3B-491B-AAE0-FD103023520D}"/>
              </a:ext>
            </a:extLst>
          </p:cNvPr>
          <p:cNvSpPr txBox="1">
            <a:spLocks noChangeArrowheads="1"/>
          </p:cNvSpPr>
          <p:nvPr/>
        </p:nvSpPr>
        <p:spPr bwMode="auto">
          <a:xfrm>
            <a:off x="4800600" y="1117600"/>
            <a:ext cx="3635375" cy="371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cs typeface="+mn-cs"/>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cs typeface="+mn-cs"/>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cs typeface="+mn-cs"/>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a:lstStyle>
          <a:p>
            <a:pPr marL="0" indent="0" algn="ctr" eaLnBrk="1" hangingPunct="1">
              <a:spcBef>
                <a:spcPts val="1200"/>
              </a:spcBef>
              <a:buFont typeface="Wingdings" pitchFamily="2" charset="2"/>
              <a:buNone/>
              <a:defRPr/>
            </a:pPr>
            <a:r>
              <a:rPr lang="en-US" sz="2200" b="1" u="sng" kern="0" dirty="0">
                <a:solidFill>
                  <a:srgbClr val="0070C0"/>
                </a:solidFill>
              </a:rPr>
              <a:t>Example</a:t>
            </a:r>
            <a:r>
              <a:rPr lang="en-US" sz="2200" kern="0" dirty="0">
                <a:solidFill>
                  <a:srgbClr val="0070C0"/>
                </a:solidFill>
              </a:rPr>
              <a:t>: </a:t>
            </a:r>
            <a:br>
              <a:rPr lang="en-US" sz="2200" kern="0" dirty="0">
                <a:solidFill>
                  <a:srgbClr val="0070C0"/>
                </a:solidFill>
              </a:rPr>
            </a:br>
            <a:r>
              <a:rPr lang="en-US" sz="2200" kern="0" dirty="0">
                <a:solidFill>
                  <a:srgbClr val="0070C0"/>
                </a:solidFill>
              </a:rPr>
              <a:t>Get statistics for other symbols for the periods of time right BEFORE and right AFTER the main symbol (IBM) trade. Once all values are available for each tick one can calculate correlation, etc.</a:t>
            </a:r>
          </a:p>
        </p:txBody>
      </p:sp>
      <p:sp>
        <p:nvSpPr>
          <p:cNvPr id="9" name="Action Button: Forward or Next 8">
            <a:hlinkClick r:id="rId5" action="ppaction://program" highlightClick="1"/>
            <a:extLst>
              <a:ext uri="{FF2B5EF4-FFF2-40B4-BE49-F238E27FC236}">
                <a16:creationId xmlns:a16="http://schemas.microsoft.com/office/drawing/2014/main" id="{4CC956BC-AB86-4707-8BA1-1D79EF945EB9}"/>
              </a:ext>
            </a:extLst>
          </p:cNvPr>
          <p:cNvSpPr/>
          <p:nvPr/>
        </p:nvSpPr>
        <p:spPr>
          <a:xfrm>
            <a:off x="228600" y="2747963"/>
            <a:ext cx="457200" cy="4572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0" name="Action Button: Forward or Next 9">
            <a:hlinkClick r:id="rId6" action="ppaction://program" highlightClick="1"/>
            <a:extLst>
              <a:ext uri="{FF2B5EF4-FFF2-40B4-BE49-F238E27FC236}">
                <a16:creationId xmlns:a16="http://schemas.microsoft.com/office/drawing/2014/main" id="{F0B404C0-31ED-404C-A167-D4A0C9CC809F}"/>
              </a:ext>
            </a:extLst>
          </p:cNvPr>
          <p:cNvSpPr/>
          <p:nvPr/>
        </p:nvSpPr>
        <p:spPr>
          <a:xfrm>
            <a:off x="4572000" y="2874963"/>
            <a:ext cx="227013" cy="249237"/>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1" name="Action Button: Forward or Next 10">
            <a:hlinkClick r:id="rId7" action="ppaction://program" highlightClick="1"/>
            <a:extLst>
              <a:ext uri="{FF2B5EF4-FFF2-40B4-BE49-F238E27FC236}">
                <a16:creationId xmlns:a16="http://schemas.microsoft.com/office/drawing/2014/main" id="{2A2902E9-FAFA-4E77-9B1F-DA82B1AA4D93}"/>
              </a:ext>
            </a:extLst>
          </p:cNvPr>
          <p:cNvSpPr/>
          <p:nvPr/>
        </p:nvSpPr>
        <p:spPr>
          <a:xfrm>
            <a:off x="4572000" y="4070350"/>
            <a:ext cx="227013" cy="249238"/>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EFBDDFB1-0064-45A7-A39B-98A079A3ED8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A7A833E5-6647-47D7-9694-96AF5B43EEBA}" type="slidenum">
              <a:rPr lang="en-US" altLang="en-US" sz="1200" smtClean="0"/>
              <a:pPr>
                <a:spcBef>
                  <a:spcPct val="0"/>
                </a:spcBef>
                <a:buClrTx/>
                <a:buFontTx/>
                <a:buNone/>
              </a:pPr>
              <a:t>4</a:t>
            </a:fld>
            <a:endParaRPr lang="en-US" altLang="en-US" sz="1200"/>
          </a:p>
        </p:txBody>
      </p:sp>
      <p:sp>
        <p:nvSpPr>
          <p:cNvPr id="7171" name="Rectangle 2">
            <a:extLst>
              <a:ext uri="{FF2B5EF4-FFF2-40B4-BE49-F238E27FC236}">
                <a16:creationId xmlns:a16="http://schemas.microsoft.com/office/drawing/2014/main" id="{3AF6813D-75D4-4F30-969F-804D1A9683AD}"/>
              </a:ext>
            </a:extLst>
          </p:cNvPr>
          <p:cNvSpPr>
            <a:spLocks noGrp="1" noChangeArrowheads="1"/>
          </p:cNvSpPr>
          <p:nvPr>
            <p:ph type="ctrTitle"/>
          </p:nvPr>
        </p:nvSpPr>
        <p:spPr/>
        <p:txBody>
          <a:bodyPr/>
          <a:lstStyle/>
          <a:p>
            <a:pPr eaLnBrk="1" hangingPunct="1"/>
            <a:r>
              <a:rPr lang="en-US" altLang="en-US"/>
              <a:t>OneTick Training</a:t>
            </a:r>
          </a:p>
        </p:txBody>
      </p:sp>
      <p:sp>
        <p:nvSpPr>
          <p:cNvPr id="7172" name="Rectangle 3">
            <a:extLst>
              <a:ext uri="{FF2B5EF4-FFF2-40B4-BE49-F238E27FC236}">
                <a16:creationId xmlns:a16="http://schemas.microsoft.com/office/drawing/2014/main" id="{47F03CAE-F874-4F2E-A067-34C678204138}"/>
              </a:ext>
            </a:extLst>
          </p:cNvPr>
          <p:cNvSpPr>
            <a:spLocks noGrp="1" noChangeArrowheads="1"/>
          </p:cNvSpPr>
          <p:nvPr>
            <p:ph type="subTitle" idx="1"/>
          </p:nvPr>
        </p:nvSpPr>
        <p:spPr/>
        <p:txBody>
          <a:bodyPr/>
          <a:lstStyle/>
          <a:p>
            <a:pPr eaLnBrk="1" hangingPunct="1"/>
            <a:r>
              <a:rPr lang="en-US" altLang="en-US" sz="4000" b="1" dirty="0"/>
              <a:t>Merge and bound symbol lists</a:t>
            </a:r>
          </a:p>
          <a:p>
            <a:pPr eaLnBrk="1" hangingPunct="1"/>
            <a:r>
              <a:rPr lang="en-US" altLang="en-US" sz="2400" b="1" dirty="0"/>
              <a:t>Used when you want to calculate metrics </a:t>
            </a:r>
            <a:r>
              <a:rPr lang="en-US" altLang="en-US" sz="2400" b="1" u="sng" dirty="0"/>
              <a:t>across</a:t>
            </a:r>
            <a:r>
              <a:rPr lang="en-US" altLang="en-US" sz="2400" b="1" dirty="0"/>
              <a:t> symbols.</a:t>
            </a:r>
          </a:p>
          <a:p>
            <a:pPr eaLnBrk="1" hangingPunct="1"/>
            <a:endParaRPr lang="en-US" altLang="en-US" sz="4000" b="1" dirty="0"/>
          </a:p>
          <a:p>
            <a:pPr eaLnBrk="1" hangingPunct="1"/>
            <a:endParaRPr lang="en-US" altLang="en-US" sz="4000" b="1" dirty="0"/>
          </a:p>
          <a:p>
            <a:pPr eaLnBrk="1" hangingPunct="1"/>
            <a:endParaRPr lang="en-US" altLang="en-US" sz="4000" b="1" dirty="0"/>
          </a:p>
          <a:p>
            <a:pPr eaLnBrk="1" hangingPunct="1"/>
            <a:endParaRPr lang="en-US" altLang="en-US" sz="4000" b="1" dirty="0"/>
          </a:p>
          <a:p>
            <a:pPr eaLnBrk="1" hangingPunct="1"/>
            <a:endParaRPr lang="en-US" altLang="en-US" sz="40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9E36F518-C360-4D78-AA68-AD9C3CF5E4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4D2BEC33-555C-4672-8230-628553FD4368}" type="slidenum">
              <a:rPr lang="en-US" altLang="en-US" sz="1200" smtClean="0"/>
              <a:pPr>
                <a:spcBef>
                  <a:spcPct val="0"/>
                </a:spcBef>
                <a:buClrTx/>
                <a:buFontTx/>
                <a:buNone/>
              </a:pPr>
              <a:t>5</a:t>
            </a:fld>
            <a:endParaRPr lang="en-US" altLang="en-US" sz="1200"/>
          </a:p>
        </p:txBody>
      </p:sp>
      <p:sp>
        <p:nvSpPr>
          <p:cNvPr id="8195" name="Rectangle 2">
            <a:extLst>
              <a:ext uri="{FF2B5EF4-FFF2-40B4-BE49-F238E27FC236}">
                <a16:creationId xmlns:a16="http://schemas.microsoft.com/office/drawing/2014/main" id="{20CB45AE-FF49-4416-ABCD-A93A57DBF3EA}"/>
              </a:ext>
            </a:extLst>
          </p:cNvPr>
          <p:cNvSpPr>
            <a:spLocks noGrp="1" noChangeArrowheads="1"/>
          </p:cNvSpPr>
          <p:nvPr>
            <p:ph type="title"/>
          </p:nvPr>
        </p:nvSpPr>
        <p:spPr>
          <a:xfrm>
            <a:off x="574675" y="304800"/>
            <a:ext cx="8001000" cy="685800"/>
          </a:xfrm>
        </p:spPr>
        <p:txBody>
          <a:bodyPr/>
          <a:lstStyle/>
          <a:p>
            <a:pPr eaLnBrk="1" hangingPunct="1"/>
            <a:r>
              <a:rPr lang="en-US" altLang="en-US" b="1"/>
              <a:t>MERGE</a:t>
            </a:r>
          </a:p>
        </p:txBody>
      </p:sp>
      <p:sp>
        <p:nvSpPr>
          <p:cNvPr id="8196" name="Rectangle 3">
            <a:extLst>
              <a:ext uri="{FF2B5EF4-FFF2-40B4-BE49-F238E27FC236}">
                <a16:creationId xmlns:a16="http://schemas.microsoft.com/office/drawing/2014/main" id="{50894FB8-445A-4869-B57E-257EC3AA0BCB}"/>
              </a:ext>
            </a:extLst>
          </p:cNvPr>
          <p:cNvSpPr>
            <a:spLocks noGrp="1" noChangeArrowheads="1"/>
          </p:cNvSpPr>
          <p:nvPr>
            <p:ph type="body" idx="1"/>
          </p:nvPr>
        </p:nvSpPr>
        <p:spPr>
          <a:xfrm>
            <a:off x="533400" y="1143000"/>
            <a:ext cx="2514600" cy="5537200"/>
          </a:xfrm>
        </p:spPr>
        <p:txBody>
          <a:bodyPr/>
          <a:lstStyle/>
          <a:p>
            <a:pPr marL="0" indent="0" eaLnBrk="1" hangingPunct="1">
              <a:buFont typeface="Wingdings" panose="05000000000000000000" pitchFamily="2" charset="2"/>
              <a:buNone/>
            </a:pPr>
            <a:r>
              <a:rPr lang="en-US" altLang="en-US" sz="2200" b="1">
                <a:solidFill>
                  <a:srgbClr val="0070C0"/>
                </a:solidFill>
              </a:rPr>
              <a:t>Example</a:t>
            </a:r>
            <a:r>
              <a:rPr lang="en-US" altLang="en-US" sz="2200">
                <a:solidFill>
                  <a:srgbClr val="0070C0"/>
                </a:solidFill>
              </a:rPr>
              <a:t>:</a:t>
            </a:r>
          </a:p>
          <a:p>
            <a:pPr marL="0" indent="0" eaLnBrk="1" hangingPunct="1">
              <a:buFont typeface="Wingdings" panose="05000000000000000000" pitchFamily="2" charset="2"/>
              <a:buNone/>
            </a:pPr>
            <a:r>
              <a:rPr lang="en-US" altLang="en-US" sz="2200" b="1">
                <a:solidFill>
                  <a:srgbClr val="0070C0"/>
                </a:solidFill>
              </a:rPr>
              <a:t>Top Market Players</a:t>
            </a:r>
          </a:p>
          <a:p>
            <a:pPr marL="0" indent="0" eaLnBrk="1" hangingPunct="1">
              <a:buFont typeface="Wingdings" panose="05000000000000000000" pitchFamily="2" charset="2"/>
              <a:buNone/>
            </a:pPr>
            <a:r>
              <a:rPr lang="en-US" altLang="en-US" sz="2200">
                <a:solidFill>
                  <a:srgbClr val="0070C0"/>
                </a:solidFill>
              </a:rPr>
              <a:t>Merge daily volumes for a list of symbols into 1 time series to output top 5 volumes. </a:t>
            </a:r>
            <a:br>
              <a:rPr lang="en-US" altLang="en-US" sz="2200">
                <a:solidFill>
                  <a:srgbClr val="0070C0"/>
                </a:solidFill>
              </a:rPr>
            </a:br>
            <a:r>
              <a:rPr lang="en-US" altLang="en-US" sz="2200">
                <a:solidFill>
                  <a:srgbClr val="0070C0"/>
                </a:solidFill>
              </a:rPr>
              <a:t>Show what percent these volumes represent of the overall daily total volume.</a:t>
            </a:r>
          </a:p>
        </p:txBody>
      </p:sp>
      <p:sp>
        <p:nvSpPr>
          <p:cNvPr id="4" name="Down Arrow 3">
            <a:extLst>
              <a:ext uri="{FF2B5EF4-FFF2-40B4-BE49-F238E27FC236}">
                <a16:creationId xmlns:a16="http://schemas.microsoft.com/office/drawing/2014/main" id="{EF5E7A82-1471-4214-96E4-ACA299452E27}"/>
              </a:ext>
            </a:extLst>
          </p:cNvPr>
          <p:cNvSpPr/>
          <p:nvPr/>
        </p:nvSpPr>
        <p:spPr>
          <a:xfrm>
            <a:off x="5257800" y="4800600"/>
            <a:ext cx="457200" cy="609600"/>
          </a:xfrm>
          <a:prstGeom prst="downArrow">
            <a:avLst/>
          </a:prstGeom>
          <a:solidFill>
            <a:srgbClr val="00B0F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A96B5E81-C4DA-4DB8-A598-CB34B7598EFE}"/>
              </a:ext>
            </a:extLst>
          </p:cNvPr>
          <p:cNvSpPr/>
          <p:nvPr/>
        </p:nvSpPr>
        <p:spPr>
          <a:xfrm>
            <a:off x="6781800" y="2590800"/>
            <a:ext cx="762000" cy="1371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5" name="Picture 4">
            <a:extLst>
              <a:ext uri="{FF2B5EF4-FFF2-40B4-BE49-F238E27FC236}">
                <a16:creationId xmlns:a16="http://schemas.microsoft.com/office/drawing/2014/main" id="{60963D30-7F4E-418D-8879-8351EC14DA57}"/>
              </a:ext>
            </a:extLst>
          </p:cNvPr>
          <p:cNvPicPr>
            <a:picLocks noChangeAspect="1"/>
          </p:cNvPicPr>
          <p:nvPr/>
        </p:nvPicPr>
        <p:blipFill>
          <a:blip r:embed="rId2"/>
          <a:stretch>
            <a:fillRect/>
          </a:stretch>
        </p:blipFill>
        <p:spPr>
          <a:xfrm>
            <a:off x="3124200" y="304800"/>
            <a:ext cx="5400675" cy="5618163"/>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9F537BAC-CC8E-4654-8B0F-DAE628912DB8}"/>
              </a:ext>
            </a:extLst>
          </p:cNvPr>
          <p:cNvSpPr txBox="1"/>
          <p:nvPr/>
        </p:nvSpPr>
        <p:spPr>
          <a:xfrm>
            <a:off x="3124200" y="6096000"/>
            <a:ext cx="5715000" cy="584200"/>
          </a:xfrm>
          <a:prstGeom prst="rect">
            <a:avLst/>
          </a:prstGeom>
          <a:solidFill>
            <a:srgbClr val="FFFF99"/>
          </a:solidFill>
          <a:effectLst>
            <a:outerShdw blurRad="50800" dist="38100" dir="2700000" algn="tl" rotWithShape="0">
              <a:prstClr val="black">
                <a:alpha val="40000"/>
              </a:prstClr>
            </a:outerShdw>
          </a:effectLst>
        </p:spPr>
        <p:txBody>
          <a:bodyPr>
            <a:spAutoFit/>
          </a:bodyPr>
          <a:lstStyle/>
          <a:p>
            <a:pPr algn="ctr" eaLnBrk="1" hangingPunct="1">
              <a:defRPr/>
            </a:pPr>
            <a:r>
              <a:rPr lang="en-US" sz="1600" b="1" dirty="0">
                <a:solidFill>
                  <a:srgbClr val="0070C0"/>
                </a:solidFill>
                <a:cs typeface="Arial" charset="0"/>
              </a:rPr>
              <a:t>Note</a:t>
            </a:r>
            <a:r>
              <a:rPr lang="en-US" sz="1600" dirty="0">
                <a:solidFill>
                  <a:srgbClr val="0070C0"/>
                </a:solidFill>
                <a:cs typeface="Arial" charset="0"/>
              </a:rPr>
              <a:t>: See EP Guide / Query Performance Tuning </a:t>
            </a:r>
            <a:br>
              <a:rPr lang="en-US" sz="1600" dirty="0">
                <a:solidFill>
                  <a:srgbClr val="0070C0"/>
                </a:solidFill>
                <a:cs typeface="Arial" charset="0"/>
              </a:rPr>
            </a:br>
            <a:r>
              <a:rPr lang="en-US" sz="1600" dirty="0">
                <a:solidFill>
                  <a:srgbClr val="0070C0"/>
                </a:solidFill>
                <a:cs typeface="Arial" charset="0"/>
              </a:rPr>
              <a:t>on the details of using PRESORT EP with MERGE.</a:t>
            </a:r>
          </a:p>
        </p:txBody>
      </p:sp>
      <p:sp>
        <p:nvSpPr>
          <p:cNvPr id="9" name="Right Bracket 8">
            <a:extLst>
              <a:ext uri="{FF2B5EF4-FFF2-40B4-BE49-F238E27FC236}">
                <a16:creationId xmlns:a16="http://schemas.microsoft.com/office/drawing/2014/main" id="{F88BE199-AE40-465B-BD69-7F88639EF293}"/>
              </a:ext>
            </a:extLst>
          </p:cNvPr>
          <p:cNvSpPr/>
          <p:nvPr/>
        </p:nvSpPr>
        <p:spPr>
          <a:xfrm>
            <a:off x="8551863" y="304800"/>
            <a:ext cx="381000" cy="1676400"/>
          </a:xfrm>
          <a:prstGeom prst="rightBracket">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r>
              <a:rPr lang="en-US" sz="1100" b="1" dirty="0">
                <a:solidFill>
                  <a:srgbClr val="C00000"/>
                </a:solidFill>
              </a:rPr>
              <a:t>Per</a:t>
            </a:r>
          </a:p>
          <a:p>
            <a:pPr algn="ctr" eaLnBrk="1" hangingPunct="1">
              <a:defRPr/>
            </a:pPr>
            <a:r>
              <a:rPr lang="en-US" sz="1100" b="1" dirty="0">
                <a:solidFill>
                  <a:srgbClr val="C00000"/>
                </a:solidFill>
              </a:rPr>
              <a:t> Symbol</a:t>
            </a:r>
          </a:p>
        </p:txBody>
      </p:sp>
      <p:sp>
        <p:nvSpPr>
          <p:cNvPr id="10" name="Right Bracket 9">
            <a:extLst>
              <a:ext uri="{FF2B5EF4-FFF2-40B4-BE49-F238E27FC236}">
                <a16:creationId xmlns:a16="http://schemas.microsoft.com/office/drawing/2014/main" id="{0F943883-7245-402D-AE31-2BE102577F25}"/>
              </a:ext>
            </a:extLst>
          </p:cNvPr>
          <p:cNvSpPr/>
          <p:nvPr/>
        </p:nvSpPr>
        <p:spPr>
          <a:xfrm>
            <a:off x="8574088" y="3249613"/>
            <a:ext cx="381000" cy="2465387"/>
          </a:xfrm>
          <a:prstGeom prst="rightBracket">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r>
              <a:rPr lang="en-US" sz="1100" b="1" dirty="0">
                <a:solidFill>
                  <a:srgbClr val="C00000"/>
                </a:solidFill>
              </a:rPr>
              <a:t>Across </a:t>
            </a:r>
          </a:p>
          <a:p>
            <a:pPr algn="ctr" eaLnBrk="1" hangingPunct="1">
              <a:defRPr/>
            </a:pPr>
            <a:endParaRPr lang="en-US" sz="1100" b="1" dirty="0">
              <a:solidFill>
                <a:srgbClr val="C00000"/>
              </a:solidFill>
            </a:endParaRPr>
          </a:p>
          <a:p>
            <a:pPr algn="ctr" eaLnBrk="1" hangingPunct="1">
              <a:defRPr/>
            </a:pPr>
            <a:r>
              <a:rPr lang="en-US" sz="1100" b="1" dirty="0">
                <a:solidFill>
                  <a:srgbClr val="C00000"/>
                </a:solidFill>
              </a:rPr>
              <a:t>Symbols</a:t>
            </a:r>
          </a:p>
        </p:txBody>
      </p:sp>
      <p:sp>
        <p:nvSpPr>
          <p:cNvPr id="11" name="Right Bracket 10">
            <a:extLst>
              <a:ext uri="{FF2B5EF4-FFF2-40B4-BE49-F238E27FC236}">
                <a16:creationId xmlns:a16="http://schemas.microsoft.com/office/drawing/2014/main" id="{8BC53486-EE3A-4BF1-8CDF-DE4E04861295}"/>
              </a:ext>
            </a:extLst>
          </p:cNvPr>
          <p:cNvSpPr/>
          <p:nvPr/>
        </p:nvSpPr>
        <p:spPr>
          <a:xfrm>
            <a:off x="8551863" y="2057400"/>
            <a:ext cx="381000" cy="1143000"/>
          </a:xfrm>
          <a:prstGeom prst="rightBracket">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r>
              <a:rPr lang="en-US" sz="1100" b="1" dirty="0">
                <a:solidFill>
                  <a:srgbClr val="C00000"/>
                </a:solidFill>
              </a:rPr>
              <a:t>MERGE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B370AE2C-13B1-4D0E-A9EF-CA4033F59B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5D38A3BC-12C5-44BB-B94F-285B3CA59070}" type="slidenum">
              <a:rPr lang="en-US" altLang="en-US" sz="1200" smtClean="0"/>
              <a:pPr>
                <a:spcBef>
                  <a:spcPct val="0"/>
                </a:spcBef>
                <a:buClrTx/>
                <a:buFontTx/>
                <a:buNone/>
              </a:pPr>
              <a:t>6</a:t>
            </a:fld>
            <a:endParaRPr lang="en-US" altLang="en-US" sz="1200"/>
          </a:p>
        </p:txBody>
      </p:sp>
      <p:sp>
        <p:nvSpPr>
          <p:cNvPr id="9219" name="Rectangle 2">
            <a:extLst>
              <a:ext uri="{FF2B5EF4-FFF2-40B4-BE49-F238E27FC236}">
                <a16:creationId xmlns:a16="http://schemas.microsoft.com/office/drawing/2014/main" id="{D66BE17E-134D-44ED-ADEE-D912D492ECA3}"/>
              </a:ext>
            </a:extLst>
          </p:cNvPr>
          <p:cNvSpPr>
            <a:spLocks noGrp="1" noChangeArrowheads="1"/>
          </p:cNvSpPr>
          <p:nvPr>
            <p:ph type="title"/>
          </p:nvPr>
        </p:nvSpPr>
        <p:spPr>
          <a:xfrm>
            <a:off x="574675" y="304800"/>
            <a:ext cx="8001000" cy="685800"/>
          </a:xfrm>
        </p:spPr>
        <p:txBody>
          <a:bodyPr/>
          <a:lstStyle/>
          <a:p>
            <a:pPr eaLnBrk="1" hangingPunct="1"/>
            <a:r>
              <a:rPr lang="en-US" altLang="en-US" b="1"/>
              <a:t>MERGE</a:t>
            </a:r>
          </a:p>
        </p:txBody>
      </p:sp>
      <p:sp>
        <p:nvSpPr>
          <p:cNvPr id="9220" name="Rectangle 3">
            <a:extLst>
              <a:ext uri="{FF2B5EF4-FFF2-40B4-BE49-F238E27FC236}">
                <a16:creationId xmlns:a16="http://schemas.microsoft.com/office/drawing/2014/main" id="{A47A985C-9351-4C19-80C9-F9DF6A4100E7}"/>
              </a:ext>
            </a:extLst>
          </p:cNvPr>
          <p:cNvSpPr>
            <a:spLocks noGrp="1" noChangeArrowheads="1"/>
          </p:cNvSpPr>
          <p:nvPr>
            <p:ph type="body" idx="1"/>
          </p:nvPr>
        </p:nvSpPr>
        <p:spPr>
          <a:xfrm>
            <a:off x="533400" y="1143000"/>
            <a:ext cx="2514600" cy="5537200"/>
          </a:xfrm>
        </p:spPr>
        <p:txBody>
          <a:bodyPr/>
          <a:lstStyle/>
          <a:p>
            <a:pPr marL="0" indent="0" eaLnBrk="1" hangingPunct="1">
              <a:buFont typeface="Wingdings" panose="05000000000000000000" pitchFamily="2" charset="2"/>
              <a:buNone/>
            </a:pPr>
            <a:r>
              <a:rPr lang="en-US" altLang="en-US" sz="2200" b="1">
                <a:solidFill>
                  <a:srgbClr val="0070C0"/>
                </a:solidFill>
              </a:rPr>
              <a:t>Example</a:t>
            </a:r>
            <a:r>
              <a:rPr lang="en-US" altLang="en-US" sz="2200">
                <a:solidFill>
                  <a:srgbClr val="0070C0"/>
                </a:solidFill>
              </a:rPr>
              <a:t>:</a:t>
            </a:r>
          </a:p>
          <a:p>
            <a:pPr marL="0" indent="0" eaLnBrk="1" hangingPunct="1">
              <a:buFont typeface="Wingdings" panose="05000000000000000000" pitchFamily="2" charset="2"/>
              <a:buNone/>
            </a:pPr>
            <a:r>
              <a:rPr lang="en-US" altLang="en-US" sz="2200" b="1">
                <a:solidFill>
                  <a:srgbClr val="0070C0"/>
                </a:solidFill>
              </a:rPr>
              <a:t>Top Market Players</a:t>
            </a:r>
          </a:p>
          <a:p>
            <a:pPr marL="0" indent="0" eaLnBrk="1" hangingPunct="1">
              <a:buFont typeface="Wingdings" panose="05000000000000000000" pitchFamily="2" charset="2"/>
              <a:buNone/>
            </a:pPr>
            <a:endParaRPr lang="en-US" altLang="en-US" sz="2200">
              <a:solidFill>
                <a:srgbClr val="0070C0"/>
              </a:solidFill>
            </a:endParaRPr>
          </a:p>
          <a:p>
            <a:pPr marL="0" indent="0" eaLnBrk="1" hangingPunct="1">
              <a:buFont typeface="Wingdings" panose="05000000000000000000" pitchFamily="2" charset="2"/>
              <a:buNone/>
            </a:pPr>
            <a:br>
              <a:rPr lang="en-US" altLang="en-US" sz="2200">
                <a:solidFill>
                  <a:srgbClr val="0070C0"/>
                </a:solidFill>
              </a:rPr>
            </a:br>
            <a:br>
              <a:rPr lang="en-US" altLang="en-US" sz="2200">
                <a:solidFill>
                  <a:srgbClr val="0070C0"/>
                </a:solidFill>
              </a:rPr>
            </a:br>
            <a:br>
              <a:rPr lang="en-US" altLang="en-US" sz="2200">
                <a:solidFill>
                  <a:srgbClr val="0070C0"/>
                </a:solidFill>
              </a:rPr>
            </a:br>
            <a:br>
              <a:rPr lang="en-US" altLang="en-US" sz="2200">
                <a:solidFill>
                  <a:srgbClr val="0070C0"/>
                </a:solidFill>
              </a:rPr>
            </a:br>
            <a:br>
              <a:rPr lang="en-US" altLang="en-US" sz="2200">
                <a:solidFill>
                  <a:srgbClr val="0070C0"/>
                </a:solidFill>
              </a:rPr>
            </a:br>
            <a:br>
              <a:rPr lang="en-US" altLang="en-US" sz="2200">
                <a:solidFill>
                  <a:srgbClr val="0070C0"/>
                </a:solidFill>
              </a:rPr>
            </a:br>
            <a:br>
              <a:rPr lang="en-US" altLang="en-US" sz="2200">
                <a:solidFill>
                  <a:srgbClr val="0070C0"/>
                </a:solidFill>
              </a:rPr>
            </a:br>
            <a:r>
              <a:rPr lang="en-US" altLang="en-US" sz="2200">
                <a:solidFill>
                  <a:srgbClr val="0070C0"/>
                </a:solidFill>
              </a:rPr>
              <a:t>Query output:</a:t>
            </a:r>
          </a:p>
        </p:txBody>
      </p:sp>
      <p:sp>
        <p:nvSpPr>
          <p:cNvPr id="4" name="Down Arrow 3">
            <a:extLst>
              <a:ext uri="{FF2B5EF4-FFF2-40B4-BE49-F238E27FC236}">
                <a16:creationId xmlns:a16="http://schemas.microsoft.com/office/drawing/2014/main" id="{9BFD1A7D-6808-412F-A125-286BF4ED3EA9}"/>
              </a:ext>
            </a:extLst>
          </p:cNvPr>
          <p:cNvSpPr/>
          <p:nvPr/>
        </p:nvSpPr>
        <p:spPr>
          <a:xfrm>
            <a:off x="5257800" y="4800600"/>
            <a:ext cx="457200" cy="609600"/>
          </a:xfrm>
          <a:prstGeom prst="downArrow">
            <a:avLst/>
          </a:prstGeom>
          <a:solidFill>
            <a:srgbClr val="00B0F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C64EB2D6-CCA8-40C1-9232-4E086253C7A0}"/>
              </a:ext>
            </a:extLst>
          </p:cNvPr>
          <p:cNvSpPr/>
          <p:nvPr/>
        </p:nvSpPr>
        <p:spPr>
          <a:xfrm>
            <a:off x="6781800" y="2590800"/>
            <a:ext cx="762000" cy="1371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5" name="Picture 4">
            <a:extLst>
              <a:ext uri="{FF2B5EF4-FFF2-40B4-BE49-F238E27FC236}">
                <a16:creationId xmlns:a16="http://schemas.microsoft.com/office/drawing/2014/main" id="{16B91CAC-21B9-410A-A6C5-8E7CB5723874}"/>
              </a:ext>
            </a:extLst>
          </p:cNvPr>
          <p:cNvPicPr>
            <a:picLocks noChangeAspect="1"/>
          </p:cNvPicPr>
          <p:nvPr/>
        </p:nvPicPr>
        <p:blipFill>
          <a:blip r:embed="rId2"/>
          <a:stretch>
            <a:fillRect/>
          </a:stretch>
        </p:blipFill>
        <p:spPr>
          <a:xfrm>
            <a:off x="3124200" y="304800"/>
            <a:ext cx="5400675" cy="5618163"/>
          </a:xfrm>
          <a:prstGeom prst="rect">
            <a:avLst/>
          </a:prstGeom>
          <a:ln>
            <a:noFill/>
          </a:ln>
          <a:effectLst>
            <a:outerShdw blurRad="292100" dist="139700" dir="2700000" algn="tl" rotWithShape="0">
              <a:srgbClr val="333333">
                <a:alpha val="65000"/>
              </a:srgbClr>
            </a:outerShdw>
          </a:effectLst>
        </p:spPr>
      </p:pic>
      <p:sp>
        <p:nvSpPr>
          <p:cNvPr id="11" name="TextBox 6">
            <a:extLst>
              <a:ext uri="{FF2B5EF4-FFF2-40B4-BE49-F238E27FC236}">
                <a16:creationId xmlns:a16="http://schemas.microsoft.com/office/drawing/2014/main" id="{1B195AFD-AD87-41FF-83A4-683E788D2F9A}"/>
              </a:ext>
            </a:extLst>
          </p:cNvPr>
          <p:cNvSpPr txBox="1">
            <a:spLocks noChangeArrowheads="1"/>
          </p:cNvSpPr>
          <p:nvPr/>
        </p:nvSpPr>
        <p:spPr bwMode="auto">
          <a:xfrm>
            <a:off x="304800" y="2363788"/>
            <a:ext cx="2663825" cy="2062162"/>
          </a:xfrm>
          <a:prstGeom prst="rect">
            <a:avLst/>
          </a:prstGeom>
          <a:solidFill>
            <a:srgbClr val="FFFF99"/>
          </a:solidFill>
          <a:effectLst>
            <a:outerShdw blurRad="50800" dist="38100" dir="2700000" algn="tl" rotWithShape="0">
              <a:prstClr val="black">
                <a:alpha val="40000"/>
              </a:prstClr>
            </a:outerShdw>
          </a:effectLst>
          <a:extLst/>
        </p:spPr>
        <p:txBody>
          <a:bodyPr>
            <a:spAutoFit/>
          </a:bodyPr>
          <a:lstStyle>
            <a:defPPr>
              <a:defRPr lang="en-US"/>
            </a:defPPr>
            <a:lvl1pPr algn="ctr">
              <a:defRPr sz="1600">
                <a:solidFill>
                  <a:srgbClr val="0070C0"/>
                </a:solidFill>
              </a:defRPr>
            </a:lvl1pPr>
          </a:lstStyle>
          <a:p>
            <a:pPr eaLnBrk="1" hangingPunct="1">
              <a:defRPr/>
            </a:pPr>
            <a:r>
              <a:rPr lang="en-US" b="1" dirty="0">
                <a:cs typeface="Arial" charset="0"/>
              </a:rPr>
              <a:t>Notes</a:t>
            </a:r>
            <a:r>
              <a:rPr lang="en-US" dirty="0">
                <a:cs typeface="Arial" charset="0"/>
              </a:rPr>
              <a:t>: </a:t>
            </a:r>
            <a:br>
              <a:rPr lang="en-US" dirty="0">
                <a:cs typeface="Arial" charset="0"/>
              </a:rPr>
            </a:br>
            <a:r>
              <a:rPr lang="en-US" dirty="0">
                <a:cs typeface="Arial" charset="0"/>
              </a:rPr>
              <a:t>Binding symbols to MERGE or PRESORT followed by MERGE merges all time series into 1 based on timestamps and </a:t>
            </a:r>
            <a:r>
              <a:rPr lang="en-US" dirty="0" err="1">
                <a:cs typeface="Arial" charset="0"/>
              </a:rPr>
              <a:t>omdseq</a:t>
            </a:r>
            <a:r>
              <a:rPr lang="en-US" dirty="0">
                <a:cs typeface="Arial" charset="0"/>
              </a:rPr>
              <a:t> (if available)</a:t>
            </a:r>
          </a:p>
        </p:txBody>
      </p:sp>
      <p:cxnSp>
        <p:nvCxnSpPr>
          <p:cNvPr id="12" name="Straight Arrow Connector 11">
            <a:extLst>
              <a:ext uri="{FF2B5EF4-FFF2-40B4-BE49-F238E27FC236}">
                <a16:creationId xmlns:a16="http://schemas.microsoft.com/office/drawing/2014/main" id="{34BC03AF-DF3D-4BC4-8832-DD299BA0DC15}"/>
              </a:ext>
            </a:extLst>
          </p:cNvPr>
          <p:cNvCxnSpPr/>
          <p:nvPr/>
        </p:nvCxnSpPr>
        <p:spPr>
          <a:xfrm flipV="1">
            <a:off x="2743200" y="2209800"/>
            <a:ext cx="3886200" cy="609600"/>
          </a:xfrm>
          <a:prstGeom prst="straightConnector1">
            <a:avLst/>
          </a:prstGeom>
          <a:ln w="28575">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ight Bracket 16">
            <a:extLst>
              <a:ext uri="{FF2B5EF4-FFF2-40B4-BE49-F238E27FC236}">
                <a16:creationId xmlns:a16="http://schemas.microsoft.com/office/drawing/2014/main" id="{B20845C8-27D8-4AFF-BD90-283485D445EB}"/>
              </a:ext>
            </a:extLst>
          </p:cNvPr>
          <p:cNvSpPr/>
          <p:nvPr/>
        </p:nvSpPr>
        <p:spPr>
          <a:xfrm>
            <a:off x="8551863" y="304800"/>
            <a:ext cx="381000" cy="1676400"/>
          </a:xfrm>
          <a:prstGeom prst="rightBracket">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r>
              <a:rPr lang="en-US" sz="1100" b="1" dirty="0">
                <a:solidFill>
                  <a:srgbClr val="C00000"/>
                </a:solidFill>
              </a:rPr>
              <a:t>Per</a:t>
            </a:r>
          </a:p>
          <a:p>
            <a:pPr algn="ctr" eaLnBrk="1" hangingPunct="1">
              <a:defRPr/>
            </a:pPr>
            <a:r>
              <a:rPr lang="en-US" sz="1100" b="1" dirty="0">
                <a:solidFill>
                  <a:srgbClr val="C00000"/>
                </a:solidFill>
              </a:rPr>
              <a:t> Symbol</a:t>
            </a:r>
          </a:p>
        </p:txBody>
      </p:sp>
      <p:sp>
        <p:nvSpPr>
          <p:cNvPr id="21" name="Right Bracket 20">
            <a:extLst>
              <a:ext uri="{FF2B5EF4-FFF2-40B4-BE49-F238E27FC236}">
                <a16:creationId xmlns:a16="http://schemas.microsoft.com/office/drawing/2014/main" id="{B4D257AD-869C-43D5-A208-33CB9A2F6D44}"/>
              </a:ext>
            </a:extLst>
          </p:cNvPr>
          <p:cNvSpPr/>
          <p:nvPr/>
        </p:nvSpPr>
        <p:spPr>
          <a:xfrm>
            <a:off x="8574088" y="3249613"/>
            <a:ext cx="381000" cy="2465387"/>
          </a:xfrm>
          <a:prstGeom prst="rightBracket">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r>
              <a:rPr lang="en-US" sz="1100" b="1" dirty="0">
                <a:solidFill>
                  <a:srgbClr val="C00000"/>
                </a:solidFill>
              </a:rPr>
              <a:t>Across </a:t>
            </a:r>
          </a:p>
          <a:p>
            <a:pPr algn="ctr" eaLnBrk="1" hangingPunct="1">
              <a:defRPr/>
            </a:pPr>
            <a:endParaRPr lang="en-US" sz="1100" b="1" dirty="0">
              <a:solidFill>
                <a:srgbClr val="C00000"/>
              </a:solidFill>
            </a:endParaRPr>
          </a:p>
          <a:p>
            <a:pPr algn="ctr" eaLnBrk="1" hangingPunct="1">
              <a:defRPr/>
            </a:pPr>
            <a:r>
              <a:rPr lang="en-US" sz="1100" b="1" dirty="0">
                <a:solidFill>
                  <a:srgbClr val="C00000"/>
                </a:solidFill>
              </a:rPr>
              <a:t>Symbols</a:t>
            </a:r>
          </a:p>
        </p:txBody>
      </p:sp>
      <p:sp>
        <p:nvSpPr>
          <p:cNvPr id="22" name="Right Bracket 21">
            <a:extLst>
              <a:ext uri="{FF2B5EF4-FFF2-40B4-BE49-F238E27FC236}">
                <a16:creationId xmlns:a16="http://schemas.microsoft.com/office/drawing/2014/main" id="{98FACF09-8103-4EAC-A6AF-6B0C7E96E3CD}"/>
              </a:ext>
            </a:extLst>
          </p:cNvPr>
          <p:cNvSpPr/>
          <p:nvPr/>
        </p:nvSpPr>
        <p:spPr>
          <a:xfrm>
            <a:off x="8551863" y="2057400"/>
            <a:ext cx="381000" cy="1143000"/>
          </a:xfrm>
          <a:prstGeom prst="rightBracket">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r>
              <a:rPr lang="en-US" sz="1100" b="1" dirty="0">
                <a:solidFill>
                  <a:srgbClr val="C00000"/>
                </a:solidFill>
              </a:rPr>
              <a:t>MERGE</a:t>
            </a:r>
          </a:p>
        </p:txBody>
      </p:sp>
      <p:sp>
        <p:nvSpPr>
          <p:cNvPr id="10" name="Down Arrow 9">
            <a:extLst>
              <a:ext uri="{FF2B5EF4-FFF2-40B4-BE49-F238E27FC236}">
                <a16:creationId xmlns:a16="http://schemas.microsoft.com/office/drawing/2014/main" id="{60BBD1A4-BAA9-4362-B2ED-F581E081B310}"/>
              </a:ext>
            </a:extLst>
          </p:cNvPr>
          <p:cNvSpPr/>
          <p:nvPr/>
        </p:nvSpPr>
        <p:spPr>
          <a:xfrm>
            <a:off x="2819400" y="4800600"/>
            <a:ext cx="457200" cy="609600"/>
          </a:xfrm>
          <a:prstGeom prst="downArrow">
            <a:avLst/>
          </a:prstGeom>
          <a:solidFill>
            <a:srgbClr val="00B0F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3" name="Picture 2">
            <a:extLst>
              <a:ext uri="{FF2B5EF4-FFF2-40B4-BE49-F238E27FC236}">
                <a16:creationId xmlns:a16="http://schemas.microsoft.com/office/drawing/2014/main" id="{AEC0EC07-8780-4C48-929B-CDE62888C863}"/>
              </a:ext>
            </a:extLst>
          </p:cNvPr>
          <p:cNvPicPr>
            <a:picLocks noChangeAspect="1"/>
          </p:cNvPicPr>
          <p:nvPr/>
        </p:nvPicPr>
        <p:blipFill>
          <a:blip r:embed="rId3"/>
          <a:stretch>
            <a:fillRect/>
          </a:stretch>
        </p:blipFill>
        <p:spPr>
          <a:xfrm>
            <a:off x="0" y="5581204"/>
            <a:ext cx="8305800" cy="156348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B370AE2C-13B1-4D0E-A9EF-CA4033F59B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5D38A3BC-12C5-44BB-B94F-285B3CA59070}" type="slidenum">
              <a:rPr lang="en-US" altLang="en-US" sz="1200" smtClean="0"/>
              <a:pPr>
                <a:spcBef>
                  <a:spcPct val="0"/>
                </a:spcBef>
                <a:buClrTx/>
                <a:buFontTx/>
                <a:buNone/>
              </a:pPr>
              <a:t>7</a:t>
            </a:fld>
            <a:endParaRPr lang="en-US" altLang="en-US" sz="1200"/>
          </a:p>
        </p:txBody>
      </p:sp>
      <p:sp>
        <p:nvSpPr>
          <p:cNvPr id="9219" name="Rectangle 2">
            <a:extLst>
              <a:ext uri="{FF2B5EF4-FFF2-40B4-BE49-F238E27FC236}">
                <a16:creationId xmlns:a16="http://schemas.microsoft.com/office/drawing/2014/main" id="{D66BE17E-134D-44ED-ADEE-D912D492ECA3}"/>
              </a:ext>
            </a:extLst>
          </p:cNvPr>
          <p:cNvSpPr>
            <a:spLocks noGrp="1" noChangeArrowheads="1"/>
          </p:cNvSpPr>
          <p:nvPr>
            <p:ph type="title"/>
          </p:nvPr>
        </p:nvSpPr>
        <p:spPr>
          <a:xfrm>
            <a:off x="574675" y="304800"/>
            <a:ext cx="8001000" cy="685800"/>
          </a:xfrm>
        </p:spPr>
        <p:txBody>
          <a:bodyPr/>
          <a:lstStyle/>
          <a:p>
            <a:pPr eaLnBrk="1" hangingPunct="1"/>
            <a:r>
              <a:rPr lang="en-US" altLang="en-US" b="1"/>
              <a:t>MERGE</a:t>
            </a:r>
          </a:p>
        </p:txBody>
      </p:sp>
      <p:sp>
        <p:nvSpPr>
          <p:cNvPr id="9220" name="Rectangle 3">
            <a:extLst>
              <a:ext uri="{FF2B5EF4-FFF2-40B4-BE49-F238E27FC236}">
                <a16:creationId xmlns:a16="http://schemas.microsoft.com/office/drawing/2014/main" id="{A47A985C-9351-4C19-80C9-F9DF6A4100E7}"/>
              </a:ext>
            </a:extLst>
          </p:cNvPr>
          <p:cNvSpPr>
            <a:spLocks noGrp="1" noChangeArrowheads="1"/>
          </p:cNvSpPr>
          <p:nvPr>
            <p:ph type="body" idx="1"/>
          </p:nvPr>
        </p:nvSpPr>
        <p:spPr>
          <a:xfrm>
            <a:off x="533400" y="1143000"/>
            <a:ext cx="2514600" cy="5537200"/>
          </a:xfrm>
        </p:spPr>
        <p:txBody>
          <a:bodyPr/>
          <a:lstStyle/>
          <a:p>
            <a:pPr marL="0" indent="0" eaLnBrk="1" hangingPunct="1">
              <a:buFont typeface="Wingdings" panose="05000000000000000000" pitchFamily="2" charset="2"/>
              <a:buNone/>
            </a:pPr>
            <a:r>
              <a:rPr lang="en-US" altLang="en-US" sz="2200" b="1">
                <a:solidFill>
                  <a:srgbClr val="0070C0"/>
                </a:solidFill>
              </a:rPr>
              <a:t>Example</a:t>
            </a:r>
            <a:r>
              <a:rPr lang="en-US" altLang="en-US" sz="2200">
                <a:solidFill>
                  <a:srgbClr val="0070C0"/>
                </a:solidFill>
              </a:rPr>
              <a:t>:</a:t>
            </a:r>
          </a:p>
          <a:p>
            <a:pPr marL="0" indent="0" eaLnBrk="1" hangingPunct="1">
              <a:buFont typeface="Wingdings" panose="05000000000000000000" pitchFamily="2" charset="2"/>
              <a:buNone/>
            </a:pPr>
            <a:r>
              <a:rPr lang="en-US" altLang="en-US" sz="2200" b="1">
                <a:solidFill>
                  <a:srgbClr val="0070C0"/>
                </a:solidFill>
              </a:rPr>
              <a:t>Top Market Players</a:t>
            </a:r>
          </a:p>
          <a:p>
            <a:pPr marL="0" indent="0" eaLnBrk="1" hangingPunct="1">
              <a:buFont typeface="Wingdings" panose="05000000000000000000" pitchFamily="2" charset="2"/>
              <a:buNone/>
            </a:pPr>
            <a:endParaRPr lang="en-US" altLang="en-US" sz="2200">
              <a:solidFill>
                <a:srgbClr val="0070C0"/>
              </a:solidFill>
            </a:endParaRPr>
          </a:p>
          <a:p>
            <a:pPr marL="0" indent="0" eaLnBrk="1" hangingPunct="1">
              <a:buFont typeface="Wingdings" panose="05000000000000000000" pitchFamily="2" charset="2"/>
              <a:buNone/>
            </a:pPr>
            <a:br>
              <a:rPr lang="en-US" altLang="en-US" sz="2200">
                <a:solidFill>
                  <a:srgbClr val="0070C0"/>
                </a:solidFill>
              </a:rPr>
            </a:br>
            <a:br>
              <a:rPr lang="en-US" altLang="en-US" sz="2200">
                <a:solidFill>
                  <a:srgbClr val="0070C0"/>
                </a:solidFill>
              </a:rPr>
            </a:br>
            <a:br>
              <a:rPr lang="en-US" altLang="en-US" sz="2200">
                <a:solidFill>
                  <a:srgbClr val="0070C0"/>
                </a:solidFill>
              </a:rPr>
            </a:br>
            <a:br>
              <a:rPr lang="en-US" altLang="en-US" sz="2200">
                <a:solidFill>
                  <a:srgbClr val="0070C0"/>
                </a:solidFill>
              </a:rPr>
            </a:br>
            <a:br>
              <a:rPr lang="en-US" altLang="en-US" sz="2200">
                <a:solidFill>
                  <a:srgbClr val="0070C0"/>
                </a:solidFill>
              </a:rPr>
            </a:br>
            <a:br>
              <a:rPr lang="en-US" altLang="en-US" sz="2200">
                <a:solidFill>
                  <a:srgbClr val="0070C0"/>
                </a:solidFill>
              </a:rPr>
            </a:br>
            <a:br>
              <a:rPr lang="en-US" altLang="en-US" sz="2200">
                <a:solidFill>
                  <a:srgbClr val="0070C0"/>
                </a:solidFill>
              </a:rPr>
            </a:br>
            <a:r>
              <a:rPr lang="en-US" altLang="en-US" sz="2200">
                <a:solidFill>
                  <a:srgbClr val="0070C0"/>
                </a:solidFill>
              </a:rPr>
              <a:t>Query output:</a:t>
            </a:r>
          </a:p>
        </p:txBody>
      </p:sp>
      <p:sp>
        <p:nvSpPr>
          <p:cNvPr id="4" name="Down Arrow 3">
            <a:extLst>
              <a:ext uri="{FF2B5EF4-FFF2-40B4-BE49-F238E27FC236}">
                <a16:creationId xmlns:a16="http://schemas.microsoft.com/office/drawing/2014/main" id="{9BFD1A7D-6808-412F-A125-286BF4ED3EA9}"/>
              </a:ext>
            </a:extLst>
          </p:cNvPr>
          <p:cNvSpPr/>
          <p:nvPr/>
        </p:nvSpPr>
        <p:spPr>
          <a:xfrm>
            <a:off x="5257800" y="4800600"/>
            <a:ext cx="457200" cy="609600"/>
          </a:xfrm>
          <a:prstGeom prst="downArrow">
            <a:avLst/>
          </a:prstGeom>
          <a:solidFill>
            <a:srgbClr val="00B0F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C64EB2D6-CCA8-40C1-9232-4E086253C7A0}"/>
              </a:ext>
            </a:extLst>
          </p:cNvPr>
          <p:cNvSpPr/>
          <p:nvPr/>
        </p:nvSpPr>
        <p:spPr>
          <a:xfrm>
            <a:off x="6781800" y="2590800"/>
            <a:ext cx="762000" cy="1371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5" name="Picture 4">
            <a:extLst>
              <a:ext uri="{FF2B5EF4-FFF2-40B4-BE49-F238E27FC236}">
                <a16:creationId xmlns:a16="http://schemas.microsoft.com/office/drawing/2014/main" id="{16B91CAC-21B9-410A-A6C5-8E7CB5723874}"/>
              </a:ext>
            </a:extLst>
          </p:cNvPr>
          <p:cNvPicPr>
            <a:picLocks noChangeAspect="1"/>
          </p:cNvPicPr>
          <p:nvPr/>
        </p:nvPicPr>
        <p:blipFill>
          <a:blip r:embed="rId2"/>
          <a:stretch>
            <a:fillRect/>
          </a:stretch>
        </p:blipFill>
        <p:spPr>
          <a:xfrm>
            <a:off x="3124200" y="304800"/>
            <a:ext cx="5400675" cy="5618163"/>
          </a:xfrm>
          <a:prstGeom prst="rect">
            <a:avLst/>
          </a:prstGeom>
          <a:ln>
            <a:noFill/>
          </a:ln>
          <a:effectLst>
            <a:outerShdw blurRad="292100" dist="139700" dir="2700000" algn="tl" rotWithShape="0">
              <a:srgbClr val="333333">
                <a:alpha val="65000"/>
              </a:srgbClr>
            </a:outerShdw>
          </a:effectLst>
        </p:spPr>
      </p:pic>
      <p:sp>
        <p:nvSpPr>
          <p:cNvPr id="11" name="TextBox 6">
            <a:extLst>
              <a:ext uri="{FF2B5EF4-FFF2-40B4-BE49-F238E27FC236}">
                <a16:creationId xmlns:a16="http://schemas.microsoft.com/office/drawing/2014/main" id="{1B195AFD-AD87-41FF-83A4-683E788D2F9A}"/>
              </a:ext>
            </a:extLst>
          </p:cNvPr>
          <p:cNvSpPr txBox="1">
            <a:spLocks noChangeArrowheads="1"/>
          </p:cNvSpPr>
          <p:nvPr/>
        </p:nvSpPr>
        <p:spPr bwMode="auto">
          <a:xfrm>
            <a:off x="304800" y="2363788"/>
            <a:ext cx="2663825" cy="1569660"/>
          </a:xfrm>
          <a:prstGeom prst="rect">
            <a:avLst/>
          </a:prstGeom>
          <a:solidFill>
            <a:srgbClr val="FFFF99"/>
          </a:solidFill>
          <a:effectLst>
            <a:outerShdw blurRad="50800" dist="38100" dir="2700000" algn="tl" rotWithShape="0">
              <a:prstClr val="black">
                <a:alpha val="40000"/>
              </a:prstClr>
            </a:outerShdw>
          </a:effectLst>
          <a:extLst/>
        </p:spPr>
        <p:txBody>
          <a:bodyPr>
            <a:spAutoFit/>
          </a:bodyPr>
          <a:lstStyle>
            <a:defPPr>
              <a:defRPr lang="en-US"/>
            </a:defPPr>
            <a:lvl1pPr algn="ctr">
              <a:defRPr sz="1600">
                <a:solidFill>
                  <a:srgbClr val="0070C0"/>
                </a:solidFill>
              </a:defRPr>
            </a:lvl1pPr>
          </a:lstStyle>
          <a:p>
            <a:pPr algn="l" eaLnBrk="1" hangingPunct="1">
              <a:defRPr/>
            </a:pPr>
            <a:r>
              <a:rPr lang="en-US" b="1" dirty="0">
                <a:cs typeface="Arial" charset="0"/>
              </a:rPr>
              <a:t>Notes</a:t>
            </a:r>
            <a:r>
              <a:rPr lang="en-US" dirty="0">
                <a:cs typeface="Arial" charset="0"/>
              </a:rPr>
              <a:t>: </a:t>
            </a:r>
            <a:br>
              <a:rPr lang="en-US" dirty="0">
                <a:cs typeface="Arial" charset="0"/>
              </a:rPr>
            </a:br>
            <a:r>
              <a:rPr lang="en-US" dirty="0">
                <a:cs typeface="Arial" charset="0"/>
              </a:rPr>
              <a:t>Everything above the merge is done on a per symbol basis. The results for all symbols are then merged.</a:t>
            </a:r>
          </a:p>
        </p:txBody>
      </p:sp>
      <p:cxnSp>
        <p:nvCxnSpPr>
          <p:cNvPr id="12" name="Straight Arrow Connector 11">
            <a:extLst>
              <a:ext uri="{FF2B5EF4-FFF2-40B4-BE49-F238E27FC236}">
                <a16:creationId xmlns:a16="http://schemas.microsoft.com/office/drawing/2014/main" id="{34BC03AF-DF3D-4BC4-8832-DD299BA0DC15}"/>
              </a:ext>
            </a:extLst>
          </p:cNvPr>
          <p:cNvCxnSpPr>
            <a:cxnSpLocks/>
          </p:cNvCxnSpPr>
          <p:nvPr/>
        </p:nvCxnSpPr>
        <p:spPr>
          <a:xfrm flipV="1">
            <a:off x="2743200" y="1600200"/>
            <a:ext cx="2667000" cy="1219200"/>
          </a:xfrm>
          <a:prstGeom prst="straightConnector1">
            <a:avLst/>
          </a:prstGeom>
          <a:ln w="28575">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ight Bracket 16">
            <a:extLst>
              <a:ext uri="{FF2B5EF4-FFF2-40B4-BE49-F238E27FC236}">
                <a16:creationId xmlns:a16="http://schemas.microsoft.com/office/drawing/2014/main" id="{B20845C8-27D8-4AFF-BD90-283485D445EB}"/>
              </a:ext>
            </a:extLst>
          </p:cNvPr>
          <p:cNvSpPr/>
          <p:nvPr/>
        </p:nvSpPr>
        <p:spPr>
          <a:xfrm>
            <a:off x="8551863" y="304800"/>
            <a:ext cx="381000" cy="1676400"/>
          </a:xfrm>
          <a:prstGeom prst="rightBracket">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r>
              <a:rPr lang="en-US" sz="1100" b="1" dirty="0">
                <a:solidFill>
                  <a:srgbClr val="C00000"/>
                </a:solidFill>
              </a:rPr>
              <a:t>Per</a:t>
            </a:r>
          </a:p>
          <a:p>
            <a:pPr algn="ctr" eaLnBrk="1" hangingPunct="1">
              <a:defRPr/>
            </a:pPr>
            <a:r>
              <a:rPr lang="en-US" sz="1100" b="1" dirty="0">
                <a:solidFill>
                  <a:srgbClr val="C00000"/>
                </a:solidFill>
              </a:rPr>
              <a:t> Symbol</a:t>
            </a:r>
          </a:p>
        </p:txBody>
      </p:sp>
      <p:sp>
        <p:nvSpPr>
          <p:cNvPr id="21" name="Right Bracket 20">
            <a:extLst>
              <a:ext uri="{FF2B5EF4-FFF2-40B4-BE49-F238E27FC236}">
                <a16:creationId xmlns:a16="http://schemas.microsoft.com/office/drawing/2014/main" id="{B4D257AD-869C-43D5-A208-33CB9A2F6D44}"/>
              </a:ext>
            </a:extLst>
          </p:cNvPr>
          <p:cNvSpPr/>
          <p:nvPr/>
        </p:nvSpPr>
        <p:spPr>
          <a:xfrm>
            <a:off x="8574088" y="3249613"/>
            <a:ext cx="381000" cy="2465387"/>
          </a:xfrm>
          <a:prstGeom prst="rightBracket">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r>
              <a:rPr lang="en-US" sz="1100" b="1" dirty="0">
                <a:solidFill>
                  <a:srgbClr val="C00000"/>
                </a:solidFill>
              </a:rPr>
              <a:t>Across </a:t>
            </a:r>
          </a:p>
          <a:p>
            <a:pPr algn="ctr" eaLnBrk="1" hangingPunct="1">
              <a:defRPr/>
            </a:pPr>
            <a:endParaRPr lang="en-US" sz="1100" b="1" dirty="0">
              <a:solidFill>
                <a:srgbClr val="C00000"/>
              </a:solidFill>
            </a:endParaRPr>
          </a:p>
          <a:p>
            <a:pPr algn="ctr" eaLnBrk="1" hangingPunct="1">
              <a:defRPr/>
            </a:pPr>
            <a:r>
              <a:rPr lang="en-US" sz="1100" b="1" dirty="0">
                <a:solidFill>
                  <a:srgbClr val="C00000"/>
                </a:solidFill>
              </a:rPr>
              <a:t>Symbols</a:t>
            </a:r>
          </a:p>
        </p:txBody>
      </p:sp>
      <p:sp>
        <p:nvSpPr>
          <p:cNvPr id="22" name="Right Bracket 21">
            <a:extLst>
              <a:ext uri="{FF2B5EF4-FFF2-40B4-BE49-F238E27FC236}">
                <a16:creationId xmlns:a16="http://schemas.microsoft.com/office/drawing/2014/main" id="{98FACF09-8103-4EAC-A6AF-6B0C7E96E3CD}"/>
              </a:ext>
            </a:extLst>
          </p:cNvPr>
          <p:cNvSpPr/>
          <p:nvPr/>
        </p:nvSpPr>
        <p:spPr>
          <a:xfrm>
            <a:off x="8551863" y="2057400"/>
            <a:ext cx="381000" cy="1143000"/>
          </a:xfrm>
          <a:prstGeom prst="rightBracket">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r>
              <a:rPr lang="en-US" sz="1100" b="1" dirty="0">
                <a:solidFill>
                  <a:srgbClr val="C00000"/>
                </a:solidFill>
              </a:rPr>
              <a:t>MERGE</a:t>
            </a:r>
          </a:p>
        </p:txBody>
      </p:sp>
      <p:sp>
        <p:nvSpPr>
          <p:cNvPr id="10" name="Down Arrow 9">
            <a:extLst>
              <a:ext uri="{FF2B5EF4-FFF2-40B4-BE49-F238E27FC236}">
                <a16:creationId xmlns:a16="http://schemas.microsoft.com/office/drawing/2014/main" id="{60BBD1A4-BAA9-4362-B2ED-F581E081B310}"/>
              </a:ext>
            </a:extLst>
          </p:cNvPr>
          <p:cNvSpPr/>
          <p:nvPr/>
        </p:nvSpPr>
        <p:spPr>
          <a:xfrm>
            <a:off x="2819400" y="4800600"/>
            <a:ext cx="457200" cy="609600"/>
          </a:xfrm>
          <a:prstGeom prst="downArrow">
            <a:avLst/>
          </a:prstGeom>
          <a:solidFill>
            <a:srgbClr val="00B0F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3" name="Picture 2">
            <a:extLst>
              <a:ext uri="{FF2B5EF4-FFF2-40B4-BE49-F238E27FC236}">
                <a16:creationId xmlns:a16="http://schemas.microsoft.com/office/drawing/2014/main" id="{AEC0EC07-8780-4C48-929B-CDE62888C863}"/>
              </a:ext>
            </a:extLst>
          </p:cNvPr>
          <p:cNvPicPr>
            <a:picLocks noChangeAspect="1"/>
          </p:cNvPicPr>
          <p:nvPr/>
        </p:nvPicPr>
        <p:blipFill>
          <a:blip r:embed="rId3"/>
          <a:stretch>
            <a:fillRect/>
          </a:stretch>
        </p:blipFill>
        <p:spPr>
          <a:xfrm>
            <a:off x="0" y="5581204"/>
            <a:ext cx="8305800" cy="1563482"/>
          </a:xfrm>
          <a:prstGeom prst="rect">
            <a:avLst/>
          </a:prstGeom>
        </p:spPr>
      </p:pic>
    </p:spTree>
    <p:extLst>
      <p:ext uri="{BB962C8B-B14F-4D97-AF65-F5344CB8AC3E}">
        <p14:creationId xmlns:p14="http://schemas.microsoft.com/office/powerpoint/2010/main" val="194634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B370AE2C-13B1-4D0E-A9EF-CA4033F59B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5D38A3BC-12C5-44BB-B94F-285B3CA59070}" type="slidenum">
              <a:rPr lang="en-US" altLang="en-US" sz="1200" smtClean="0"/>
              <a:pPr>
                <a:spcBef>
                  <a:spcPct val="0"/>
                </a:spcBef>
                <a:buClrTx/>
                <a:buFontTx/>
                <a:buNone/>
              </a:pPr>
              <a:t>8</a:t>
            </a:fld>
            <a:endParaRPr lang="en-US" altLang="en-US" sz="1200"/>
          </a:p>
        </p:txBody>
      </p:sp>
      <p:sp>
        <p:nvSpPr>
          <p:cNvPr id="9219" name="Rectangle 2">
            <a:extLst>
              <a:ext uri="{FF2B5EF4-FFF2-40B4-BE49-F238E27FC236}">
                <a16:creationId xmlns:a16="http://schemas.microsoft.com/office/drawing/2014/main" id="{D66BE17E-134D-44ED-ADEE-D912D492ECA3}"/>
              </a:ext>
            </a:extLst>
          </p:cNvPr>
          <p:cNvSpPr>
            <a:spLocks noGrp="1" noChangeArrowheads="1"/>
          </p:cNvSpPr>
          <p:nvPr>
            <p:ph type="title"/>
          </p:nvPr>
        </p:nvSpPr>
        <p:spPr>
          <a:xfrm>
            <a:off x="574675" y="304800"/>
            <a:ext cx="8001000" cy="685800"/>
          </a:xfrm>
        </p:spPr>
        <p:txBody>
          <a:bodyPr/>
          <a:lstStyle/>
          <a:p>
            <a:pPr eaLnBrk="1" hangingPunct="1"/>
            <a:r>
              <a:rPr lang="en-US" altLang="en-US" b="1"/>
              <a:t>MERGE</a:t>
            </a:r>
          </a:p>
        </p:txBody>
      </p:sp>
      <p:sp>
        <p:nvSpPr>
          <p:cNvPr id="9220" name="Rectangle 3">
            <a:extLst>
              <a:ext uri="{FF2B5EF4-FFF2-40B4-BE49-F238E27FC236}">
                <a16:creationId xmlns:a16="http://schemas.microsoft.com/office/drawing/2014/main" id="{A47A985C-9351-4C19-80C9-F9DF6A4100E7}"/>
              </a:ext>
            </a:extLst>
          </p:cNvPr>
          <p:cNvSpPr>
            <a:spLocks noGrp="1" noChangeArrowheads="1"/>
          </p:cNvSpPr>
          <p:nvPr>
            <p:ph type="body" idx="1"/>
          </p:nvPr>
        </p:nvSpPr>
        <p:spPr>
          <a:xfrm>
            <a:off x="533400" y="1143000"/>
            <a:ext cx="2514600" cy="5537200"/>
          </a:xfrm>
        </p:spPr>
        <p:txBody>
          <a:bodyPr/>
          <a:lstStyle/>
          <a:p>
            <a:pPr marL="0" indent="0" eaLnBrk="1" hangingPunct="1">
              <a:buFont typeface="Wingdings" panose="05000000000000000000" pitchFamily="2" charset="2"/>
              <a:buNone/>
            </a:pPr>
            <a:r>
              <a:rPr lang="en-US" altLang="en-US" sz="2200" b="1">
                <a:solidFill>
                  <a:srgbClr val="0070C0"/>
                </a:solidFill>
              </a:rPr>
              <a:t>Example</a:t>
            </a:r>
            <a:r>
              <a:rPr lang="en-US" altLang="en-US" sz="2200">
                <a:solidFill>
                  <a:srgbClr val="0070C0"/>
                </a:solidFill>
              </a:rPr>
              <a:t>:</a:t>
            </a:r>
          </a:p>
          <a:p>
            <a:pPr marL="0" indent="0" eaLnBrk="1" hangingPunct="1">
              <a:buFont typeface="Wingdings" panose="05000000000000000000" pitchFamily="2" charset="2"/>
              <a:buNone/>
            </a:pPr>
            <a:r>
              <a:rPr lang="en-US" altLang="en-US" sz="2200" b="1">
                <a:solidFill>
                  <a:srgbClr val="0070C0"/>
                </a:solidFill>
              </a:rPr>
              <a:t>Top Market Players</a:t>
            </a:r>
          </a:p>
          <a:p>
            <a:pPr marL="0" indent="0" eaLnBrk="1" hangingPunct="1">
              <a:buFont typeface="Wingdings" panose="05000000000000000000" pitchFamily="2" charset="2"/>
              <a:buNone/>
            </a:pPr>
            <a:endParaRPr lang="en-US" altLang="en-US" sz="2200">
              <a:solidFill>
                <a:srgbClr val="0070C0"/>
              </a:solidFill>
            </a:endParaRPr>
          </a:p>
          <a:p>
            <a:pPr marL="0" indent="0" eaLnBrk="1" hangingPunct="1">
              <a:buFont typeface="Wingdings" panose="05000000000000000000" pitchFamily="2" charset="2"/>
              <a:buNone/>
            </a:pPr>
            <a:br>
              <a:rPr lang="en-US" altLang="en-US" sz="2200">
                <a:solidFill>
                  <a:srgbClr val="0070C0"/>
                </a:solidFill>
              </a:rPr>
            </a:br>
            <a:br>
              <a:rPr lang="en-US" altLang="en-US" sz="2200">
                <a:solidFill>
                  <a:srgbClr val="0070C0"/>
                </a:solidFill>
              </a:rPr>
            </a:br>
            <a:br>
              <a:rPr lang="en-US" altLang="en-US" sz="2200">
                <a:solidFill>
                  <a:srgbClr val="0070C0"/>
                </a:solidFill>
              </a:rPr>
            </a:br>
            <a:br>
              <a:rPr lang="en-US" altLang="en-US" sz="2200">
                <a:solidFill>
                  <a:srgbClr val="0070C0"/>
                </a:solidFill>
              </a:rPr>
            </a:br>
            <a:br>
              <a:rPr lang="en-US" altLang="en-US" sz="2200">
                <a:solidFill>
                  <a:srgbClr val="0070C0"/>
                </a:solidFill>
              </a:rPr>
            </a:br>
            <a:br>
              <a:rPr lang="en-US" altLang="en-US" sz="2200">
                <a:solidFill>
                  <a:srgbClr val="0070C0"/>
                </a:solidFill>
              </a:rPr>
            </a:br>
            <a:br>
              <a:rPr lang="en-US" altLang="en-US" sz="2200">
                <a:solidFill>
                  <a:srgbClr val="0070C0"/>
                </a:solidFill>
              </a:rPr>
            </a:br>
            <a:r>
              <a:rPr lang="en-US" altLang="en-US" sz="2200">
                <a:solidFill>
                  <a:srgbClr val="0070C0"/>
                </a:solidFill>
              </a:rPr>
              <a:t>Query output:</a:t>
            </a:r>
          </a:p>
        </p:txBody>
      </p:sp>
      <p:sp>
        <p:nvSpPr>
          <p:cNvPr id="4" name="Down Arrow 3">
            <a:extLst>
              <a:ext uri="{FF2B5EF4-FFF2-40B4-BE49-F238E27FC236}">
                <a16:creationId xmlns:a16="http://schemas.microsoft.com/office/drawing/2014/main" id="{9BFD1A7D-6808-412F-A125-286BF4ED3EA9}"/>
              </a:ext>
            </a:extLst>
          </p:cNvPr>
          <p:cNvSpPr/>
          <p:nvPr/>
        </p:nvSpPr>
        <p:spPr>
          <a:xfrm>
            <a:off x="5257800" y="4800600"/>
            <a:ext cx="457200" cy="609600"/>
          </a:xfrm>
          <a:prstGeom prst="downArrow">
            <a:avLst/>
          </a:prstGeom>
          <a:solidFill>
            <a:srgbClr val="00B0F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C64EB2D6-CCA8-40C1-9232-4E086253C7A0}"/>
              </a:ext>
            </a:extLst>
          </p:cNvPr>
          <p:cNvSpPr/>
          <p:nvPr/>
        </p:nvSpPr>
        <p:spPr>
          <a:xfrm>
            <a:off x="6781800" y="2590800"/>
            <a:ext cx="762000" cy="1371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5" name="Picture 4">
            <a:extLst>
              <a:ext uri="{FF2B5EF4-FFF2-40B4-BE49-F238E27FC236}">
                <a16:creationId xmlns:a16="http://schemas.microsoft.com/office/drawing/2014/main" id="{16B91CAC-21B9-410A-A6C5-8E7CB5723874}"/>
              </a:ext>
            </a:extLst>
          </p:cNvPr>
          <p:cNvPicPr>
            <a:picLocks noChangeAspect="1"/>
          </p:cNvPicPr>
          <p:nvPr/>
        </p:nvPicPr>
        <p:blipFill>
          <a:blip r:embed="rId2"/>
          <a:stretch>
            <a:fillRect/>
          </a:stretch>
        </p:blipFill>
        <p:spPr>
          <a:xfrm>
            <a:off x="3124200" y="304800"/>
            <a:ext cx="5400675" cy="5618163"/>
          </a:xfrm>
          <a:prstGeom prst="rect">
            <a:avLst/>
          </a:prstGeom>
          <a:ln>
            <a:noFill/>
          </a:ln>
          <a:effectLst>
            <a:outerShdw blurRad="292100" dist="139700" dir="2700000" algn="tl" rotWithShape="0">
              <a:srgbClr val="333333">
                <a:alpha val="65000"/>
              </a:srgbClr>
            </a:outerShdw>
          </a:effectLst>
        </p:spPr>
      </p:pic>
      <p:sp>
        <p:nvSpPr>
          <p:cNvPr id="11" name="TextBox 6">
            <a:extLst>
              <a:ext uri="{FF2B5EF4-FFF2-40B4-BE49-F238E27FC236}">
                <a16:creationId xmlns:a16="http://schemas.microsoft.com/office/drawing/2014/main" id="{1B195AFD-AD87-41FF-83A4-683E788D2F9A}"/>
              </a:ext>
            </a:extLst>
          </p:cNvPr>
          <p:cNvSpPr txBox="1">
            <a:spLocks noChangeArrowheads="1"/>
          </p:cNvSpPr>
          <p:nvPr/>
        </p:nvSpPr>
        <p:spPr bwMode="auto">
          <a:xfrm>
            <a:off x="304800" y="2363788"/>
            <a:ext cx="2663825" cy="2554545"/>
          </a:xfrm>
          <a:prstGeom prst="rect">
            <a:avLst/>
          </a:prstGeom>
          <a:solidFill>
            <a:srgbClr val="FFFF99"/>
          </a:solidFill>
          <a:effectLst>
            <a:outerShdw blurRad="50800" dist="38100" dir="2700000" algn="tl" rotWithShape="0">
              <a:prstClr val="black">
                <a:alpha val="40000"/>
              </a:prstClr>
            </a:outerShdw>
          </a:effectLst>
          <a:extLst/>
        </p:spPr>
        <p:txBody>
          <a:bodyPr>
            <a:spAutoFit/>
          </a:bodyPr>
          <a:lstStyle>
            <a:defPPr>
              <a:defRPr lang="en-US"/>
            </a:defPPr>
            <a:lvl1pPr algn="ctr">
              <a:defRPr sz="1600">
                <a:solidFill>
                  <a:srgbClr val="0070C0"/>
                </a:solidFill>
              </a:defRPr>
            </a:lvl1pPr>
          </a:lstStyle>
          <a:p>
            <a:pPr algn="l" eaLnBrk="1" hangingPunct="1">
              <a:defRPr/>
            </a:pPr>
            <a:r>
              <a:rPr lang="en-US" b="1" dirty="0">
                <a:cs typeface="Arial" charset="0"/>
              </a:rPr>
              <a:t>Notes</a:t>
            </a:r>
            <a:r>
              <a:rPr lang="en-US" dirty="0">
                <a:cs typeface="Arial" charset="0"/>
              </a:rPr>
              <a:t>: </a:t>
            </a:r>
            <a:br>
              <a:rPr lang="en-US" dirty="0">
                <a:cs typeface="Arial" charset="0"/>
              </a:rPr>
            </a:br>
            <a:r>
              <a:rPr lang="en-US" dirty="0">
                <a:cs typeface="Arial" charset="0"/>
              </a:rPr>
              <a:t>PRESORT speeds things up if the per-symbol bit of the query greatly reduces the number of ticks (e.g. by aggregation, as here). It also allows more control over </a:t>
            </a:r>
            <a:r>
              <a:rPr lang="en-US" dirty="0" err="1">
                <a:cs typeface="Arial" charset="0"/>
              </a:rPr>
              <a:t>parallelisation</a:t>
            </a:r>
            <a:r>
              <a:rPr lang="en-US" dirty="0">
                <a:cs typeface="Arial" charset="0"/>
              </a:rPr>
              <a:t>.</a:t>
            </a:r>
          </a:p>
        </p:txBody>
      </p:sp>
      <p:cxnSp>
        <p:nvCxnSpPr>
          <p:cNvPr id="12" name="Straight Arrow Connector 11">
            <a:extLst>
              <a:ext uri="{FF2B5EF4-FFF2-40B4-BE49-F238E27FC236}">
                <a16:creationId xmlns:a16="http://schemas.microsoft.com/office/drawing/2014/main" id="{34BC03AF-DF3D-4BC4-8832-DD299BA0DC15}"/>
              </a:ext>
            </a:extLst>
          </p:cNvPr>
          <p:cNvCxnSpPr/>
          <p:nvPr/>
        </p:nvCxnSpPr>
        <p:spPr>
          <a:xfrm flipV="1">
            <a:off x="2743200" y="2209800"/>
            <a:ext cx="3886200" cy="609600"/>
          </a:xfrm>
          <a:prstGeom prst="straightConnector1">
            <a:avLst/>
          </a:prstGeom>
          <a:ln w="28575">
            <a:solidFill>
              <a:srgbClr val="C0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ight Bracket 16">
            <a:extLst>
              <a:ext uri="{FF2B5EF4-FFF2-40B4-BE49-F238E27FC236}">
                <a16:creationId xmlns:a16="http://schemas.microsoft.com/office/drawing/2014/main" id="{B20845C8-27D8-4AFF-BD90-283485D445EB}"/>
              </a:ext>
            </a:extLst>
          </p:cNvPr>
          <p:cNvSpPr/>
          <p:nvPr/>
        </p:nvSpPr>
        <p:spPr>
          <a:xfrm>
            <a:off x="8551863" y="304800"/>
            <a:ext cx="381000" cy="1676400"/>
          </a:xfrm>
          <a:prstGeom prst="rightBracket">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r>
              <a:rPr lang="en-US" sz="1100" b="1" dirty="0">
                <a:solidFill>
                  <a:srgbClr val="C00000"/>
                </a:solidFill>
              </a:rPr>
              <a:t>Per</a:t>
            </a:r>
          </a:p>
          <a:p>
            <a:pPr algn="ctr" eaLnBrk="1" hangingPunct="1">
              <a:defRPr/>
            </a:pPr>
            <a:r>
              <a:rPr lang="en-US" sz="1100" b="1" dirty="0">
                <a:solidFill>
                  <a:srgbClr val="C00000"/>
                </a:solidFill>
              </a:rPr>
              <a:t> Symbol</a:t>
            </a:r>
          </a:p>
        </p:txBody>
      </p:sp>
      <p:sp>
        <p:nvSpPr>
          <p:cNvPr id="21" name="Right Bracket 20">
            <a:extLst>
              <a:ext uri="{FF2B5EF4-FFF2-40B4-BE49-F238E27FC236}">
                <a16:creationId xmlns:a16="http://schemas.microsoft.com/office/drawing/2014/main" id="{B4D257AD-869C-43D5-A208-33CB9A2F6D44}"/>
              </a:ext>
            </a:extLst>
          </p:cNvPr>
          <p:cNvSpPr/>
          <p:nvPr/>
        </p:nvSpPr>
        <p:spPr>
          <a:xfrm>
            <a:off x="8574088" y="3249613"/>
            <a:ext cx="381000" cy="2465387"/>
          </a:xfrm>
          <a:prstGeom prst="rightBracket">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r>
              <a:rPr lang="en-US" sz="1100" b="1" dirty="0">
                <a:solidFill>
                  <a:srgbClr val="C00000"/>
                </a:solidFill>
              </a:rPr>
              <a:t>Across </a:t>
            </a:r>
          </a:p>
          <a:p>
            <a:pPr algn="ctr" eaLnBrk="1" hangingPunct="1">
              <a:defRPr/>
            </a:pPr>
            <a:endParaRPr lang="en-US" sz="1100" b="1" dirty="0">
              <a:solidFill>
                <a:srgbClr val="C00000"/>
              </a:solidFill>
            </a:endParaRPr>
          </a:p>
          <a:p>
            <a:pPr algn="ctr" eaLnBrk="1" hangingPunct="1">
              <a:defRPr/>
            </a:pPr>
            <a:r>
              <a:rPr lang="en-US" sz="1100" b="1" dirty="0">
                <a:solidFill>
                  <a:srgbClr val="C00000"/>
                </a:solidFill>
              </a:rPr>
              <a:t>Symbols</a:t>
            </a:r>
          </a:p>
        </p:txBody>
      </p:sp>
      <p:sp>
        <p:nvSpPr>
          <p:cNvPr id="22" name="Right Bracket 21">
            <a:extLst>
              <a:ext uri="{FF2B5EF4-FFF2-40B4-BE49-F238E27FC236}">
                <a16:creationId xmlns:a16="http://schemas.microsoft.com/office/drawing/2014/main" id="{98FACF09-8103-4EAC-A6AF-6B0C7E96E3CD}"/>
              </a:ext>
            </a:extLst>
          </p:cNvPr>
          <p:cNvSpPr/>
          <p:nvPr/>
        </p:nvSpPr>
        <p:spPr>
          <a:xfrm>
            <a:off x="8551863" y="2057400"/>
            <a:ext cx="381000" cy="1143000"/>
          </a:xfrm>
          <a:prstGeom prst="rightBracket">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r>
              <a:rPr lang="en-US" sz="1100" b="1" dirty="0">
                <a:solidFill>
                  <a:srgbClr val="C00000"/>
                </a:solidFill>
              </a:rPr>
              <a:t>MERGE</a:t>
            </a:r>
          </a:p>
        </p:txBody>
      </p:sp>
      <p:sp>
        <p:nvSpPr>
          <p:cNvPr id="10" name="Down Arrow 9">
            <a:extLst>
              <a:ext uri="{FF2B5EF4-FFF2-40B4-BE49-F238E27FC236}">
                <a16:creationId xmlns:a16="http://schemas.microsoft.com/office/drawing/2014/main" id="{60BBD1A4-BAA9-4362-B2ED-F581E081B310}"/>
              </a:ext>
            </a:extLst>
          </p:cNvPr>
          <p:cNvSpPr/>
          <p:nvPr/>
        </p:nvSpPr>
        <p:spPr>
          <a:xfrm>
            <a:off x="2819400" y="4800600"/>
            <a:ext cx="457200" cy="609600"/>
          </a:xfrm>
          <a:prstGeom prst="downArrow">
            <a:avLst/>
          </a:prstGeom>
          <a:solidFill>
            <a:srgbClr val="00B0F0"/>
          </a:solidFill>
          <a:ln>
            <a:solidFill>
              <a:srgbClr val="00B0F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6" name="Action Button: Forward or Next 15">
            <a:hlinkClick r:id="rId3" action="ppaction://program" highlightClick="1"/>
            <a:extLst>
              <a:ext uri="{FF2B5EF4-FFF2-40B4-BE49-F238E27FC236}">
                <a16:creationId xmlns:a16="http://schemas.microsoft.com/office/drawing/2014/main" id="{F7A7CADD-6A37-4FF1-9111-561B10171406}"/>
              </a:ext>
            </a:extLst>
          </p:cNvPr>
          <p:cNvSpPr/>
          <p:nvPr/>
        </p:nvSpPr>
        <p:spPr>
          <a:xfrm>
            <a:off x="3429000" y="1104900"/>
            <a:ext cx="457200" cy="457200"/>
          </a:xfrm>
          <a:prstGeom prst="actionButtonForwardNex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pic>
        <p:nvPicPr>
          <p:cNvPr id="3" name="Picture 2">
            <a:extLst>
              <a:ext uri="{FF2B5EF4-FFF2-40B4-BE49-F238E27FC236}">
                <a16:creationId xmlns:a16="http://schemas.microsoft.com/office/drawing/2014/main" id="{AEC0EC07-8780-4C48-929B-CDE62888C863}"/>
              </a:ext>
            </a:extLst>
          </p:cNvPr>
          <p:cNvPicPr>
            <a:picLocks noChangeAspect="1"/>
          </p:cNvPicPr>
          <p:nvPr/>
        </p:nvPicPr>
        <p:blipFill>
          <a:blip r:embed="rId4"/>
          <a:stretch>
            <a:fillRect/>
          </a:stretch>
        </p:blipFill>
        <p:spPr>
          <a:xfrm>
            <a:off x="0" y="5581204"/>
            <a:ext cx="8305800" cy="1563482"/>
          </a:xfrm>
          <a:prstGeom prst="rect">
            <a:avLst/>
          </a:prstGeom>
        </p:spPr>
      </p:pic>
    </p:spTree>
    <p:extLst>
      <p:ext uri="{BB962C8B-B14F-4D97-AF65-F5344CB8AC3E}">
        <p14:creationId xmlns:p14="http://schemas.microsoft.com/office/powerpoint/2010/main" val="3465035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DB212445-69F6-4C42-AEC4-D95752D0D2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cs typeface="Arial" panose="020B060402020202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cs typeface="Arial" panose="020B0604020202020204" pitchFamily="34" charset="0"/>
              </a:defRPr>
            </a:lvl9pPr>
          </a:lstStyle>
          <a:p>
            <a:pPr>
              <a:spcBef>
                <a:spcPct val="0"/>
              </a:spcBef>
              <a:buClrTx/>
              <a:buFontTx/>
              <a:buNone/>
            </a:pPr>
            <a:fld id="{708689F0-6D3F-449C-959A-14EC8EEF1490}" type="slidenum">
              <a:rPr lang="en-US" altLang="en-US" sz="1200" smtClean="0"/>
              <a:pPr>
                <a:spcBef>
                  <a:spcPct val="0"/>
                </a:spcBef>
                <a:buClrTx/>
                <a:buFontTx/>
                <a:buNone/>
              </a:pPr>
              <a:t>9</a:t>
            </a:fld>
            <a:endParaRPr lang="en-US" altLang="en-US" sz="1200"/>
          </a:p>
        </p:txBody>
      </p:sp>
      <p:sp>
        <p:nvSpPr>
          <p:cNvPr id="14339" name="Rectangle 2">
            <a:extLst>
              <a:ext uri="{FF2B5EF4-FFF2-40B4-BE49-F238E27FC236}">
                <a16:creationId xmlns:a16="http://schemas.microsoft.com/office/drawing/2014/main" id="{70CC9889-31D0-4AF7-8AEB-8D3B52926795}"/>
              </a:ext>
            </a:extLst>
          </p:cNvPr>
          <p:cNvSpPr>
            <a:spLocks noGrp="1" noChangeArrowheads="1"/>
          </p:cNvSpPr>
          <p:nvPr>
            <p:ph type="title"/>
          </p:nvPr>
        </p:nvSpPr>
        <p:spPr/>
        <p:txBody>
          <a:bodyPr/>
          <a:lstStyle/>
          <a:p>
            <a:pPr eaLnBrk="1" hangingPunct="1"/>
            <a:r>
              <a:rPr lang="en-US" altLang="en-US" sz="3200" b="1"/>
              <a:t>Multistage queries and CEP.</a:t>
            </a:r>
          </a:p>
        </p:txBody>
      </p:sp>
      <p:sp>
        <p:nvSpPr>
          <p:cNvPr id="6148" name="Rectangle 3">
            <a:extLst>
              <a:ext uri="{FF2B5EF4-FFF2-40B4-BE49-F238E27FC236}">
                <a16:creationId xmlns:a16="http://schemas.microsoft.com/office/drawing/2014/main" id="{E696073E-3B3C-4E2A-8BAE-227C56D1AF97}"/>
              </a:ext>
            </a:extLst>
          </p:cNvPr>
          <p:cNvSpPr>
            <a:spLocks noGrp="1" noChangeArrowheads="1"/>
          </p:cNvSpPr>
          <p:nvPr>
            <p:ph type="body" idx="1"/>
          </p:nvPr>
        </p:nvSpPr>
        <p:spPr/>
        <p:txBody>
          <a:bodyPr/>
          <a:lstStyle/>
          <a:p>
            <a:pPr marL="0" indent="0" eaLnBrk="1" hangingPunct="1">
              <a:buFont typeface="Wingdings" panose="05000000000000000000" pitchFamily="2" charset="2"/>
              <a:buNone/>
            </a:pPr>
            <a:r>
              <a:rPr lang="en-US" altLang="en-US" sz="2800" b="1" dirty="0"/>
              <a:t>Dynamic Symbol lists.</a:t>
            </a:r>
          </a:p>
          <a:p>
            <a:pPr marL="0" indent="0" eaLnBrk="1" hangingPunct="1">
              <a:buFont typeface="Wingdings" panose="05000000000000000000" pitchFamily="2" charset="2"/>
              <a:buNone/>
            </a:pPr>
            <a:r>
              <a:rPr lang="en-US" altLang="en-US" sz="2000" dirty="0"/>
              <a:t>Symbol lists retrieved via CSV_FILE_LISTING and FIND_DB_SYMBOLS can be changed during a CEP query to add or remove symbols or modify symbol parameters. </a:t>
            </a:r>
          </a:p>
          <a:p>
            <a:pPr marL="0" indent="0" eaLnBrk="1" hangingPunct="1">
              <a:buFont typeface="Wingdings" panose="05000000000000000000" pitchFamily="2" charset="2"/>
              <a:buNone/>
            </a:pPr>
            <a:r>
              <a:rPr lang="en-GB" altLang="en-US" sz="2000" dirty="0"/>
              <a:t>T</a:t>
            </a:r>
            <a:r>
              <a:rPr lang="en-US" altLang="en-US" sz="2000" dirty="0"/>
              <a:t>his requires some special parameters in the </a:t>
            </a:r>
            <a:r>
              <a:rPr lang="en-US" altLang="en-US" sz="2000" dirty="0" err="1"/>
              <a:t>eval</a:t>
            </a:r>
            <a:r>
              <a:rPr lang="en-US" altLang="en-US" sz="2000" dirty="0"/>
              <a:t>() function that retrieves the symbol list (_CONTINUOUS and _OUTPUT_DBS) and has a few other differences to static symbol lists.</a:t>
            </a:r>
          </a:p>
          <a:p>
            <a:pPr marL="0" indent="0" eaLnBrk="1" hangingPunct="1">
              <a:buFont typeface="Wingdings" panose="05000000000000000000" pitchFamily="2" charset="2"/>
              <a:buNone/>
            </a:pPr>
            <a:r>
              <a:rPr lang="en-US" altLang="en-US" sz="2000" dirty="0"/>
              <a:t>This is all documented in:</a:t>
            </a:r>
          </a:p>
          <a:p>
            <a:pPr marL="0" indent="0" eaLnBrk="1" hangingPunct="1">
              <a:buFont typeface="Wingdings" panose="05000000000000000000" pitchFamily="2" charset="2"/>
              <a:buNone/>
            </a:pPr>
            <a:r>
              <a:rPr lang="en-US" altLang="en-US" sz="2000" b="1" dirty="0"/>
              <a:t>Help-&gt;Event Processor Guide -&gt;Multistage Queries</a:t>
            </a:r>
          </a:p>
          <a:p>
            <a:pPr marL="0" indent="0" eaLnBrk="1" hangingPunct="1">
              <a:buFont typeface="Wingdings" panose="05000000000000000000" pitchFamily="2" charset="2"/>
              <a:buNone/>
            </a:pPr>
            <a:endParaRPr lang="en-GB" altLang="en-US" sz="2000" b="1" dirty="0"/>
          </a:p>
          <a:p>
            <a:pPr marL="0" indent="0" eaLnBrk="1" hangingPunct="1">
              <a:buFont typeface="Wingdings" panose="05000000000000000000" pitchFamily="2" charset="2"/>
              <a:buNone/>
            </a:pPr>
            <a:endParaRPr lang="en-US" altLang="en-US" sz="2000" b="1" dirty="0"/>
          </a:p>
        </p:txBody>
      </p:sp>
    </p:spTree>
    <p:extLst>
      <p:ext uri="{BB962C8B-B14F-4D97-AF65-F5344CB8AC3E}">
        <p14:creationId xmlns:p14="http://schemas.microsoft.com/office/powerpoint/2010/main" val="2344071405"/>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4041</TotalTime>
  <Words>499</Words>
  <Application>Microsoft Office PowerPoint</Application>
  <PresentationFormat>On-screen Show (4:3)</PresentationFormat>
  <Paragraphs>96</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Verdana</vt:lpstr>
      <vt:lpstr>Wingdings</vt:lpstr>
      <vt:lpstr>Profile</vt:lpstr>
      <vt:lpstr>OneTick Training</vt:lpstr>
      <vt:lpstr>JOIN_WITH_QUERY</vt:lpstr>
      <vt:lpstr>JOIN_WITH_QUERY (cont.)</vt:lpstr>
      <vt:lpstr>OneTick Training</vt:lpstr>
      <vt:lpstr>MERGE</vt:lpstr>
      <vt:lpstr>MERGE</vt:lpstr>
      <vt:lpstr>MERGE</vt:lpstr>
      <vt:lpstr>MERGE</vt:lpstr>
      <vt:lpstr>Multistage queries and CEP.</vt:lpstr>
      <vt:lpstr>Multistage queries and CEP.</vt:lpstr>
      <vt:lpstr>Multistage queries and CEP.</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OneTick Training</dc:title>
  <dc:creator>Andrew Diamond</dc:creator>
  <cp:lastModifiedBy>Andrew Diamond</cp:lastModifiedBy>
  <cp:revision>104</cp:revision>
  <dcterms:created xsi:type="dcterms:W3CDTF">2009-04-19T19:34:14Z</dcterms:created>
  <dcterms:modified xsi:type="dcterms:W3CDTF">2018-03-21T17:35:42Z</dcterms:modified>
</cp:coreProperties>
</file>