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72" r:id="rId2"/>
    <p:sldId id="298" r:id="rId3"/>
    <p:sldId id="299" r:id="rId4"/>
    <p:sldId id="300" r:id="rId5"/>
    <p:sldId id="301" r:id="rId6"/>
    <p:sldId id="302" r:id="rId7"/>
    <p:sldId id="303" r:id="rId8"/>
    <p:sldId id="305" r:id="rId9"/>
    <p:sldId id="306" r:id="rId10"/>
    <p:sldId id="307" r:id="rId11"/>
    <p:sldId id="30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2" autoAdjust="0"/>
    <p:restoredTop sz="94660"/>
  </p:normalViewPr>
  <p:slideViewPr>
    <p:cSldViewPr>
      <p:cViewPr varScale="1">
        <p:scale>
          <a:sx n="65" d="100"/>
          <a:sy n="65" d="100"/>
        </p:scale>
        <p:origin x="1461" y="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98E38DC-115F-4C6E-82E1-747ADBD37E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A6728C7-35DF-4F8C-AB90-84BDE4EBA9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A54616B-9A3C-4875-8E5B-09A9BA6738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30E1FFE-D99A-4100-BF39-9F30EF467B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24DCC63-4D79-48E6-958E-A1D6A32103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4D05C7F-F12A-479B-BE94-68200E57C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31D750-D367-4A88-9B6B-5B8B96B70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85BCB011-1919-42F9-B288-04940C28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5687B6BD-80A6-490B-8D7C-C6E37B2DEB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8FEE896-898F-4602-BEED-F92B5DE91F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3247D5-5955-4979-AAF3-D6177C8E33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0F83A7F-5252-452B-833E-8219185143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ADD2E-9B96-434D-9417-1C9B38C0B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14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BB5B3C-09CD-481D-8C80-38C4C63B0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334030D-3D51-426F-9859-4A2636B22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BE2CF8F-05E3-4E2D-8F3A-3AC4E84E3A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6D029-E8BC-422B-9DB6-F2226D6FF7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53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5F13B3F-D26E-41A2-815D-7892BE3301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0F52101-13B5-4258-BB83-7520C525C8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6DD6102-E39A-49FA-8E11-77D640638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6493-2676-45FB-A87F-65F2C587F0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78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B61C08D-8D33-40DE-840F-02768B2F09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2427930-103F-46AA-A93E-A80B5FBEFC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E32E17D-FFA6-4A12-B035-2AC13A332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52360-EB5D-45D5-9F63-ACF5C14461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40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9884DF-D821-4408-A9CF-BD60C98717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194B239-404D-49B8-A16B-9D82C299DA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A39D13E-7CA2-457C-85AA-AD5128DA92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352DE-371D-44D3-AB3B-5DCBD0B31B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89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3C3E36-3164-48D3-BC81-520278347C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FF2FD26-F288-449C-A9D1-459E22B744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E6D3CA0-43BD-4FB3-8B61-5C27FCA168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84AA2-C30B-4E3D-B323-E051B4598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30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A9CFB-7089-478B-A498-5941B5BE1D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D8B9E0-0BFC-41B3-9308-5C28429A12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8AADCF-3FDA-4A62-B896-E9EA5F0662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5CEB1-3A33-4A6C-8BBA-49F8FD7003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01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446DE1D-3F26-48B4-957E-32DC982F47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6E2B19B-FA92-4A8B-8EED-CE949FD93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8A95AD7-3996-43FE-AB6B-A5EEA10B14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F9941-6B0F-43F8-B073-F214F73B4C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7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4BDB86D-5CC5-450B-AD17-FD0C30398E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B39E65E-3957-4660-AF99-1138C5E4A1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9E1B962-FDF5-4902-AB26-8FC5833D8C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5763A-5D4D-493F-967B-15F28337BB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14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33FB5C1-8963-4C10-BA35-408C7F169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8F86564-15A6-471C-929D-6D9AF023A3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6188CA9-3C50-4D2A-89C3-C233ADEDC5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BAE34-3A53-404D-8DA3-589F0EB47E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86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6AEF074-0C35-4D98-874C-4A1888B607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0F8CFF9-A2CE-40C1-B1B7-54E90330D2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69FE250-F009-4887-B214-AA69283664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00230-8465-45A0-9093-E388E65E34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5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AE587CE-4387-47E9-9CA4-B7F28E676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17EE47C5-86F1-4CD8-988D-27A6C55E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B3990644-4353-40F1-8593-21E176AB56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E8CDB39-8F4F-45F3-ADCF-251EB7DF5C8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92BA27F-2630-46A3-A74B-B364597E22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A9FCA216-1645-46B9-B597-66800E7C05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ED7160-DE75-4894-92A1-971A6AE3EB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623B2867-1551-4712-AB9C-E5E6CD2E9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D8C845B7-D755-433C-B033-320F34F8F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3400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OneTickDisplay%20Q17_RefData.otq::ApplyCalendar" TargetMode="External"/><Relationship Id="rId2" Type="http://schemas.openxmlformats.org/officeDocument/2006/relationships/hyperlink" Target="OneTickDisplay%20Q17_RefData.otq::ShowCalenda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OneTickDisplay%20Q17_RefData.otq::AdjustAtStart" TargetMode="External"/><Relationship Id="rId2" Type="http://schemas.openxmlformats.org/officeDocument/2006/relationships/hyperlink" Target="OneTickDisplay%20Q17_RefData.otq::ShowRef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OneTickDisplay%20Q17_RefData.otq::AdjustAtEn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OneTickDisplay%20Q17_CorrectionsAndCancellations.otq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OneTickDisplay%20Q17_RefData.otq::SymbolMapping" TargetMode="External"/><Relationship Id="rId2" Type="http://schemas.openxmlformats.org/officeDocument/2006/relationships/hyperlink" Target="OneTickDisplay%20Q17_RefData.otq::GetSymbo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55997DDF-14D4-4E7D-8068-F7500802D7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1FFA3D-11C0-447A-A08F-8C80978C7E61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B03F0686-8033-4B1D-9F4E-4143BBB3F5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OneTick Training</a:t>
            </a: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EF356E60-E19C-451A-9219-48BF542B6B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z="4400" b="1" dirty="0">
                <a:solidFill>
                  <a:srgbClr val="002060"/>
                </a:solidFill>
              </a:rPr>
              <a:t>OTHER DATA</a:t>
            </a:r>
          </a:p>
          <a:p>
            <a:pPr eaLnBrk="1" hangingPunct="1"/>
            <a:r>
              <a:rPr lang="en-GB" altLang="en-US" sz="2400" b="1" dirty="0">
                <a:solidFill>
                  <a:srgbClr val="002060"/>
                </a:solidFill>
              </a:rPr>
              <a:t>Corrections and Cancellations</a:t>
            </a:r>
          </a:p>
          <a:p>
            <a:pPr eaLnBrk="1" hangingPunct="1"/>
            <a:r>
              <a:rPr lang="en-GB" altLang="en-US" sz="2400" b="1" dirty="0">
                <a:solidFill>
                  <a:srgbClr val="002060"/>
                </a:solidFill>
              </a:rPr>
              <a:t>Reference Data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68B9CFB-4AD6-4FCE-B8ED-6D0510A3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Reference Data: </a:t>
            </a:r>
            <a:r>
              <a:rPr lang="en-GB" altLang="en-US" sz="3200" dirty="0"/>
              <a:t>Some examples</a:t>
            </a:r>
            <a:endParaRPr lang="nl-NL" altLang="en-US" sz="3200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930A863-FED3-4710-877B-8813D6AB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1"/>
            <a:ext cx="8001000" cy="533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altLang="en-US" sz="2400" b="1" dirty="0"/>
              <a:t>Calendars</a:t>
            </a:r>
          </a:p>
          <a:p>
            <a:pPr marL="0" indent="0">
              <a:buNone/>
              <a:defRPr/>
            </a:pPr>
            <a:endParaRPr lang="en-GB" altLang="en-US" sz="2400" dirty="0"/>
          </a:p>
          <a:p>
            <a:pPr marL="0" indent="0">
              <a:buNone/>
              <a:defRPr/>
            </a:pPr>
            <a:r>
              <a:rPr lang="en-GB" altLang="en-US" sz="2400" dirty="0"/>
              <a:t>Calendars can be of 3 types:</a:t>
            </a:r>
          </a:p>
          <a:p>
            <a:pPr>
              <a:defRPr/>
            </a:pPr>
            <a:r>
              <a:rPr lang="en-GB" altLang="en-US" sz="2400" dirty="0"/>
              <a:t>Named Calendars</a:t>
            </a:r>
          </a:p>
          <a:p>
            <a:pPr>
              <a:defRPr/>
            </a:pPr>
            <a:r>
              <a:rPr lang="en-GB" altLang="en-US" sz="2400" dirty="0"/>
              <a:t>Per Exchange Calendars</a:t>
            </a:r>
          </a:p>
          <a:p>
            <a:pPr>
              <a:defRPr/>
            </a:pPr>
            <a:r>
              <a:rPr lang="en-GB" altLang="en-US" sz="2400" dirty="0"/>
              <a:t>Per Symbol Calendars</a:t>
            </a:r>
          </a:p>
          <a:p>
            <a:pPr marL="0" indent="0">
              <a:buNone/>
              <a:defRPr/>
            </a:pPr>
            <a:r>
              <a:rPr lang="en-GB" altLang="en-US" sz="2400" dirty="0"/>
              <a:t>Our example uses a named calendar called FRED</a:t>
            </a:r>
          </a:p>
          <a:p>
            <a:pPr marL="0" indent="0">
              <a:buNone/>
              <a:defRPr/>
            </a:pPr>
            <a:r>
              <a:rPr lang="en-GB" altLang="en-US" sz="2400" dirty="0"/>
              <a:t>Here we look at the calendar</a:t>
            </a:r>
          </a:p>
          <a:p>
            <a:pPr marL="0" indent="0">
              <a:buNone/>
              <a:defRPr/>
            </a:pPr>
            <a:r>
              <a:rPr lang="en-GB" altLang="en-US" sz="2400" dirty="0"/>
              <a:t>And here we use it to flag trades as out-of-hours</a:t>
            </a:r>
          </a:p>
          <a:p>
            <a:pPr marL="0" indent="0">
              <a:buNone/>
              <a:defRPr/>
            </a:pPr>
            <a:endParaRPr lang="en-GB" altLang="en-US" sz="2400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71D4F31-F8A6-4397-882F-B69FE5CF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00AD2D-3EF6-4265-8F7F-FD531FA8CC6F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6" name="Action Button: Forward or Next 1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B7EE8B22-22D6-41F3-959A-26DEAC443433}"/>
              </a:ext>
            </a:extLst>
          </p:cNvPr>
          <p:cNvSpPr/>
          <p:nvPr/>
        </p:nvSpPr>
        <p:spPr>
          <a:xfrm>
            <a:off x="5257800" y="4800600"/>
            <a:ext cx="490538" cy="47625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Action Button: Forward or Next 1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DA44B719-3111-46B8-9C7A-2E837C6AAA40}"/>
              </a:ext>
            </a:extLst>
          </p:cNvPr>
          <p:cNvSpPr/>
          <p:nvPr/>
        </p:nvSpPr>
        <p:spPr>
          <a:xfrm>
            <a:off x="8458200" y="5249504"/>
            <a:ext cx="490538" cy="47625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62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68B9CFB-4AD6-4FCE-B8ED-6D0510A3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Reference Data: </a:t>
            </a:r>
            <a:r>
              <a:rPr lang="en-GB" altLang="en-US" sz="3200" dirty="0"/>
              <a:t>Some examples</a:t>
            </a:r>
            <a:endParaRPr lang="nl-NL" altLang="en-US" sz="3200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930A863-FED3-4710-877B-8813D6AB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1"/>
            <a:ext cx="8001000" cy="533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altLang="en-US" sz="2400" b="1" dirty="0"/>
              <a:t>Corporate actions</a:t>
            </a:r>
          </a:p>
          <a:p>
            <a:pPr marL="0" indent="0">
              <a:buNone/>
              <a:defRPr/>
            </a:pPr>
            <a:endParaRPr lang="en-GB" altLang="en-US" sz="2400" dirty="0"/>
          </a:p>
          <a:p>
            <a:pPr marL="0" indent="0">
              <a:buNone/>
              <a:defRPr/>
            </a:pPr>
            <a:r>
              <a:rPr lang="en-GB" altLang="en-US" sz="2400" dirty="0"/>
              <a:t>In this example the generous guys at Oracle have declared a cash dividend on 5 successive days:</a:t>
            </a:r>
          </a:p>
          <a:p>
            <a:pPr marL="0" indent="0">
              <a:buNone/>
              <a:defRPr/>
            </a:pPr>
            <a:r>
              <a:rPr lang="en-GB" altLang="en-US" sz="2400" dirty="0"/>
              <a:t>Here’s what the reference data looks like:</a:t>
            </a:r>
          </a:p>
          <a:p>
            <a:pPr marL="0" indent="0">
              <a:buNone/>
              <a:defRPr/>
            </a:pPr>
            <a:endParaRPr lang="en-GB" altLang="en-US" sz="2400" dirty="0"/>
          </a:p>
          <a:p>
            <a:pPr marL="0" indent="0">
              <a:buNone/>
              <a:defRPr/>
            </a:pPr>
            <a:r>
              <a:rPr lang="en-GB" altLang="en-US" sz="2400" dirty="0"/>
              <a:t>Here’s what the adjusted price looks like adjusted before the dividend dates:</a:t>
            </a:r>
          </a:p>
          <a:p>
            <a:pPr marL="0" indent="0">
              <a:buNone/>
              <a:defRPr/>
            </a:pPr>
            <a:endParaRPr lang="en-GB" altLang="en-US" sz="2400" dirty="0"/>
          </a:p>
          <a:p>
            <a:pPr marL="0" indent="0">
              <a:buNone/>
              <a:defRPr/>
            </a:pPr>
            <a:r>
              <a:rPr lang="en-GB" altLang="en-US" sz="2400" dirty="0"/>
              <a:t>And here after the dividend dates:</a:t>
            </a:r>
          </a:p>
          <a:p>
            <a:pPr marL="0" indent="0">
              <a:buNone/>
              <a:defRPr/>
            </a:pPr>
            <a:endParaRPr lang="en-GB" altLang="en-US" sz="2400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71D4F31-F8A6-4397-882F-B69FE5CF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00AD2D-3EF6-4265-8F7F-FD531FA8CC6F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6" name="Action Button: Forward or Next 1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B7EE8B22-22D6-41F3-959A-26DEAC443433}"/>
              </a:ext>
            </a:extLst>
          </p:cNvPr>
          <p:cNvSpPr/>
          <p:nvPr/>
        </p:nvSpPr>
        <p:spPr>
          <a:xfrm>
            <a:off x="7541342" y="3441290"/>
            <a:ext cx="490538" cy="47625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" name="Action Button: Forward or Next 1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DA44B719-3111-46B8-9C7A-2E837C6AAA40}"/>
              </a:ext>
            </a:extLst>
          </p:cNvPr>
          <p:cNvSpPr/>
          <p:nvPr/>
        </p:nvSpPr>
        <p:spPr>
          <a:xfrm>
            <a:off x="6477000" y="4724400"/>
            <a:ext cx="490538" cy="47625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8" name="Action Button: Forward or Next 1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8607AB4B-684C-4FF6-A749-3CB1FECB5992}"/>
              </a:ext>
            </a:extLst>
          </p:cNvPr>
          <p:cNvSpPr/>
          <p:nvPr/>
        </p:nvSpPr>
        <p:spPr>
          <a:xfrm>
            <a:off x="6477000" y="5480049"/>
            <a:ext cx="490538" cy="47625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98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68B9CFB-4AD6-4FCE-B8ED-6D0510A3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</a:t>
            </a:r>
            <a:r>
              <a:rPr lang="en-US" altLang="en-US" dirty="0" err="1"/>
              <a:t>orrections</a:t>
            </a:r>
            <a:r>
              <a:rPr lang="en-US" altLang="en-US" dirty="0"/>
              <a:t> and Cancellations</a:t>
            </a:r>
            <a:endParaRPr lang="nl-N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930A863-FED3-4710-877B-8813D6AB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z="2400" dirty="0"/>
              <a:t>A OneTick time series can contain corrections and cancellations to previous data.</a:t>
            </a:r>
          </a:p>
          <a:p>
            <a:pPr>
              <a:defRPr/>
            </a:pPr>
            <a:r>
              <a:rPr lang="nl-NL" altLang="en-US" sz="2400" dirty="0"/>
              <a:t>Mostly seen in TRD data streams.</a:t>
            </a:r>
          </a:p>
          <a:p>
            <a:pPr>
              <a:defRPr/>
            </a:pPr>
            <a:r>
              <a:rPr lang="nl-NL" altLang="en-US" sz="2400" dirty="0"/>
              <a:t>These are stored in a special database segment with TICK_STATUS and DELETED_TIME controlling behaviour (see the Data Modelling guide for details).</a:t>
            </a:r>
          </a:p>
          <a:p>
            <a:pPr>
              <a:defRPr/>
            </a:pPr>
            <a:r>
              <a:rPr lang="nl-NL" altLang="en-US" sz="2400" dirty="0"/>
              <a:t>The CORRECT_TICK_FILTER EP is used to control whether corrections and cancellations are applied.</a:t>
            </a:r>
          </a:p>
          <a:p>
            <a:pPr>
              <a:defRPr/>
            </a:pPr>
            <a:r>
              <a:rPr lang="nl-NL" altLang="en-US" sz="2400" dirty="0"/>
              <a:t>See the Data Modelling guide for full details.</a:t>
            </a:r>
          </a:p>
          <a:p>
            <a:pPr marL="0" indent="0">
              <a:buNone/>
              <a:defRPr/>
            </a:pPr>
            <a:r>
              <a:rPr lang="nl-NL" altLang="en-US" sz="2400" dirty="0"/>
              <a:t>	</a:t>
            </a:r>
            <a:endParaRPr lang="en-US" altLang="en-US" sz="2400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71D4F31-F8A6-4397-882F-B69FE5CF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00AD2D-3EF6-4265-8F7F-FD531FA8CC6F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68B9CFB-4AD6-4FCE-B8ED-6D0510A3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</a:t>
            </a:r>
            <a:r>
              <a:rPr lang="en-US" altLang="en-US" dirty="0" err="1"/>
              <a:t>orrections</a:t>
            </a:r>
            <a:r>
              <a:rPr lang="en-US" altLang="en-US" dirty="0"/>
              <a:t> and Cancellations</a:t>
            </a:r>
            <a:endParaRPr lang="nl-N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930A863-FED3-4710-877B-8813D6AB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altLang="en-US" sz="2400" dirty="0"/>
              <a:t>Here’s an example:</a:t>
            </a:r>
            <a:endParaRPr lang="en-US" altLang="en-US" sz="2400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71D4F31-F8A6-4397-882F-B69FE5CF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00AD2D-3EF6-4265-8F7F-FD531FA8CC6F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0C58E1-98EA-4DD2-87F1-1F430E97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2209800"/>
            <a:ext cx="7288040" cy="3680460"/>
          </a:xfrm>
          <a:prstGeom prst="rect">
            <a:avLst/>
          </a:prstGeom>
        </p:spPr>
      </p:pic>
      <p:sp>
        <p:nvSpPr>
          <p:cNvPr id="6" name="Action Button: Forward or Next 1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0DB021D8-F40B-4679-B11E-38D9CE5160B7}"/>
              </a:ext>
            </a:extLst>
          </p:cNvPr>
          <p:cNvSpPr/>
          <p:nvPr/>
        </p:nvSpPr>
        <p:spPr>
          <a:xfrm>
            <a:off x="8077200" y="3352800"/>
            <a:ext cx="600075" cy="609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83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68B9CFB-4AD6-4FCE-B8ED-6D0510A3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Reference Data</a:t>
            </a:r>
            <a:endParaRPr lang="nl-N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930A863-FED3-4710-877B-8813D6AB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z="2400" dirty="0"/>
              <a:t>A OneTick implementation may contain a special Reference Data database.</a:t>
            </a:r>
          </a:p>
          <a:p>
            <a:pPr>
              <a:defRPr/>
            </a:pPr>
            <a:r>
              <a:rPr lang="en-GB" altLang="en-US" sz="2400" dirty="0"/>
              <a:t>This can contain:</a:t>
            </a:r>
          </a:p>
          <a:p>
            <a:pPr lvl="1">
              <a:defRPr/>
            </a:pPr>
            <a:r>
              <a:rPr lang="en-GB" altLang="en-US" sz="1800" dirty="0"/>
              <a:t>Symbol name history</a:t>
            </a:r>
          </a:p>
          <a:p>
            <a:pPr lvl="1">
              <a:defRPr/>
            </a:pPr>
            <a:r>
              <a:rPr lang="en-GB" altLang="en-US" sz="1800" dirty="0"/>
              <a:t>Symbology mappings (</a:t>
            </a:r>
            <a:r>
              <a:rPr lang="en-GB" altLang="en-US" sz="1800" dirty="0" err="1"/>
              <a:t>e.g</a:t>
            </a:r>
            <a:r>
              <a:rPr lang="en-GB" altLang="en-US" sz="1800" dirty="0"/>
              <a:t> RIC to ISIN to SEDOL… )</a:t>
            </a:r>
          </a:p>
          <a:p>
            <a:pPr lvl="1">
              <a:defRPr/>
            </a:pPr>
            <a:r>
              <a:rPr lang="en-GB" altLang="en-US" sz="1800" dirty="0"/>
              <a:t>Corporate actions (dividends, splits, mergers…)</a:t>
            </a:r>
          </a:p>
          <a:p>
            <a:pPr lvl="1">
              <a:defRPr/>
            </a:pPr>
            <a:r>
              <a:rPr lang="en-GB" altLang="en-US" sz="1800" dirty="0"/>
              <a:t>Continuous contract definitions (</a:t>
            </a:r>
            <a:r>
              <a:rPr lang="en-GB" altLang="en-US" sz="1800" dirty="0" err="1"/>
              <a:t>e.g</a:t>
            </a:r>
            <a:r>
              <a:rPr lang="en-GB" altLang="en-US" sz="1800" dirty="0"/>
              <a:t> a synthetic symbol to show the “near contract” for a futures contract regardless of time ).</a:t>
            </a:r>
          </a:p>
          <a:p>
            <a:pPr lvl="1">
              <a:defRPr/>
            </a:pPr>
            <a:r>
              <a:rPr lang="en-GB" altLang="en-US" sz="1800" dirty="0"/>
              <a:t>Calendars specific to exchanges, symbols or geographies.</a:t>
            </a:r>
          </a:p>
          <a:p>
            <a:pPr lvl="1">
              <a:defRPr/>
            </a:pPr>
            <a:r>
              <a:rPr lang="en-GB" altLang="en-US" sz="1800" dirty="0"/>
              <a:t>Symbol currency</a:t>
            </a:r>
          </a:p>
          <a:p>
            <a:pPr lvl="1">
              <a:defRPr/>
            </a:pPr>
            <a:r>
              <a:rPr lang="en-GB" altLang="en-US" sz="1800" dirty="0"/>
              <a:t>Primary exchange definition</a:t>
            </a:r>
            <a:endParaRPr lang="en-US" altLang="en-US" sz="1800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71D4F31-F8A6-4397-882F-B69FE5CF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00AD2D-3EF6-4265-8F7F-FD531FA8CC6F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0594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68B9CFB-4AD6-4FCE-B8ED-6D0510A3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Reference Data</a:t>
            </a:r>
            <a:endParaRPr lang="nl-N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930A863-FED3-4710-877B-8813D6AB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1216025"/>
          </a:xfrm>
        </p:spPr>
        <p:txBody>
          <a:bodyPr/>
          <a:lstStyle/>
          <a:p>
            <a:pPr>
              <a:defRPr/>
            </a:pPr>
            <a:r>
              <a:rPr lang="en-GB" altLang="en-US" sz="2400" dirty="0"/>
              <a:t>All of this is documented in the Reference Data Guide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71D4F31-F8A6-4397-882F-B69FE5CF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00AD2D-3EF6-4265-8F7F-FD531FA8CC6F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74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68B9CFB-4AD6-4FCE-B8ED-6D0510A3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Reference Data</a:t>
            </a:r>
            <a:endParaRPr lang="nl-NL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930A863-FED3-4710-877B-8813D6AB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1216025"/>
          </a:xfrm>
        </p:spPr>
        <p:txBody>
          <a:bodyPr/>
          <a:lstStyle/>
          <a:p>
            <a:pPr>
              <a:defRPr/>
            </a:pPr>
            <a:r>
              <a:rPr lang="en-GB" altLang="en-US" sz="2400" dirty="0"/>
              <a:t>All of this is documented in the Reference Data Guide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71D4F31-F8A6-4397-882F-B69FE5CF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00AD2D-3EF6-4265-8F7F-FD531FA8CC6F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3E350-61DB-4FA6-BA44-331D2593C9E8}"/>
              </a:ext>
            </a:extLst>
          </p:cNvPr>
          <p:cNvSpPr txBox="1"/>
          <p:nvPr/>
        </p:nvSpPr>
        <p:spPr>
          <a:xfrm>
            <a:off x="914400" y="3124200"/>
            <a:ext cx="7086600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  <a:scene3d>
              <a:camera prst="orthographicFront"/>
              <a:lightRig rig="sunrise" dir="t"/>
            </a:scene3d>
          </a:bodyPr>
          <a:lstStyle/>
          <a:p>
            <a:r>
              <a:rPr lang="en-GB" sz="3600" dirty="0">
                <a:highlight>
                  <a:srgbClr val="FFFF00"/>
                </a:highlight>
              </a:rPr>
              <a:t>ADVERT !!!!</a:t>
            </a:r>
          </a:p>
          <a:p>
            <a:r>
              <a:rPr lang="en-GB" sz="3600" dirty="0">
                <a:highlight>
                  <a:srgbClr val="FFFF00"/>
                </a:highlight>
              </a:rPr>
              <a:t>If you want reference data and don’t have it you can buy it from us for most markets. Talk to your Account Manager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454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68B9CFB-4AD6-4FCE-B8ED-6D0510A3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Reference Data: </a:t>
            </a:r>
            <a:r>
              <a:rPr lang="en-GB" altLang="en-US" sz="3200" dirty="0"/>
              <a:t>Some examples</a:t>
            </a:r>
            <a:endParaRPr lang="nl-NL" altLang="en-US" sz="3200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930A863-FED3-4710-877B-8813D6AB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12160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altLang="en-US" sz="2400" b="1" dirty="0"/>
              <a:t>Symbology</a:t>
            </a:r>
          </a:p>
          <a:p>
            <a:pPr marL="0" indent="0">
              <a:buNone/>
              <a:defRPr/>
            </a:pPr>
            <a:r>
              <a:rPr lang="en-GB" altLang="en-US" sz="2000" dirty="0"/>
              <a:t>Every database has an associated symbology, defining the symbol type that the data is actually stored under. Examples are RIC,BBG,NYSE,ISIN etc.</a:t>
            </a:r>
          </a:p>
          <a:p>
            <a:pPr marL="0" indent="0">
              <a:buNone/>
              <a:defRPr/>
            </a:pPr>
            <a:r>
              <a:rPr lang="en-GB" altLang="en-US" sz="2000" dirty="0"/>
              <a:t>We have data where symbols are stored using the TRAIN symbology. We have our own symbology OURS where, for example, Oracle Inc. common stock uses symbol III instead of ORCL.</a:t>
            </a:r>
          </a:p>
          <a:p>
            <a:pPr marL="0" indent="0">
              <a:buNone/>
              <a:defRPr/>
            </a:pPr>
            <a:r>
              <a:rPr lang="en-GB" altLang="en-US" sz="2000" dirty="0"/>
              <a:t>To use this symbology we would specify Oracle as:</a:t>
            </a:r>
          </a:p>
          <a:p>
            <a:pPr marL="0" indent="0">
              <a:buNone/>
              <a:defRPr/>
            </a:pPr>
            <a:r>
              <a:rPr lang="fr-FR" altLang="en-US" sz="2000" b="1" dirty="0"/>
              <a:t>OURS::TRAIN_C_QTE_TRD::III</a:t>
            </a:r>
          </a:p>
          <a:p>
            <a:pPr marL="0" indent="0">
              <a:buNone/>
              <a:defRPr/>
            </a:pPr>
            <a:r>
              <a:rPr lang="fr-FR" altLang="en-US" sz="1800" b="1" dirty="0"/>
              <a:t>&lt;</a:t>
            </a:r>
            <a:r>
              <a:rPr lang="fr-FR" altLang="en-US" sz="1800" b="1" dirty="0" err="1"/>
              <a:t>Optional</a:t>
            </a:r>
            <a:r>
              <a:rPr lang="fr-FR" altLang="en-US" sz="1800" b="1" dirty="0"/>
              <a:t> </a:t>
            </a:r>
            <a:r>
              <a:rPr lang="fr-FR" altLang="en-US" sz="1800" b="1" dirty="0" err="1"/>
              <a:t>Symbology</a:t>
            </a:r>
            <a:r>
              <a:rPr lang="fr-FR" altLang="en-US" sz="1800" b="1" dirty="0"/>
              <a:t>::&gt;DB::Symbol&lt;in </a:t>
            </a:r>
            <a:r>
              <a:rPr lang="fr-FR" altLang="en-US" sz="1800" b="1" dirty="0" err="1"/>
              <a:t>other</a:t>
            </a:r>
            <a:r>
              <a:rPr lang="fr-FR" altLang="en-US" sz="1800" b="1" dirty="0"/>
              <a:t> </a:t>
            </a:r>
            <a:r>
              <a:rPr lang="fr-FR" altLang="en-US" sz="1800" b="1" dirty="0" err="1"/>
              <a:t>symbology</a:t>
            </a:r>
            <a:r>
              <a:rPr lang="fr-FR" altLang="en-US" sz="1800" b="1" dirty="0"/>
              <a:t>&gt;</a:t>
            </a:r>
          </a:p>
          <a:p>
            <a:pPr marL="0" indent="0">
              <a:buNone/>
              <a:defRPr/>
            </a:pPr>
            <a:r>
              <a:rPr lang="fr-FR" altLang="en-US" sz="2000" dirty="0"/>
              <a:t>This </a:t>
            </a:r>
            <a:r>
              <a:rPr lang="fr-FR" altLang="en-US" sz="2000" dirty="0" err="1"/>
              <a:t>syntax</a:t>
            </a:r>
            <a:r>
              <a:rPr lang="fr-FR" altLang="en-US" sz="2000" dirty="0"/>
              <a:t> can </a:t>
            </a:r>
            <a:r>
              <a:rPr lang="fr-FR" altLang="en-US" sz="2000" dirty="0" err="1"/>
              <a:t>be</a:t>
            </a:r>
            <a:r>
              <a:rPr lang="fr-FR" altLang="en-US" sz="2000" dirty="0"/>
              <a:t> </a:t>
            </a:r>
            <a:r>
              <a:rPr lang="fr-FR" altLang="en-US" sz="2000" dirty="0" err="1"/>
              <a:t>used</a:t>
            </a:r>
            <a:r>
              <a:rPr lang="fr-FR" altLang="en-US" sz="2000" dirty="0"/>
              <a:t> </a:t>
            </a:r>
            <a:r>
              <a:rPr lang="fr-FR" altLang="en-US" sz="2000" dirty="0" err="1"/>
              <a:t>wherever</a:t>
            </a:r>
            <a:r>
              <a:rPr lang="fr-FR" altLang="en-US" sz="2000" dirty="0"/>
              <a:t> a </a:t>
            </a:r>
            <a:r>
              <a:rPr lang="fr-FR" altLang="en-US" sz="2000" dirty="0" err="1"/>
              <a:t>symbol</a:t>
            </a:r>
            <a:r>
              <a:rPr lang="fr-FR" altLang="en-US" sz="2000" dirty="0"/>
              <a:t> </a:t>
            </a:r>
            <a:r>
              <a:rPr lang="fr-FR" altLang="en-US" sz="2000" dirty="0" err="1"/>
              <a:t>is</a:t>
            </a:r>
            <a:r>
              <a:rPr lang="fr-FR" altLang="en-US" sz="2000" dirty="0"/>
              <a:t> </a:t>
            </a:r>
            <a:r>
              <a:rPr lang="fr-FR" altLang="en-US" sz="2000" dirty="0" err="1"/>
              <a:t>specified</a:t>
            </a:r>
            <a:r>
              <a:rPr lang="fr-FR" altLang="en-US" sz="2000" dirty="0"/>
              <a:t>. It can </a:t>
            </a:r>
            <a:r>
              <a:rPr lang="fr-FR" altLang="en-US" sz="2000" dirty="0" err="1"/>
              <a:t>be</a:t>
            </a:r>
            <a:r>
              <a:rPr lang="fr-FR" altLang="en-US" sz="2000" dirty="0"/>
              <a:t> </a:t>
            </a:r>
            <a:r>
              <a:rPr lang="fr-FR" altLang="en-US" sz="2000" dirty="0" err="1"/>
              <a:t>seen</a:t>
            </a:r>
            <a:r>
              <a:rPr lang="fr-FR" altLang="en-US" sz="2000" dirty="0"/>
              <a:t> in the GUI Security List…</a:t>
            </a:r>
            <a:endParaRPr lang="en-GB" altLang="en-US" sz="2000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71D4F31-F8A6-4397-882F-B69FE5CF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00AD2D-3EF6-4265-8F7F-FD531FA8CC6F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31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68B9CFB-4AD6-4FCE-B8ED-6D0510A3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Reference Data: </a:t>
            </a:r>
            <a:r>
              <a:rPr lang="en-GB" altLang="en-US" sz="3200" dirty="0"/>
              <a:t>Some examples</a:t>
            </a:r>
            <a:endParaRPr lang="nl-NL" altLang="en-US" sz="3200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930A863-FED3-4710-877B-8813D6AB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1"/>
            <a:ext cx="8001000" cy="533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altLang="en-US" sz="2400" b="1" dirty="0"/>
              <a:t>Symbology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71D4F31-F8A6-4397-882F-B69FE5CF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00AD2D-3EF6-4265-8F7F-FD531FA8CC6F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BA9AE0-A6CF-4A11-9A52-CE6C3C1B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48" y="2286001"/>
            <a:ext cx="7848600" cy="45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6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68B9CFB-4AD6-4FCE-B8ED-6D0510A3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Reference Data: </a:t>
            </a:r>
            <a:r>
              <a:rPr lang="en-GB" altLang="en-US" sz="3200" dirty="0"/>
              <a:t>Some examples</a:t>
            </a:r>
            <a:endParaRPr lang="nl-NL" altLang="en-US" sz="3200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930A863-FED3-4710-877B-8813D6AB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1"/>
            <a:ext cx="8001000" cy="533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altLang="en-US" sz="2400" b="1" dirty="0"/>
              <a:t>Symbology</a:t>
            </a:r>
          </a:p>
          <a:p>
            <a:pPr marL="0" indent="0">
              <a:buNone/>
              <a:defRPr/>
            </a:pPr>
            <a:r>
              <a:rPr lang="en-GB" altLang="en-US" sz="2400" dirty="0"/>
              <a:t>..and can be used in appropriate  Event Processors to map from one symbology to another in:</a:t>
            </a:r>
          </a:p>
          <a:p>
            <a:pPr>
              <a:defRPr/>
            </a:pPr>
            <a:r>
              <a:rPr lang="en-GB" altLang="en-US" sz="2000" b="1" dirty="0"/>
              <a:t>FIND_DB_SYMBOLS </a:t>
            </a:r>
          </a:p>
          <a:p>
            <a:pPr>
              <a:defRPr/>
            </a:pPr>
            <a:r>
              <a:rPr lang="en-GB" altLang="en-US" sz="2000" b="1" dirty="0"/>
              <a:t>FIND_SNAPHOT_SYMBOLS</a:t>
            </a:r>
          </a:p>
          <a:p>
            <a:pPr>
              <a:defRPr/>
            </a:pPr>
            <a:r>
              <a:rPr lang="en-GB" altLang="en-US" sz="2000" b="1" dirty="0"/>
              <a:t>CSV_FILE_QUERY</a:t>
            </a:r>
          </a:p>
          <a:p>
            <a:pPr>
              <a:defRPr/>
            </a:pPr>
            <a:r>
              <a:rPr lang="en-GB" altLang="en-US" sz="2000" b="1" dirty="0"/>
              <a:t>QUERY_SYMBOLS</a:t>
            </a:r>
          </a:p>
          <a:p>
            <a:pPr marL="0" indent="0">
              <a:buNone/>
              <a:defRPr/>
            </a:pPr>
            <a:r>
              <a:rPr lang="en-GB" altLang="en-US" sz="2000" dirty="0"/>
              <a:t> And this EP can be use to interrogate symbology</a:t>
            </a:r>
          </a:p>
          <a:p>
            <a:pPr>
              <a:defRPr/>
            </a:pPr>
            <a:r>
              <a:rPr lang="en-GB" altLang="en-US" sz="2000" b="1" dirty="0"/>
              <a:t>SYMBOLOGY_MAPPING</a:t>
            </a:r>
          </a:p>
          <a:p>
            <a:pPr>
              <a:defRPr/>
            </a:pPr>
            <a:endParaRPr lang="en-GB" altLang="en-US" sz="2000" dirty="0"/>
          </a:p>
          <a:p>
            <a:pPr marL="0" indent="0">
              <a:buNone/>
              <a:defRPr/>
            </a:pPr>
            <a:r>
              <a:rPr lang="en-GB" altLang="en-US" sz="2000" dirty="0"/>
              <a:t>(Note a </a:t>
            </a:r>
            <a:r>
              <a:rPr lang="en-GB" altLang="en-US" sz="2000" b="1" dirty="0" err="1"/>
              <a:t>symbol_date</a:t>
            </a:r>
            <a:r>
              <a:rPr lang="en-GB" altLang="en-US" sz="2000" b="1" dirty="0"/>
              <a:t> </a:t>
            </a:r>
            <a:r>
              <a:rPr lang="en-GB" altLang="en-US" sz="2000" dirty="0"/>
              <a:t>– often needed when using </a:t>
            </a:r>
            <a:r>
              <a:rPr lang="en-GB" altLang="en-US" sz="2000" dirty="0" err="1"/>
              <a:t>refdata</a:t>
            </a:r>
            <a:r>
              <a:rPr lang="en-GB" altLang="en-US" sz="2000" dirty="0"/>
              <a:t>)</a:t>
            </a:r>
          </a:p>
          <a:p>
            <a:pPr marL="0" indent="0">
              <a:buNone/>
              <a:defRPr/>
            </a:pPr>
            <a:endParaRPr lang="en-GB" altLang="en-US" sz="2400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71D4F31-F8A6-4397-882F-B69FE5CF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00AD2D-3EF6-4265-8F7F-FD531FA8CC6F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6" name="Action Button: Forward or Next 1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B7EE8B22-22D6-41F3-959A-26DEAC443433}"/>
              </a:ext>
            </a:extLst>
          </p:cNvPr>
          <p:cNvSpPr/>
          <p:nvPr/>
        </p:nvSpPr>
        <p:spPr>
          <a:xfrm>
            <a:off x="5410200" y="3287969"/>
            <a:ext cx="490538" cy="47625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Action Button: Forward or Next 1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DA44B719-3111-46B8-9C7A-2E837C6AAA40}"/>
              </a:ext>
            </a:extLst>
          </p:cNvPr>
          <p:cNvSpPr/>
          <p:nvPr/>
        </p:nvSpPr>
        <p:spPr>
          <a:xfrm>
            <a:off x="5410200" y="5257800"/>
            <a:ext cx="490538" cy="47625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182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3942</TotalTime>
  <Words>534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Verdana</vt:lpstr>
      <vt:lpstr>Wingdings</vt:lpstr>
      <vt:lpstr>Profile</vt:lpstr>
      <vt:lpstr>OneTick Training</vt:lpstr>
      <vt:lpstr>Corrections and Cancellations</vt:lpstr>
      <vt:lpstr>Corrections and Cancellations</vt:lpstr>
      <vt:lpstr>Reference Data</vt:lpstr>
      <vt:lpstr>Reference Data</vt:lpstr>
      <vt:lpstr>Reference Data</vt:lpstr>
      <vt:lpstr>Reference Data: Some examples</vt:lpstr>
      <vt:lpstr>Reference Data: Some examples</vt:lpstr>
      <vt:lpstr>Reference Data: Some examples</vt:lpstr>
      <vt:lpstr>Reference Data: Some examples</vt:lpstr>
      <vt:lpstr>Reference Data: Some examples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OneTick Training</dc:title>
  <dc:creator>Andrew Diamond</dc:creator>
  <cp:lastModifiedBy>Andrew Diamond</cp:lastModifiedBy>
  <cp:revision>155</cp:revision>
  <dcterms:created xsi:type="dcterms:W3CDTF">2009-04-19T19:34:14Z</dcterms:created>
  <dcterms:modified xsi:type="dcterms:W3CDTF">2018-03-07T19:26:55Z</dcterms:modified>
</cp:coreProperties>
</file>