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301" r:id="rId2"/>
    <p:sldId id="302" r:id="rId3"/>
    <p:sldId id="307" r:id="rId4"/>
    <p:sldId id="308" r:id="rId5"/>
    <p:sldId id="319" r:id="rId6"/>
    <p:sldId id="284" r:id="rId7"/>
    <p:sldId id="286" r:id="rId8"/>
    <p:sldId id="304" r:id="rId9"/>
    <p:sldId id="320" r:id="rId10"/>
    <p:sldId id="272" r:id="rId11"/>
    <p:sldId id="295" r:id="rId12"/>
    <p:sldId id="296" r:id="rId13"/>
    <p:sldId id="321"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Diamond" initials="AD" lastIdx="1" clrIdx="0">
    <p:extLst>
      <p:ext uri="{19B8F6BF-5375-455C-9EA6-DF929625EA0E}">
        <p15:presenceInfo xmlns:p15="http://schemas.microsoft.com/office/powerpoint/2012/main" userId="6f7c3b8feba2ec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35" y="4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F81A72B-C6EA-4C42-A37A-649FACABE4C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4ED06DF6-E1BF-4578-962E-373142B0D42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8B20AA1A-14B7-425F-892F-EE883F9CAE6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355E1F4-D889-4DA3-B1B5-AAAB4973796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E8A9E0EB-7CC5-4F2D-A7BD-24444F170C0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856640EF-9582-4D75-82B9-9CCEAB5BE84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E96DDCE-6E7F-4376-B846-2A35EDA7A3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E96DDCE-6E7F-4376-B846-2A35EDA7A3D4}" type="slidenum">
              <a:rPr lang="en-US" smtClean="0"/>
              <a:pPr>
                <a:defRPr/>
              </a:pPr>
              <a:t>12</a:t>
            </a:fld>
            <a:endParaRPr lang="en-US"/>
          </a:p>
        </p:txBody>
      </p:sp>
    </p:spTree>
    <p:extLst>
      <p:ext uri="{BB962C8B-B14F-4D97-AF65-F5344CB8AC3E}">
        <p14:creationId xmlns:p14="http://schemas.microsoft.com/office/powerpoint/2010/main" val="1856613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D1B50AB-0110-4BAD-9FFD-6DFB1120B793}"/>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3BAAB143-9989-47C1-B97A-EEC6F4110A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543536B6-8128-41E0-A5E3-B55C3A0D5B8C}"/>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7AA7FBF5-2A23-437E-905B-8AB974AD8BFA}"/>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B228929A-490A-40A1-8AA7-42665E42F82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A651A2B6-2F59-4B81-9598-BF30E095B379}" type="slidenum">
              <a:rPr lang="en-US"/>
              <a:pPr>
                <a:defRPr/>
              </a:pPr>
              <a:t>‹#›</a:t>
            </a:fld>
            <a:endParaRPr lang="en-US"/>
          </a:p>
        </p:txBody>
      </p:sp>
    </p:spTree>
    <p:extLst>
      <p:ext uri="{BB962C8B-B14F-4D97-AF65-F5344CB8AC3E}">
        <p14:creationId xmlns:p14="http://schemas.microsoft.com/office/powerpoint/2010/main" val="127644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8B9B2C3-AC4C-4552-B5FC-736A380B370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29F6951A-A8D9-4848-B9B9-49373A4615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8000782-7E18-4BE4-ADCD-E320996A4817}"/>
              </a:ext>
            </a:extLst>
          </p:cNvPr>
          <p:cNvSpPr>
            <a:spLocks noGrp="1" noChangeArrowheads="1"/>
          </p:cNvSpPr>
          <p:nvPr>
            <p:ph type="sldNum" sz="quarter" idx="12"/>
          </p:nvPr>
        </p:nvSpPr>
        <p:spPr>
          <a:ln/>
        </p:spPr>
        <p:txBody>
          <a:bodyPr/>
          <a:lstStyle>
            <a:lvl1pPr>
              <a:defRPr/>
            </a:lvl1pPr>
          </a:lstStyle>
          <a:p>
            <a:pPr>
              <a:defRPr/>
            </a:pPr>
            <a:fld id="{678D0081-CCAA-43E9-AA9F-4050F506C52C}" type="slidenum">
              <a:rPr lang="en-US"/>
              <a:pPr>
                <a:defRPr/>
              </a:pPr>
              <a:t>‹#›</a:t>
            </a:fld>
            <a:endParaRPr lang="en-US"/>
          </a:p>
        </p:txBody>
      </p:sp>
    </p:spTree>
    <p:extLst>
      <p:ext uri="{BB962C8B-B14F-4D97-AF65-F5344CB8AC3E}">
        <p14:creationId xmlns:p14="http://schemas.microsoft.com/office/powerpoint/2010/main" val="170205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99A9EC4-F1FA-4B0A-81DB-246FF44C41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70F0F4B-C86D-485F-AA44-FCEDA5621F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514B257-0993-40FD-B7BC-D5754E97D71A}"/>
              </a:ext>
            </a:extLst>
          </p:cNvPr>
          <p:cNvSpPr>
            <a:spLocks noGrp="1" noChangeArrowheads="1"/>
          </p:cNvSpPr>
          <p:nvPr>
            <p:ph type="sldNum" sz="quarter" idx="12"/>
          </p:nvPr>
        </p:nvSpPr>
        <p:spPr>
          <a:ln/>
        </p:spPr>
        <p:txBody>
          <a:bodyPr/>
          <a:lstStyle>
            <a:lvl1pPr>
              <a:defRPr/>
            </a:lvl1pPr>
          </a:lstStyle>
          <a:p>
            <a:pPr>
              <a:defRPr/>
            </a:pPr>
            <a:fld id="{8436FB60-9CEA-41F7-8CB4-9E5841451BE8}" type="slidenum">
              <a:rPr lang="en-US"/>
              <a:pPr>
                <a:defRPr/>
              </a:pPr>
              <a:t>‹#›</a:t>
            </a:fld>
            <a:endParaRPr lang="en-US"/>
          </a:p>
        </p:txBody>
      </p:sp>
    </p:spTree>
    <p:extLst>
      <p:ext uri="{BB962C8B-B14F-4D97-AF65-F5344CB8AC3E}">
        <p14:creationId xmlns:p14="http://schemas.microsoft.com/office/powerpoint/2010/main" val="173892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C94412C-CA75-4D9E-AE67-0B236B78C0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AE113460-E4DA-4383-A28A-BE7B40B4AB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D4BA3C7-DECD-4DB4-94DC-875F64376CB1}"/>
              </a:ext>
            </a:extLst>
          </p:cNvPr>
          <p:cNvSpPr>
            <a:spLocks noGrp="1" noChangeArrowheads="1"/>
          </p:cNvSpPr>
          <p:nvPr>
            <p:ph type="sldNum" sz="quarter" idx="12"/>
          </p:nvPr>
        </p:nvSpPr>
        <p:spPr>
          <a:ln/>
        </p:spPr>
        <p:txBody>
          <a:bodyPr/>
          <a:lstStyle>
            <a:lvl1pPr>
              <a:defRPr/>
            </a:lvl1pPr>
          </a:lstStyle>
          <a:p>
            <a:pPr>
              <a:defRPr/>
            </a:pPr>
            <a:fld id="{F78ED6BD-EAC1-465E-82E5-F6AC262C1362}" type="slidenum">
              <a:rPr lang="en-US"/>
              <a:pPr>
                <a:defRPr/>
              </a:pPr>
              <a:t>‹#›</a:t>
            </a:fld>
            <a:endParaRPr lang="en-US"/>
          </a:p>
        </p:txBody>
      </p:sp>
    </p:spTree>
    <p:extLst>
      <p:ext uri="{BB962C8B-B14F-4D97-AF65-F5344CB8AC3E}">
        <p14:creationId xmlns:p14="http://schemas.microsoft.com/office/powerpoint/2010/main" val="361836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B9BA1C88-4864-4D5B-8023-BF2C678769D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B51215CF-CDFA-4687-886D-6B8F8749B5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D661F590-A7DC-454C-BA8A-3941FAFBD90F}"/>
              </a:ext>
            </a:extLst>
          </p:cNvPr>
          <p:cNvSpPr>
            <a:spLocks noGrp="1" noChangeArrowheads="1"/>
          </p:cNvSpPr>
          <p:nvPr>
            <p:ph type="sldNum" sz="quarter" idx="12"/>
          </p:nvPr>
        </p:nvSpPr>
        <p:spPr>
          <a:ln/>
        </p:spPr>
        <p:txBody>
          <a:bodyPr/>
          <a:lstStyle>
            <a:lvl1pPr>
              <a:defRPr/>
            </a:lvl1pPr>
          </a:lstStyle>
          <a:p>
            <a:pPr>
              <a:defRPr/>
            </a:pPr>
            <a:fld id="{7184B668-E7FB-4543-A4B6-0991AE001CAB}" type="slidenum">
              <a:rPr lang="en-US"/>
              <a:pPr>
                <a:defRPr/>
              </a:pPr>
              <a:t>‹#›</a:t>
            </a:fld>
            <a:endParaRPr lang="en-US"/>
          </a:p>
        </p:txBody>
      </p:sp>
    </p:spTree>
    <p:extLst>
      <p:ext uri="{BB962C8B-B14F-4D97-AF65-F5344CB8AC3E}">
        <p14:creationId xmlns:p14="http://schemas.microsoft.com/office/powerpoint/2010/main" val="90446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56BDE5A-2376-46F5-83A2-92D64F9901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A83E38B1-8DAF-4EB9-A79A-448583D905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8EB7BED4-9A5D-4D62-BB0F-8E3A2D8CEB7E}"/>
              </a:ext>
            </a:extLst>
          </p:cNvPr>
          <p:cNvSpPr>
            <a:spLocks noGrp="1" noChangeArrowheads="1"/>
          </p:cNvSpPr>
          <p:nvPr>
            <p:ph type="sldNum" sz="quarter" idx="12"/>
          </p:nvPr>
        </p:nvSpPr>
        <p:spPr>
          <a:ln/>
        </p:spPr>
        <p:txBody>
          <a:bodyPr/>
          <a:lstStyle>
            <a:lvl1pPr>
              <a:defRPr/>
            </a:lvl1pPr>
          </a:lstStyle>
          <a:p>
            <a:pPr>
              <a:defRPr/>
            </a:pPr>
            <a:fld id="{B0E95E14-AFD1-4F40-98E7-6D4D5170793A}" type="slidenum">
              <a:rPr lang="en-US"/>
              <a:pPr>
                <a:defRPr/>
              </a:pPr>
              <a:t>‹#›</a:t>
            </a:fld>
            <a:endParaRPr lang="en-US"/>
          </a:p>
        </p:txBody>
      </p:sp>
    </p:spTree>
    <p:extLst>
      <p:ext uri="{BB962C8B-B14F-4D97-AF65-F5344CB8AC3E}">
        <p14:creationId xmlns:p14="http://schemas.microsoft.com/office/powerpoint/2010/main" val="391378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6BC8B56-AEE1-4016-9F31-F62B9FB0108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0C8F883-BBC5-405E-83F6-93D5E213F0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DF9D586B-12EA-4BEA-84B6-9AC51ECF8084}"/>
              </a:ext>
            </a:extLst>
          </p:cNvPr>
          <p:cNvSpPr>
            <a:spLocks noGrp="1" noChangeArrowheads="1"/>
          </p:cNvSpPr>
          <p:nvPr>
            <p:ph type="sldNum" sz="quarter" idx="12"/>
          </p:nvPr>
        </p:nvSpPr>
        <p:spPr>
          <a:ln/>
        </p:spPr>
        <p:txBody>
          <a:bodyPr/>
          <a:lstStyle>
            <a:lvl1pPr>
              <a:defRPr/>
            </a:lvl1pPr>
          </a:lstStyle>
          <a:p>
            <a:pPr>
              <a:defRPr/>
            </a:pPr>
            <a:fld id="{5E864202-0A39-4FDE-AFA5-77A54D9137F8}" type="slidenum">
              <a:rPr lang="en-US"/>
              <a:pPr>
                <a:defRPr/>
              </a:pPr>
              <a:t>‹#›</a:t>
            </a:fld>
            <a:endParaRPr lang="en-US"/>
          </a:p>
        </p:txBody>
      </p:sp>
    </p:spTree>
    <p:extLst>
      <p:ext uri="{BB962C8B-B14F-4D97-AF65-F5344CB8AC3E}">
        <p14:creationId xmlns:p14="http://schemas.microsoft.com/office/powerpoint/2010/main" val="185089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2FCD839C-EF16-4A97-BD7D-B1471EACC1D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FC089377-F9A3-44F3-A715-37A8696F07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D4B1DB0A-984C-44F2-B973-FCAD12C5BBC8}"/>
              </a:ext>
            </a:extLst>
          </p:cNvPr>
          <p:cNvSpPr>
            <a:spLocks noGrp="1" noChangeArrowheads="1"/>
          </p:cNvSpPr>
          <p:nvPr>
            <p:ph type="sldNum" sz="quarter" idx="12"/>
          </p:nvPr>
        </p:nvSpPr>
        <p:spPr>
          <a:ln/>
        </p:spPr>
        <p:txBody>
          <a:bodyPr/>
          <a:lstStyle>
            <a:lvl1pPr>
              <a:defRPr/>
            </a:lvl1pPr>
          </a:lstStyle>
          <a:p>
            <a:pPr>
              <a:defRPr/>
            </a:pPr>
            <a:fld id="{50912C65-6BC4-47A5-804D-62323F0E06AC}" type="slidenum">
              <a:rPr lang="en-US"/>
              <a:pPr>
                <a:defRPr/>
              </a:pPr>
              <a:t>‹#›</a:t>
            </a:fld>
            <a:endParaRPr lang="en-US"/>
          </a:p>
        </p:txBody>
      </p:sp>
    </p:spTree>
    <p:extLst>
      <p:ext uri="{BB962C8B-B14F-4D97-AF65-F5344CB8AC3E}">
        <p14:creationId xmlns:p14="http://schemas.microsoft.com/office/powerpoint/2010/main" val="37271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6BCAA61-C191-4E6D-A66E-1D074D2B410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7B86D6BD-9AF0-4D10-8922-44F9E818F9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4818560D-B88B-4922-86AD-8CB8AF6D9FF8}"/>
              </a:ext>
            </a:extLst>
          </p:cNvPr>
          <p:cNvSpPr>
            <a:spLocks noGrp="1" noChangeArrowheads="1"/>
          </p:cNvSpPr>
          <p:nvPr>
            <p:ph type="sldNum" sz="quarter" idx="12"/>
          </p:nvPr>
        </p:nvSpPr>
        <p:spPr>
          <a:ln/>
        </p:spPr>
        <p:txBody>
          <a:bodyPr/>
          <a:lstStyle>
            <a:lvl1pPr>
              <a:defRPr/>
            </a:lvl1pPr>
          </a:lstStyle>
          <a:p>
            <a:pPr>
              <a:defRPr/>
            </a:pPr>
            <a:fld id="{EDDFB8BA-34BB-4D5C-B74D-6F1CF92613A8}" type="slidenum">
              <a:rPr lang="en-US"/>
              <a:pPr>
                <a:defRPr/>
              </a:pPr>
              <a:t>‹#›</a:t>
            </a:fld>
            <a:endParaRPr lang="en-US"/>
          </a:p>
        </p:txBody>
      </p:sp>
    </p:spTree>
    <p:extLst>
      <p:ext uri="{BB962C8B-B14F-4D97-AF65-F5344CB8AC3E}">
        <p14:creationId xmlns:p14="http://schemas.microsoft.com/office/powerpoint/2010/main" val="2856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9BBC599-C396-4D99-B624-35416B046E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4AA08A8C-AB72-4903-B468-95AF4E9574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5EF28CD-6553-4591-9994-77CFEC078BB7}"/>
              </a:ext>
            </a:extLst>
          </p:cNvPr>
          <p:cNvSpPr>
            <a:spLocks noGrp="1" noChangeArrowheads="1"/>
          </p:cNvSpPr>
          <p:nvPr>
            <p:ph type="sldNum" sz="quarter" idx="12"/>
          </p:nvPr>
        </p:nvSpPr>
        <p:spPr>
          <a:ln/>
        </p:spPr>
        <p:txBody>
          <a:bodyPr/>
          <a:lstStyle>
            <a:lvl1pPr>
              <a:defRPr/>
            </a:lvl1pPr>
          </a:lstStyle>
          <a:p>
            <a:pPr>
              <a:defRPr/>
            </a:pPr>
            <a:fld id="{87D11389-C7CD-48C2-BB2F-70C86A1B7695}" type="slidenum">
              <a:rPr lang="en-US"/>
              <a:pPr>
                <a:defRPr/>
              </a:pPr>
              <a:t>‹#›</a:t>
            </a:fld>
            <a:endParaRPr lang="en-US"/>
          </a:p>
        </p:txBody>
      </p:sp>
    </p:spTree>
    <p:extLst>
      <p:ext uri="{BB962C8B-B14F-4D97-AF65-F5344CB8AC3E}">
        <p14:creationId xmlns:p14="http://schemas.microsoft.com/office/powerpoint/2010/main" val="26014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72F280F-68C7-4D50-9144-A138C142B6D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359F7B32-F099-4027-870F-6FF20F940B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8250BE15-D72F-441E-8185-519E5B782753}"/>
              </a:ext>
            </a:extLst>
          </p:cNvPr>
          <p:cNvSpPr>
            <a:spLocks noGrp="1" noChangeArrowheads="1"/>
          </p:cNvSpPr>
          <p:nvPr>
            <p:ph type="sldNum" sz="quarter" idx="12"/>
          </p:nvPr>
        </p:nvSpPr>
        <p:spPr>
          <a:ln/>
        </p:spPr>
        <p:txBody>
          <a:bodyPr/>
          <a:lstStyle>
            <a:lvl1pPr>
              <a:defRPr/>
            </a:lvl1pPr>
          </a:lstStyle>
          <a:p>
            <a:pPr>
              <a:defRPr/>
            </a:pPr>
            <a:fld id="{BF149E9C-5365-465B-B10C-FD8AEA2D30C2}" type="slidenum">
              <a:rPr lang="en-US"/>
              <a:pPr>
                <a:defRPr/>
              </a:pPr>
              <a:t>‹#›</a:t>
            </a:fld>
            <a:endParaRPr lang="en-US"/>
          </a:p>
        </p:txBody>
      </p:sp>
    </p:spTree>
    <p:extLst>
      <p:ext uri="{BB962C8B-B14F-4D97-AF65-F5344CB8AC3E}">
        <p14:creationId xmlns:p14="http://schemas.microsoft.com/office/powerpoint/2010/main" val="304734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2D8A426-2BA0-4EA1-AD95-DE26854C3B6B}"/>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FA1B4CB3-047A-475B-91F7-6C73E4FDE163}"/>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AB08CCD3-706C-472F-85E9-DBC1892A3B9B}"/>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EA7C29D4-BFB1-421A-9B5F-D71775B08D45}"/>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9A628D94-FB84-4814-979D-2FCF8DB7417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7EB3218A-E606-43E5-BBEB-1CC6317EAF93}"/>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53B7655-5BDA-4732-B2F7-C77CBE74CE8B}" type="slidenum">
              <a:rPr lang="en-US"/>
              <a:pPr>
                <a:defRPr/>
              </a:pPr>
              <a:t>‹#›</a:t>
            </a:fld>
            <a:endParaRPr lang="en-US"/>
          </a:p>
        </p:txBody>
      </p:sp>
      <p:sp>
        <p:nvSpPr>
          <p:cNvPr id="1032" name="Rectangle 12">
            <a:extLst>
              <a:ext uri="{FF2B5EF4-FFF2-40B4-BE49-F238E27FC236}">
                <a16:creationId xmlns:a16="http://schemas.microsoft.com/office/drawing/2014/main" id="{58607FB9-9B0D-4D80-B25E-24BA7D6B5E67}"/>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F593ADDD-0AC1-47DB-8A96-30A00F1528B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OneTickDisplay.exe%20Q5_OrderBookAggregations.otq::OB_Snapshot_Wide"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OneTickDisplay.exe%20Q3_JoinAndMergeInnerOuter.otq"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OneTickDisplay.exe%20Q3_JoinAndMergeBidAskVol.otq"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OneTickDisplay.exe%20Q3_Join.otq::JoinExampl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OneTickDisplay.exe%20Q3_Join.otq::JoinExample_1ToMan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OneTickDisplay.exe%20Q4_StateAndNested.otq::UpdateFields" TargetMode="External"/><Relationship Id="rId2" Type="http://schemas.openxmlformats.org/officeDocument/2006/relationships/hyperlink" Target="OneTickDisplay.exe%20Q4_StateAndNested.otq::AddFiel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OneTickDisplay.exe%20Q4_StateAndNested.otq::Sta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OneTickDisplay.exe%20Q4_StateAndNested.otq::BollingerSignal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40CDA71-A902-408A-960A-7A8800ED2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420C89A-BCE6-4040-B158-7B8D2FA3868C}" type="slidenum">
              <a:rPr lang="en-US" altLang="en-US" sz="1200" smtClean="0"/>
              <a:pPr>
                <a:spcBef>
                  <a:spcPct val="0"/>
                </a:spcBef>
                <a:buClrTx/>
                <a:buFontTx/>
                <a:buNone/>
              </a:pPr>
              <a:t>1</a:t>
            </a:fld>
            <a:endParaRPr lang="en-US" altLang="en-US" sz="1200"/>
          </a:p>
        </p:txBody>
      </p:sp>
      <p:sp>
        <p:nvSpPr>
          <p:cNvPr id="5123" name="Rectangle 2">
            <a:extLst>
              <a:ext uri="{FF2B5EF4-FFF2-40B4-BE49-F238E27FC236}">
                <a16:creationId xmlns:a16="http://schemas.microsoft.com/office/drawing/2014/main" id="{2DC4FF4A-B22E-4F59-A393-A5D79C21C417}"/>
              </a:ext>
            </a:extLst>
          </p:cNvPr>
          <p:cNvSpPr>
            <a:spLocks noGrp="1" noChangeArrowheads="1"/>
          </p:cNvSpPr>
          <p:nvPr>
            <p:ph type="title"/>
          </p:nvPr>
        </p:nvSpPr>
        <p:spPr/>
        <p:txBody>
          <a:bodyPr/>
          <a:lstStyle/>
          <a:p>
            <a:pPr eaLnBrk="1" hangingPunct="1"/>
            <a:r>
              <a:rPr lang="en-GB" altLang="en-US" sz="3200" b="1" dirty="0" err="1"/>
              <a:t>OneTickQueries</a:t>
            </a:r>
            <a:r>
              <a:rPr lang="en-GB" altLang="en-US" sz="3200" b="1" dirty="0"/>
              <a:t> –</a:t>
            </a:r>
            <a:r>
              <a:rPr lang="en-GB" altLang="en-US" sz="2400" b="1" dirty="0"/>
              <a:t> What else ?</a:t>
            </a:r>
            <a:endParaRPr lang="en-US" altLang="en-US" sz="2400" b="1" dirty="0"/>
          </a:p>
        </p:txBody>
      </p:sp>
    </p:spTree>
    <p:extLst>
      <p:ext uri="{BB962C8B-B14F-4D97-AF65-F5344CB8AC3E}">
        <p14:creationId xmlns:p14="http://schemas.microsoft.com/office/powerpoint/2010/main" val="350315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34301BEF-71F2-4042-B333-3514046D70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C6E5F3C3-246E-4D46-B360-719863F0B111}" type="slidenum">
              <a:rPr lang="en-US" altLang="en-US" sz="1200"/>
              <a:pPr>
                <a:spcBef>
                  <a:spcPct val="0"/>
                </a:spcBef>
                <a:buClrTx/>
                <a:buFontTx/>
                <a:buNone/>
              </a:pPr>
              <a:t>10</a:t>
            </a:fld>
            <a:endParaRPr lang="en-US" altLang="en-US" sz="1200"/>
          </a:p>
        </p:txBody>
      </p:sp>
      <p:sp>
        <p:nvSpPr>
          <p:cNvPr id="4099" name="Rectangle 4">
            <a:extLst>
              <a:ext uri="{FF2B5EF4-FFF2-40B4-BE49-F238E27FC236}">
                <a16:creationId xmlns:a16="http://schemas.microsoft.com/office/drawing/2014/main" id="{893D3D17-10CC-4848-87C7-4E78E0D2F682}"/>
              </a:ext>
            </a:extLst>
          </p:cNvPr>
          <p:cNvSpPr>
            <a:spLocks noGrp="1" noChangeArrowheads="1"/>
          </p:cNvSpPr>
          <p:nvPr>
            <p:ph type="ctrTitle"/>
          </p:nvPr>
        </p:nvSpPr>
        <p:spPr/>
        <p:txBody>
          <a:bodyPr/>
          <a:lstStyle/>
          <a:p>
            <a:pPr eaLnBrk="1" hangingPunct="1"/>
            <a:r>
              <a:rPr lang="en-US" altLang="en-US" dirty="0"/>
              <a:t>OneTick Training (Module 5)</a:t>
            </a:r>
          </a:p>
        </p:txBody>
      </p:sp>
      <p:sp>
        <p:nvSpPr>
          <p:cNvPr id="4100" name="Rectangle 5">
            <a:extLst>
              <a:ext uri="{FF2B5EF4-FFF2-40B4-BE49-F238E27FC236}">
                <a16:creationId xmlns:a16="http://schemas.microsoft.com/office/drawing/2014/main" id="{BBC90624-FB76-4FEA-AFF5-BF9196D09E2E}"/>
              </a:ext>
            </a:extLst>
          </p:cNvPr>
          <p:cNvSpPr>
            <a:spLocks noGrp="1" noChangeArrowheads="1"/>
          </p:cNvSpPr>
          <p:nvPr>
            <p:ph type="subTitle" idx="1"/>
          </p:nvPr>
        </p:nvSpPr>
        <p:spPr/>
        <p:txBody>
          <a:bodyPr/>
          <a:lstStyle/>
          <a:p>
            <a:pPr eaLnBrk="1" hangingPunct="1"/>
            <a:r>
              <a:rPr lang="en-US" altLang="en-US" sz="4400" b="1">
                <a:solidFill>
                  <a:srgbClr val="002060"/>
                </a:solidFill>
              </a:rPr>
              <a:t>Order Book 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B26D77AA-7EF7-4106-AE21-D51C24A733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F6394F6-57A2-4345-96D2-E0BCD9493306}" type="slidenum">
              <a:rPr lang="en-US" altLang="en-US" sz="1200"/>
              <a:pPr>
                <a:spcBef>
                  <a:spcPct val="0"/>
                </a:spcBef>
                <a:buClrTx/>
                <a:buFontTx/>
                <a:buNone/>
              </a:pPr>
              <a:t>11</a:t>
            </a:fld>
            <a:endParaRPr lang="en-US" altLang="en-US" sz="1200"/>
          </a:p>
        </p:txBody>
      </p:sp>
      <p:sp>
        <p:nvSpPr>
          <p:cNvPr id="12291" name="Rectangle 2">
            <a:extLst>
              <a:ext uri="{FF2B5EF4-FFF2-40B4-BE49-F238E27FC236}">
                <a16:creationId xmlns:a16="http://schemas.microsoft.com/office/drawing/2014/main" id="{FB0963FB-69C2-4E1F-849D-44340FABFFDF}"/>
              </a:ext>
            </a:extLst>
          </p:cNvPr>
          <p:cNvSpPr>
            <a:spLocks noGrp="1" noChangeArrowheads="1"/>
          </p:cNvSpPr>
          <p:nvPr>
            <p:ph type="title"/>
          </p:nvPr>
        </p:nvSpPr>
        <p:spPr>
          <a:xfrm>
            <a:off x="574675" y="304800"/>
            <a:ext cx="8001000" cy="762000"/>
          </a:xfrm>
        </p:spPr>
        <p:txBody>
          <a:bodyPr/>
          <a:lstStyle/>
          <a:p>
            <a:pPr eaLnBrk="1" hangingPunct="1"/>
            <a:r>
              <a:rPr lang="en-US" altLang="en-US" b="1">
                <a:solidFill>
                  <a:srgbClr val="002060"/>
                </a:solidFill>
              </a:rPr>
              <a:t>OB_SNAPSHOT_WIDE</a:t>
            </a:r>
          </a:p>
        </p:txBody>
      </p:sp>
      <p:pic>
        <p:nvPicPr>
          <p:cNvPr id="3" name="Content Placeholder 2">
            <a:extLst>
              <a:ext uri="{FF2B5EF4-FFF2-40B4-BE49-F238E27FC236}">
                <a16:creationId xmlns:a16="http://schemas.microsoft.com/office/drawing/2014/main" id="{3276DF74-E9F8-47EA-956B-FF0881A32C7A}"/>
              </a:ext>
            </a:extLst>
          </p:cNvPr>
          <p:cNvPicPr>
            <a:picLocks noGrp="1" noChangeAspect="1"/>
          </p:cNvPicPr>
          <p:nvPr>
            <p:ph idx="1"/>
          </p:nvPr>
        </p:nvPicPr>
        <p:blipFill>
          <a:blip r:embed="rId2"/>
          <a:stretch>
            <a:fillRect/>
          </a:stretch>
        </p:blipFill>
        <p:spPr>
          <a:xfrm>
            <a:off x="762000" y="1371600"/>
            <a:ext cx="3105150" cy="1752600"/>
          </a:xfrm>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76AE2B9-4C21-4D04-9434-1F42F77384A2}"/>
              </a:ext>
            </a:extLst>
          </p:cNvPr>
          <p:cNvPicPr>
            <a:picLocks noChangeAspect="1"/>
          </p:cNvPicPr>
          <p:nvPr/>
        </p:nvPicPr>
        <p:blipFill>
          <a:blip r:embed="rId3"/>
          <a:stretch>
            <a:fillRect/>
          </a:stretch>
        </p:blipFill>
        <p:spPr>
          <a:xfrm>
            <a:off x="533400" y="3962400"/>
            <a:ext cx="8389938" cy="2043113"/>
          </a:xfrm>
          <a:prstGeom prst="rect">
            <a:avLst/>
          </a:prstGeom>
          <a:ln>
            <a:noFill/>
          </a:ln>
          <a:effectLst>
            <a:outerShdw blurRad="292100" dist="139700" dir="2700000" algn="tl" rotWithShape="0">
              <a:srgbClr val="333333">
                <a:alpha val="65000"/>
              </a:srgbClr>
            </a:outerShdw>
          </a:effectLst>
        </p:spPr>
      </p:pic>
      <p:sp>
        <p:nvSpPr>
          <p:cNvPr id="8" name="Down Arrow 7">
            <a:extLst>
              <a:ext uri="{FF2B5EF4-FFF2-40B4-BE49-F238E27FC236}">
                <a16:creationId xmlns:a16="http://schemas.microsoft.com/office/drawing/2014/main" id="{69C264A3-FD21-415B-AA9F-E5226AE5A2E2}"/>
              </a:ext>
            </a:extLst>
          </p:cNvPr>
          <p:cNvSpPr/>
          <p:nvPr/>
        </p:nvSpPr>
        <p:spPr>
          <a:xfrm>
            <a:off x="2286000" y="3352800"/>
            <a:ext cx="277813" cy="38417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4">
            <a:extLst>
              <a:ext uri="{FF2B5EF4-FFF2-40B4-BE49-F238E27FC236}">
                <a16:creationId xmlns:a16="http://schemas.microsoft.com/office/drawing/2014/main" id="{15F6BB72-E4B2-468A-AFF4-18D3944A0118}"/>
              </a:ext>
            </a:extLst>
          </p:cNvPr>
          <p:cNvPicPr>
            <a:picLocks noChangeAspect="1"/>
          </p:cNvPicPr>
          <p:nvPr/>
        </p:nvPicPr>
        <p:blipFill>
          <a:blip r:embed="rId4"/>
          <a:stretch>
            <a:fillRect/>
          </a:stretch>
        </p:blipFill>
        <p:spPr>
          <a:xfrm>
            <a:off x="4495800" y="1371600"/>
            <a:ext cx="2190750" cy="1114425"/>
          </a:xfrm>
          <a:prstGeom prst="rect">
            <a:avLst/>
          </a:prstGeom>
          <a:ln>
            <a:noFill/>
          </a:ln>
          <a:effectLst>
            <a:outerShdw blurRad="292100" dist="139700" dir="2700000" algn="tl" rotWithShape="0">
              <a:srgbClr val="333333">
                <a:alpha val="65000"/>
              </a:srgbClr>
            </a:outerShdw>
          </a:effectLst>
        </p:spPr>
      </p:pic>
      <p:sp>
        <p:nvSpPr>
          <p:cNvPr id="12296" name="TextBox 9">
            <a:extLst>
              <a:ext uri="{FF2B5EF4-FFF2-40B4-BE49-F238E27FC236}">
                <a16:creationId xmlns:a16="http://schemas.microsoft.com/office/drawing/2014/main" id="{83833BC6-6E8C-4E73-BCBB-07B531453F85}"/>
              </a:ext>
            </a:extLst>
          </p:cNvPr>
          <p:cNvSpPr txBox="1">
            <a:spLocks noChangeArrowheads="1"/>
          </p:cNvSpPr>
          <p:nvPr/>
        </p:nvSpPr>
        <p:spPr bwMode="auto">
          <a:xfrm>
            <a:off x="4495800" y="2857500"/>
            <a:ext cx="4419600" cy="990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ClrTx/>
              <a:buFontTx/>
              <a:buNone/>
            </a:pPr>
            <a:r>
              <a:rPr lang="en-US" altLang="en-US" sz="1800" b="1">
                <a:solidFill>
                  <a:srgbClr val="002060"/>
                </a:solidFill>
              </a:rPr>
              <a:t>OB_SNAPSHOT_WIDE</a:t>
            </a:r>
            <a:r>
              <a:rPr lang="en-US" altLang="en-US" sz="1800">
                <a:solidFill>
                  <a:srgbClr val="002060"/>
                </a:solidFill>
              </a:rPr>
              <a:t>  outputs 1 line with ASK/BID values </a:t>
            </a:r>
            <a:br>
              <a:rPr lang="en-US" altLang="en-US" sz="1800">
                <a:solidFill>
                  <a:srgbClr val="002060"/>
                </a:solidFill>
              </a:rPr>
            </a:br>
            <a:r>
              <a:rPr lang="en-US" altLang="en-US" sz="1800">
                <a:solidFill>
                  <a:srgbClr val="002060"/>
                </a:solidFill>
              </a:rPr>
              <a:t>per interval per LEVEL</a:t>
            </a:r>
          </a:p>
        </p:txBody>
      </p:sp>
      <p:sp>
        <p:nvSpPr>
          <p:cNvPr id="9" name="Action Button: Forward or Next 8">
            <a:hlinkClick r:id="rId5" action="ppaction://program" highlightClick="1"/>
            <a:extLst>
              <a:ext uri="{FF2B5EF4-FFF2-40B4-BE49-F238E27FC236}">
                <a16:creationId xmlns:a16="http://schemas.microsoft.com/office/drawing/2014/main" id="{9284AE32-67C3-4800-8700-131D7244E5CF}"/>
              </a:ext>
            </a:extLst>
          </p:cNvPr>
          <p:cNvSpPr/>
          <p:nvPr/>
        </p:nvSpPr>
        <p:spPr>
          <a:xfrm>
            <a:off x="1219200" y="1752600"/>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40CDA71-A902-408A-960A-7A8800ED2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420C89A-BCE6-4040-B158-7B8D2FA3868C}" type="slidenum">
              <a:rPr lang="en-US" altLang="en-US" sz="1200" smtClean="0"/>
              <a:pPr>
                <a:spcBef>
                  <a:spcPct val="0"/>
                </a:spcBef>
                <a:buClrTx/>
                <a:buFontTx/>
                <a:buNone/>
              </a:pPr>
              <a:t>12</a:t>
            </a:fld>
            <a:endParaRPr lang="en-US" altLang="en-US" sz="1200"/>
          </a:p>
        </p:txBody>
      </p:sp>
      <p:sp>
        <p:nvSpPr>
          <p:cNvPr id="5123" name="Rectangle 2">
            <a:extLst>
              <a:ext uri="{FF2B5EF4-FFF2-40B4-BE49-F238E27FC236}">
                <a16:creationId xmlns:a16="http://schemas.microsoft.com/office/drawing/2014/main" id="{2DC4FF4A-B22E-4F59-A393-A5D79C21C417}"/>
              </a:ext>
            </a:extLst>
          </p:cNvPr>
          <p:cNvSpPr>
            <a:spLocks noGrp="1" noChangeArrowheads="1"/>
          </p:cNvSpPr>
          <p:nvPr>
            <p:ph type="title"/>
          </p:nvPr>
        </p:nvSpPr>
        <p:spPr/>
        <p:txBody>
          <a:bodyPr/>
          <a:lstStyle/>
          <a:p>
            <a:pPr eaLnBrk="1" hangingPunct="1"/>
            <a:r>
              <a:rPr lang="en-US" altLang="en-US" b="1" dirty="0"/>
              <a:t>Input &amp; Output (Module 9)</a:t>
            </a:r>
          </a:p>
        </p:txBody>
      </p:sp>
      <p:sp>
        <p:nvSpPr>
          <p:cNvPr id="5124" name="Rectangle 3">
            <a:extLst>
              <a:ext uri="{FF2B5EF4-FFF2-40B4-BE49-F238E27FC236}">
                <a16:creationId xmlns:a16="http://schemas.microsoft.com/office/drawing/2014/main" id="{666FB6EB-C1A2-4CDF-93DF-90CCDA428107}"/>
              </a:ext>
            </a:extLst>
          </p:cNvPr>
          <p:cNvSpPr>
            <a:spLocks noGrp="1" noChangeArrowheads="1"/>
          </p:cNvSpPr>
          <p:nvPr>
            <p:ph type="body" idx="1"/>
          </p:nvPr>
        </p:nvSpPr>
        <p:spPr/>
        <p:txBody>
          <a:bodyPr/>
          <a:lstStyle/>
          <a:p>
            <a:pPr eaLnBrk="1" hangingPunct="1"/>
            <a:r>
              <a:rPr lang="en-US" altLang="en-US" sz="2800"/>
              <a:t>Updating an existing database “DB/” EPs.</a:t>
            </a:r>
          </a:p>
          <a:p>
            <a:pPr eaLnBrk="1" hangingPunct="1"/>
            <a:r>
              <a:rPr lang="en-US" altLang="en-US" sz="2800"/>
              <a:t>Writing to a database.</a:t>
            </a:r>
          </a:p>
          <a:p>
            <a:pPr eaLnBrk="1" hangingPunct="1"/>
            <a:r>
              <a:rPr lang="en-US" altLang="en-US" sz="2800"/>
              <a:t>Writing to or reading from a OneTick Raw file.</a:t>
            </a:r>
          </a:p>
          <a:p>
            <a:pPr eaLnBrk="1" hangingPunct="1"/>
            <a:r>
              <a:rPr lang="en-US" altLang="en-US" sz="2800"/>
              <a:t>Writing to or reading from delimited text files.</a:t>
            </a:r>
          </a:p>
          <a:p>
            <a:pPr eaLnBrk="1" hangingPunct="1"/>
            <a:r>
              <a:rPr lang="en-US" altLang="en-US" sz="2800"/>
              <a:t>Executing SQL over ODBC.</a:t>
            </a:r>
          </a:p>
          <a:p>
            <a:pPr eaLnBrk="1" hangingPunct="1"/>
            <a:r>
              <a:rPr lang="en-US" altLang="en-US" sz="2800"/>
              <a:t>Getting data from a URL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341A-0E81-45CD-9BCF-30E5F00271D0}"/>
              </a:ext>
            </a:extLst>
          </p:cNvPr>
          <p:cNvSpPr>
            <a:spLocks noGrp="1"/>
          </p:cNvSpPr>
          <p:nvPr>
            <p:ph type="title"/>
          </p:nvPr>
        </p:nvSpPr>
        <p:spPr/>
        <p:txBody>
          <a:bodyPr/>
          <a:lstStyle/>
          <a:p>
            <a:r>
              <a:rPr lang="en-GB" dirty="0"/>
              <a:t>Other training modules…</a:t>
            </a:r>
            <a:endParaRPr lang="en-US" dirty="0"/>
          </a:p>
        </p:txBody>
      </p:sp>
      <p:sp>
        <p:nvSpPr>
          <p:cNvPr id="3" name="Content Placeholder 2">
            <a:extLst>
              <a:ext uri="{FF2B5EF4-FFF2-40B4-BE49-F238E27FC236}">
                <a16:creationId xmlns:a16="http://schemas.microsoft.com/office/drawing/2014/main" id="{E590A534-B8F6-4A32-ADED-2CF9D70A458D}"/>
              </a:ext>
            </a:extLst>
          </p:cNvPr>
          <p:cNvSpPr>
            <a:spLocks noGrp="1"/>
          </p:cNvSpPr>
          <p:nvPr>
            <p:ph idx="1"/>
          </p:nvPr>
        </p:nvSpPr>
        <p:spPr/>
        <p:txBody>
          <a:bodyPr/>
          <a:lstStyle/>
          <a:p>
            <a:pPr lvl="1"/>
            <a:r>
              <a:rPr lang="en-GB" dirty="0"/>
              <a:t>11 – OTQ Programming</a:t>
            </a:r>
          </a:p>
          <a:p>
            <a:pPr lvl="1"/>
            <a:r>
              <a:rPr lang="en-GB" dirty="0"/>
              <a:t>12 – Expressions and functions</a:t>
            </a:r>
          </a:p>
          <a:p>
            <a:pPr lvl="1"/>
            <a:r>
              <a:rPr lang="en-GB" dirty="0"/>
              <a:t>13 – Tick sets</a:t>
            </a:r>
          </a:p>
          <a:p>
            <a:pPr lvl="1"/>
            <a:r>
              <a:rPr lang="en-GB" dirty="0"/>
              <a:t>14 – Per Tick Script</a:t>
            </a:r>
          </a:p>
          <a:p>
            <a:pPr lvl="1"/>
            <a:r>
              <a:rPr lang="en-GB" dirty="0"/>
              <a:t>15 – Advanced Join and Merge</a:t>
            </a:r>
          </a:p>
          <a:p>
            <a:pPr lvl="1"/>
            <a:r>
              <a:rPr lang="en-GB" dirty="0"/>
              <a:t>16 – Split Query Output</a:t>
            </a:r>
          </a:p>
          <a:p>
            <a:pPr lvl="1"/>
            <a:r>
              <a:rPr lang="en-GB" dirty="0"/>
              <a:t>17 -  Corrections and Reference Data</a:t>
            </a:r>
            <a:endParaRPr lang="en-US" dirty="0"/>
          </a:p>
          <a:p>
            <a:pPr marL="0" indent="0">
              <a:buNone/>
            </a:pPr>
            <a:endParaRPr lang="en-US" dirty="0"/>
          </a:p>
          <a:p>
            <a:pPr lvl="1"/>
            <a:endParaRPr lang="en-GB" dirty="0"/>
          </a:p>
        </p:txBody>
      </p:sp>
      <p:sp>
        <p:nvSpPr>
          <p:cNvPr id="4" name="Slide Number Placeholder 3">
            <a:extLst>
              <a:ext uri="{FF2B5EF4-FFF2-40B4-BE49-F238E27FC236}">
                <a16:creationId xmlns:a16="http://schemas.microsoft.com/office/drawing/2014/main" id="{F7FF4F07-5D3B-4D05-87EC-5C6543E93794}"/>
              </a:ext>
            </a:extLst>
          </p:cNvPr>
          <p:cNvSpPr>
            <a:spLocks noGrp="1"/>
          </p:cNvSpPr>
          <p:nvPr>
            <p:ph type="sldNum" sz="quarter" idx="12"/>
          </p:nvPr>
        </p:nvSpPr>
        <p:spPr/>
        <p:txBody>
          <a:bodyPr/>
          <a:lstStyle/>
          <a:p>
            <a:pPr>
              <a:defRPr/>
            </a:pPr>
            <a:fld id="{F78ED6BD-EAC1-465E-82E5-F6AC262C1362}" type="slidenum">
              <a:rPr lang="en-US" smtClean="0"/>
              <a:pPr>
                <a:defRPr/>
              </a:pPr>
              <a:t>13</a:t>
            </a:fld>
            <a:endParaRPr lang="en-US"/>
          </a:p>
        </p:txBody>
      </p:sp>
    </p:spTree>
    <p:extLst>
      <p:ext uri="{BB962C8B-B14F-4D97-AF65-F5344CB8AC3E}">
        <p14:creationId xmlns:p14="http://schemas.microsoft.com/office/powerpoint/2010/main" val="410144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440CDA71-A902-408A-960A-7A8800ED2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420C89A-BCE6-4040-B158-7B8D2FA3868C}" type="slidenum">
              <a:rPr lang="en-US" altLang="en-US" sz="1200" smtClean="0"/>
              <a:pPr>
                <a:spcBef>
                  <a:spcPct val="0"/>
                </a:spcBef>
                <a:buClrTx/>
                <a:buFontTx/>
                <a:buNone/>
              </a:pPr>
              <a:t>2</a:t>
            </a:fld>
            <a:endParaRPr lang="en-US" altLang="en-US" sz="1200"/>
          </a:p>
        </p:txBody>
      </p:sp>
      <p:sp>
        <p:nvSpPr>
          <p:cNvPr id="5123" name="Rectangle 2">
            <a:extLst>
              <a:ext uri="{FF2B5EF4-FFF2-40B4-BE49-F238E27FC236}">
                <a16:creationId xmlns:a16="http://schemas.microsoft.com/office/drawing/2014/main" id="{2DC4FF4A-B22E-4F59-A393-A5D79C21C417}"/>
              </a:ext>
            </a:extLst>
          </p:cNvPr>
          <p:cNvSpPr>
            <a:spLocks noGrp="1" noChangeArrowheads="1"/>
          </p:cNvSpPr>
          <p:nvPr>
            <p:ph type="title"/>
          </p:nvPr>
        </p:nvSpPr>
        <p:spPr/>
        <p:txBody>
          <a:bodyPr/>
          <a:lstStyle/>
          <a:p>
            <a:pPr eaLnBrk="1" hangingPunct="1"/>
            <a:r>
              <a:rPr lang="en-GB" altLang="en-US" sz="3200" b="1" dirty="0" err="1"/>
              <a:t>OneTickQueries</a:t>
            </a:r>
            <a:r>
              <a:rPr lang="en-GB" altLang="en-US" sz="3200" b="1" dirty="0"/>
              <a:t> –</a:t>
            </a:r>
            <a:r>
              <a:rPr lang="en-GB" altLang="en-US" sz="2400" b="1" dirty="0"/>
              <a:t> What else ?</a:t>
            </a:r>
            <a:endParaRPr lang="en-US" altLang="en-US" sz="2400" b="1" dirty="0"/>
          </a:p>
        </p:txBody>
      </p:sp>
      <p:sp>
        <p:nvSpPr>
          <p:cNvPr id="2" name="TextBox 1">
            <a:extLst>
              <a:ext uri="{FF2B5EF4-FFF2-40B4-BE49-F238E27FC236}">
                <a16:creationId xmlns:a16="http://schemas.microsoft.com/office/drawing/2014/main" id="{9EE7CB5A-84EB-4BA1-A7E4-7746AB0B1D4E}"/>
              </a:ext>
            </a:extLst>
          </p:cNvPr>
          <p:cNvSpPr txBox="1"/>
          <p:nvPr/>
        </p:nvSpPr>
        <p:spPr>
          <a:xfrm>
            <a:off x="685800" y="1905000"/>
            <a:ext cx="7848600" cy="2308324"/>
          </a:xfrm>
          <a:prstGeom prst="rect">
            <a:avLst/>
          </a:prstGeom>
          <a:noFill/>
        </p:spPr>
        <p:txBody>
          <a:bodyPr wrap="square" rtlCol="0">
            <a:spAutoFit/>
          </a:bodyPr>
          <a:lstStyle/>
          <a:p>
            <a:r>
              <a:rPr lang="en-GB" sz="3600" dirty="0"/>
              <a:t>Let’s have a quick look at the query training modules that we are NOT covering in today’s short introduction…</a:t>
            </a:r>
            <a:endParaRPr lang="en-US" sz="3600" dirty="0"/>
          </a:p>
        </p:txBody>
      </p:sp>
    </p:spTree>
    <p:extLst>
      <p:ext uri="{BB962C8B-B14F-4D97-AF65-F5344CB8AC3E}">
        <p14:creationId xmlns:p14="http://schemas.microsoft.com/office/powerpoint/2010/main" val="214652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6853F5EB-D8AB-4929-9307-15E3D457FD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735403B-8D40-4A77-AF4C-E4B23792694A}" type="slidenum">
              <a:rPr lang="en-US" altLang="en-US" sz="1200" smtClean="0"/>
              <a:pPr>
                <a:spcBef>
                  <a:spcPct val="0"/>
                </a:spcBef>
                <a:buClrTx/>
                <a:buFontTx/>
                <a:buNone/>
              </a:pPr>
              <a:t>3</a:t>
            </a:fld>
            <a:endParaRPr lang="en-US" altLang="en-US" sz="1200"/>
          </a:p>
        </p:txBody>
      </p:sp>
      <p:sp>
        <p:nvSpPr>
          <p:cNvPr id="7171" name="Rectangle 2">
            <a:extLst>
              <a:ext uri="{FF2B5EF4-FFF2-40B4-BE49-F238E27FC236}">
                <a16:creationId xmlns:a16="http://schemas.microsoft.com/office/drawing/2014/main" id="{27F56A49-077C-4F46-98A6-6E079CA83DD0}"/>
              </a:ext>
            </a:extLst>
          </p:cNvPr>
          <p:cNvSpPr>
            <a:spLocks noGrp="1" noChangeArrowheads="1"/>
          </p:cNvSpPr>
          <p:nvPr>
            <p:ph type="title"/>
          </p:nvPr>
        </p:nvSpPr>
        <p:spPr>
          <a:xfrm>
            <a:off x="574675" y="762000"/>
            <a:ext cx="8001000" cy="685800"/>
          </a:xfrm>
        </p:spPr>
        <p:txBody>
          <a:bodyPr/>
          <a:lstStyle/>
          <a:p>
            <a:pPr eaLnBrk="1" hangingPunct="1"/>
            <a:r>
              <a:rPr lang="en-US" altLang="en-US" b="1" dirty="0"/>
              <a:t>JOIN_BY_TIME</a:t>
            </a:r>
            <a:r>
              <a:rPr lang="en-US" altLang="en-US" dirty="0"/>
              <a:t> (Module 3 )</a:t>
            </a:r>
            <a:endParaRPr lang="en-US" altLang="en-US" b="1" dirty="0"/>
          </a:p>
        </p:txBody>
      </p:sp>
      <p:sp>
        <p:nvSpPr>
          <p:cNvPr id="7" name="TextBox 6">
            <a:extLst>
              <a:ext uri="{FF2B5EF4-FFF2-40B4-BE49-F238E27FC236}">
                <a16:creationId xmlns:a16="http://schemas.microsoft.com/office/drawing/2014/main" id="{2C87CED8-596D-4618-93DE-C3A95D9DC84C}"/>
              </a:ext>
            </a:extLst>
          </p:cNvPr>
          <p:cNvSpPr txBox="1"/>
          <p:nvPr/>
        </p:nvSpPr>
        <p:spPr>
          <a:xfrm>
            <a:off x="609600" y="4114800"/>
            <a:ext cx="8229600" cy="2124075"/>
          </a:xfrm>
          <a:prstGeom prst="rect">
            <a:avLst/>
          </a:prstGeom>
          <a:noFill/>
        </p:spPr>
        <p:txBody>
          <a:bodyPr>
            <a:spAutoFit/>
          </a:bodyPr>
          <a:lstStyle/>
          <a:p>
            <a:pPr eaLnBrk="1" hangingPunct="1">
              <a:defRPr/>
            </a:pPr>
            <a:r>
              <a:rPr lang="en-US" dirty="0">
                <a:cs typeface="Arial" charset="0"/>
              </a:rPr>
              <a:t> </a:t>
            </a:r>
          </a:p>
          <a:p>
            <a:pPr marL="285750" indent="-285750" eaLnBrk="1" hangingPunct="1">
              <a:buFont typeface="Wingdings" pitchFamily="2" charset="2"/>
              <a:buChar char="§"/>
              <a:defRPr/>
            </a:pPr>
            <a:r>
              <a:rPr lang="en-US" sz="1400" dirty="0">
                <a:cs typeface="Arial" charset="0"/>
              </a:rPr>
              <a:t>A common usage is to look at the </a:t>
            </a:r>
            <a:r>
              <a:rPr lang="en-US" sz="1400" b="1" dirty="0">
                <a:cs typeface="Arial" charset="0"/>
              </a:rPr>
              <a:t>state</a:t>
            </a:r>
            <a:r>
              <a:rPr lang="en-US" sz="1400" dirty="0">
                <a:cs typeface="Arial" charset="0"/>
              </a:rPr>
              <a:t> of one data source (often a stream of quotes) each  time an </a:t>
            </a:r>
            <a:r>
              <a:rPr lang="en-US" sz="1400" b="1" dirty="0">
                <a:cs typeface="Arial" charset="0"/>
              </a:rPr>
              <a:t>event</a:t>
            </a:r>
            <a:r>
              <a:rPr lang="en-US" sz="1400" dirty="0">
                <a:cs typeface="Arial" charset="0"/>
              </a:rPr>
              <a:t> is seen on another stream ( often a stream of trades)</a:t>
            </a:r>
          </a:p>
          <a:p>
            <a:pPr marL="285750" indent="-285750" eaLnBrk="1" hangingPunct="1">
              <a:buFont typeface="Wingdings" pitchFamily="2" charset="2"/>
              <a:buChar char="§"/>
              <a:defRPr/>
            </a:pPr>
            <a:r>
              <a:rPr lang="en-GB" sz="1400" dirty="0">
                <a:cs typeface="Arial" charset="0"/>
              </a:rPr>
              <a:t>T</a:t>
            </a:r>
            <a:r>
              <a:rPr lang="en-US" sz="1400" dirty="0">
                <a:cs typeface="Arial" charset="0"/>
              </a:rPr>
              <a:t>o do this we set the event stream as the leading source.</a:t>
            </a:r>
          </a:p>
          <a:p>
            <a:pPr marL="285750" indent="-285750" eaLnBrk="1" hangingPunct="1">
              <a:buFont typeface="Wingdings" pitchFamily="2" charset="2"/>
              <a:buChar char="§"/>
              <a:defRPr/>
            </a:pPr>
            <a:r>
              <a:rPr lang="en-GB" sz="1400" dirty="0">
                <a:cs typeface="Arial" charset="0"/>
              </a:rPr>
              <a:t>I</a:t>
            </a:r>
            <a:r>
              <a:rPr lang="en-US" sz="1400" dirty="0">
                <a:cs typeface="Arial" charset="0"/>
              </a:rPr>
              <a:t>f the join is INNER we will not see output for any trade events that happen before the first quote event, as these trades will not find a quote to join with.</a:t>
            </a:r>
          </a:p>
          <a:p>
            <a:pPr marL="285750" indent="-285750" eaLnBrk="1" hangingPunct="1">
              <a:buFont typeface="Wingdings" pitchFamily="2" charset="2"/>
              <a:buChar char="§"/>
              <a:defRPr/>
            </a:pPr>
            <a:r>
              <a:rPr lang="en-GB" sz="1400" dirty="0">
                <a:cs typeface="Arial" charset="0"/>
              </a:rPr>
              <a:t>I</a:t>
            </a:r>
            <a:r>
              <a:rPr lang="en-US" sz="1400" dirty="0">
                <a:cs typeface="Arial" charset="0"/>
              </a:rPr>
              <a:t>f the join is OUTER we may see trades with no attached quote info.</a:t>
            </a:r>
          </a:p>
          <a:p>
            <a:pPr marL="285750" indent="-285750" eaLnBrk="1" hangingPunct="1">
              <a:buFont typeface="Wingdings" pitchFamily="2" charset="2"/>
              <a:buChar char="§"/>
              <a:defRPr/>
            </a:pPr>
            <a:r>
              <a:rPr lang="en-GB" sz="1400" dirty="0">
                <a:cs typeface="Arial" charset="0"/>
              </a:rPr>
              <a:t>B</a:t>
            </a:r>
            <a:r>
              <a:rPr lang="en-US" sz="1400" dirty="0" err="1">
                <a:cs typeface="Arial" charset="0"/>
              </a:rPr>
              <a:t>est</a:t>
            </a:r>
            <a:r>
              <a:rPr lang="en-US" sz="1400" dirty="0">
                <a:cs typeface="Arial" charset="0"/>
              </a:rPr>
              <a:t> solution may be to use OUTER but to have GO_BACK_TO_FIRST_TICK in the quote PASSTHROUGH.</a:t>
            </a:r>
          </a:p>
        </p:txBody>
      </p:sp>
      <p:pic>
        <p:nvPicPr>
          <p:cNvPr id="8" name="Picture 7">
            <a:extLst>
              <a:ext uri="{FF2B5EF4-FFF2-40B4-BE49-F238E27FC236}">
                <a16:creationId xmlns:a16="http://schemas.microsoft.com/office/drawing/2014/main" id="{96B6E0EF-31C5-4894-8AFD-9CBAAECAA257}"/>
              </a:ext>
            </a:extLst>
          </p:cNvPr>
          <p:cNvPicPr>
            <a:picLocks noChangeAspect="1"/>
          </p:cNvPicPr>
          <p:nvPr/>
        </p:nvPicPr>
        <p:blipFill rotWithShape="1">
          <a:blip r:embed="rId2"/>
          <a:srcRect l="2869" t="4756" r="1743"/>
          <a:stretch/>
        </p:blipFill>
        <p:spPr>
          <a:xfrm>
            <a:off x="1182689" y="1752600"/>
            <a:ext cx="6213740" cy="2514600"/>
          </a:xfrm>
          <a:prstGeom prst="rect">
            <a:avLst/>
          </a:prstGeom>
          <a:ln>
            <a:noFill/>
          </a:ln>
          <a:effectLst>
            <a:outerShdw blurRad="292100" dist="139700" dir="2700000" algn="tl" rotWithShape="0">
              <a:srgbClr val="333333">
                <a:alpha val="65000"/>
              </a:srgbClr>
            </a:outerShdw>
          </a:effectLst>
        </p:spPr>
      </p:pic>
      <p:sp>
        <p:nvSpPr>
          <p:cNvPr id="7174" name="TextBox 8">
            <a:extLst>
              <a:ext uri="{FF2B5EF4-FFF2-40B4-BE49-F238E27FC236}">
                <a16:creationId xmlns:a16="http://schemas.microsoft.com/office/drawing/2014/main" id="{A28139CC-9D0D-43CE-9839-EB4EECA16D3D}"/>
              </a:ext>
            </a:extLst>
          </p:cNvPr>
          <p:cNvSpPr txBox="1">
            <a:spLocks noChangeArrowheads="1"/>
          </p:cNvSpPr>
          <p:nvPr/>
        </p:nvSpPr>
        <p:spPr bwMode="auto">
          <a:xfrm>
            <a:off x="7315200" y="2286000"/>
            <a:ext cx="152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ClrTx/>
              <a:buFontTx/>
              <a:buNone/>
            </a:pPr>
            <a:r>
              <a:rPr lang="en-US" altLang="en-US" sz="1800" b="1" u="sng" dirty="0">
                <a:solidFill>
                  <a:srgbClr val="0070C0"/>
                </a:solidFill>
              </a:rPr>
              <a:t>Example</a:t>
            </a:r>
            <a:r>
              <a:rPr lang="en-US" altLang="en-US" sz="1800" dirty="0">
                <a:solidFill>
                  <a:srgbClr val="0070C0"/>
                </a:solidFill>
              </a:rPr>
              <a:t>: </a:t>
            </a:r>
          </a:p>
          <a:p>
            <a:pPr algn="r" eaLnBrk="1" hangingPunct="1">
              <a:spcBef>
                <a:spcPct val="0"/>
              </a:spcBef>
              <a:buClrTx/>
              <a:buFontTx/>
              <a:buNone/>
            </a:pPr>
            <a:r>
              <a:rPr lang="en-US" altLang="en-US" sz="1800" dirty="0">
                <a:solidFill>
                  <a:srgbClr val="0070C0"/>
                </a:solidFill>
              </a:rPr>
              <a:t>Join </a:t>
            </a:r>
          </a:p>
          <a:p>
            <a:pPr algn="r" eaLnBrk="1" hangingPunct="1">
              <a:spcBef>
                <a:spcPct val="0"/>
              </a:spcBef>
              <a:buClrTx/>
              <a:buFontTx/>
              <a:buNone/>
            </a:pPr>
            <a:r>
              <a:rPr lang="en-US" altLang="en-US" sz="1800" dirty="0">
                <a:solidFill>
                  <a:srgbClr val="0070C0"/>
                </a:solidFill>
              </a:rPr>
              <a:t>each trade </a:t>
            </a:r>
          </a:p>
          <a:p>
            <a:pPr algn="r" eaLnBrk="1" hangingPunct="1">
              <a:spcBef>
                <a:spcPct val="0"/>
              </a:spcBef>
              <a:buClrTx/>
              <a:buFontTx/>
              <a:buNone/>
            </a:pPr>
            <a:r>
              <a:rPr lang="en-US" altLang="en-US" sz="1800" dirty="0">
                <a:solidFill>
                  <a:srgbClr val="0070C0"/>
                </a:solidFill>
              </a:rPr>
              <a:t>with the prevailing quote </a:t>
            </a:r>
          </a:p>
        </p:txBody>
      </p:sp>
      <p:sp>
        <p:nvSpPr>
          <p:cNvPr id="2" name="Action Button: Forward or Next 1">
            <a:hlinkClick r:id="rId3" action="ppaction://program" highlightClick="1"/>
            <a:extLst>
              <a:ext uri="{FF2B5EF4-FFF2-40B4-BE49-F238E27FC236}">
                <a16:creationId xmlns:a16="http://schemas.microsoft.com/office/drawing/2014/main" id="{2F49F2B3-EDB0-44F0-94D6-4B10F28B2D01}"/>
              </a:ext>
            </a:extLst>
          </p:cNvPr>
          <p:cNvSpPr/>
          <p:nvPr/>
        </p:nvSpPr>
        <p:spPr>
          <a:xfrm>
            <a:off x="1447800" y="25908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8E2525-4F8E-4358-AA05-27827824A245}"/>
              </a:ext>
            </a:extLst>
          </p:cNvPr>
          <p:cNvPicPr>
            <a:picLocks noChangeAspect="1"/>
          </p:cNvPicPr>
          <p:nvPr/>
        </p:nvPicPr>
        <p:blipFill>
          <a:blip r:embed="rId2"/>
          <a:stretch>
            <a:fillRect/>
          </a:stretch>
        </p:blipFill>
        <p:spPr>
          <a:xfrm>
            <a:off x="819150" y="1106488"/>
            <a:ext cx="7505700" cy="5407025"/>
          </a:xfrm>
          <a:prstGeom prst="rect">
            <a:avLst/>
          </a:prstGeom>
          <a:ln>
            <a:noFill/>
          </a:ln>
          <a:effectLst>
            <a:outerShdw blurRad="292100" dist="139700" dir="2700000" algn="tl" rotWithShape="0">
              <a:srgbClr val="333333">
                <a:alpha val="65000"/>
              </a:srgbClr>
            </a:outerShdw>
          </a:effectLst>
        </p:spPr>
      </p:pic>
      <p:sp>
        <p:nvSpPr>
          <p:cNvPr id="9219" name="Slide Number Placeholder 5">
            <a:extLst>
              <a:ext uri="{FF2B5EF4-FFF2-40B4-BE49-F238E27FC236}">
                <a16:creationId xmlns:a16="http://schemas.microsoft.com/office/drawing/2014/main" id="{AC8A02FF-729C-41E3-AD3F-00A643254A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3CF7B25-403A-4259-AEB9-79F3212A731B}" type="slidenum">
              <a:rPr lang="en-US" altLang="en-US" sz="1200" smtClean="0"/>
              <a:pPr>
                <a:spcBef>
                  <a:spcPct val="0"/>
                </a:spcBef>
                <a:buClrTx/>
                <a:buFontTx/>
                <a:buNone/>
              </a:pPr>
              <a:t>4</a:t>
            </a:fld>
            <a:endParaRPr lang="en-US" altLang="en-US" sz="1200"/>
          </a:p>
        </p:txBody>
      </p:sp>
      <p:sp>
        <p:nvSpPr>
          <p:cNvPr id="9220" name="Rectangle 3">
            <a:extLst>
              <a:ext uri="{FF2B5EF4-FFF2-40B4-BE49-F238E27FC236}">
                <a16:creationId xmlns:a16="http://schemas.microsoft.com/office/drawing/2014/main" id="{73EBC2D3-8F1C-4074-9AF3-AC807FB94BD0}"/>
              </a:ext>
            </a:extLst>
          </p:cNvPr>
          <p:cNvSpPr>
            <a:spLocks noGrp="1" noChangeArrowheads="1"/>
          </p:cNvSpPr>
          <p:nvPr>
            <p:ph type="body" idx="1"/>
          </p:nvPr>
        </p:nvSpPr>
        <p:spPr>
          <a:xfrm>
            <a:off x="533400" y="228600"/>
            <a:ext cx="8131175" cy="990600"/>
          </a:xfrm>
        </p:spPr>
        <p:txBody>
          <a:bodyPr/>
          <a:lstStyle/>
          <a:p>
            <a:pPr marL="0" indent="0" algn="ctr" eaLnBrk="1" hangingPunct="1">
              <a:spcBef>
                <a:spcPts val="1200"/>
              </a:spcBef>
              <a:buFont typeface="Wingdings" panose="05000000000000000000" pitchFamily="2" charset="2"/>
              <a:buNone/>
            </a:pPr>
            <a:r>
              <a:rPr lang="en-US" altLang="en-US" sz="2200" b="1" u="sng">
                <a:solidFill>
                  <a:srgbClr val="0070C0"/>
                </a:solidFill>
              </a:rPr>
              <a:t>Example 1</a:t>
            </a:r>
            <a:r>
              <a:rPr lang="en-US" altLang="en-US" sz="2200">
                <a:solidFill>
                  <a:srgbClr val="0070C0"/>
                </a:solidFill>
              </a:rPr>
              <a:t>: Calculate volume of trades </a:t>
            </a:r>
            <a:r>
              <a:rPr lang="en-US" altLang="en-US" sz="2200" u="sng">
                <a:solidFill>
                  <a:srgbClr val="0070C0"/>
                </a:solidFill>
              </a:rPr>
              <a:t>above</a:t>
            </a:r>
            <a:r>
              <a:rPr lang="en-US" altLang="en-US" sz="2200">
                <a:solidFill>
                  <a:srgbClr val="0070C0"/>
                </a:solidFill>
              </a:rPr>
              <a:t>, </a:t>
            </a:r>
            <a:r>
              <a:rPr lang="en-US" altLang="en-US" sz="2200" u="sng">
                <a:solidFill>
                  <a:srgbClr val="0070C0"/>
                </a:solidFill>
              </a:rPr>
              <a:t>below</a:t>
            </a:r>
            <a:r>
              <a:rPr lang="en-US" altLang="en-US" sz="2200">
                <a:solidFill>
                  <a:srgbClr val="0070C0"/>
                </a:solidFill>
              </a:rPr>
              <a:t> and </a:t>
            </a:r>
            <a:r>
              <a:rPr lang="en-US" altLang="en-US" sz="2200" u="sng">
                <a:solidFill>
                  <a:srgbClr val="0070C0"/>
                </a:solidFill>
              </a:rPr>
              <a:t>at</a:t>
            </a:r>
            <a:r>
              <a:rPr lang="en-US" altLang="en-US" sz="2200">
                <a:solidFill>
                  <a:srgbClr val="0070C0"/>
                </a:solidFill>
              </a:rPr>
              <a:t> MID for each 5 minute interval</a:t>
            </a:r>
          </a:p>
        </p:txBody>
      </p:sp>
      <p:cxnSp>
        <p:nvCxnSpPr>
          <p:cNvPr id="6" name="Straight Connector 5">
            <a:extLst>
              <a:ext uri="{FF2B5EF4-FFF2-40B4-BE49-F238E27FC236}">
                <a16:creationId xmlns:a16="http://schemas.microsoft.com/office/drawing/2014/main" id="{A8CA80DA-8EA8-463C-8BA4-5A9310283B4F}"/>
              </a:ext>
            </a:extLst>
          </p:cNvPr>
          <p:cNvCxnSpPr/>
          <p:nvPr/>
        </p:nvCxnSpPr>
        <p:spPr>
          <a:xfrm>
            <a:off x="655320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CD37EB-3D0D-4679-9AD4-20E8CC90DB67}"/>
              </a:ext>
            </a:extLst>
          </p:cNvPr>
          <p:cNvCxnSpPr/>
          <p:nvPr/>
        </p:nvCxnSpPr>
        <p:spPr>
          <a:xfrm>
            <a:off x="442595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448D28-1E96-4080-8B88-30660BEF5398}"/>
              </a:ext>
            </a:extLst>
          </p:cNvPr>
          <p:cNvCxnSpPr/>
          <p:nvPr/>
        </p:nvCxnSpPr>
        <p:spPr>
          <a:xfrm>
            <a:off x="1752600" y="5268913"/>
            <a:ext cx="121285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1F4EE58-B1A5-4456-A5F8-5E6E05480287}"/>
              </a:ext>
            </a:extLst>
          </p:cNvPr>
          <p:cNvPicPr>
            <a:picLocks noChangeAspect="1"/>
          </p:cNvPicPr>
          <p:nvPr/>
        </p:nvPicPr>
        <p:blipFill>
          <a:blip r:embed="rId3"/>
          <a:stretch>
            <a:fillRect/>
          </a:stretch>
        </p:blipFill>
        <p:spPr>
          <a:xfrm>
            <a:off x="5638800" y="2162175"/>
            <a:ext cx="3105150" cy="1466850"/>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4ED1C7CF-25A8-4CE5-B2E7-7236FF4D954C}"/>
              </a:ext>
            </a:extLst>
          </p:cNvPr>
          <p:cNvCxnSpPr/>
          <p:nvPr/>
        </p:nvCxnSpPr>
        <p:spPr>
          <a:xfrm flipV="1">
            <a:off x="7620000" y="2895600"/>
            <a:ext cx="0" cy="2362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Action Button: Forward or Next 11">
            <a:hlinkClick r:id="rId4" action="ppaction://program" highlightClick="1"/>
            <a:extLst>
              <a:ext uri="{FF2B5EF4-FFF2-40B4-BE49-F238E27FC236}">
                <a16:creationId xmlns:a16="http://schemas.microsoft.com/office/drawing/2014/main" id="{6EE9305C-2014-45E9-B8C2-01705A0AD3F5}"/>
              </a:ext>
            </a:extLst>
          </p:cNvPr>
          <p:cNvSpPr/>
          <p:nvPr/>
        </p:nvSpPr>
        <p:spPr>
          <a:xfrm>
            <a:off x="1371600" y="3014663"/>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5FE65DB7-4411-44C6-828E-37C4221A5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CCDD89B-AA75-4619-9757-251F5A0A1118}" type="slidenum">
              <a:rPr lang="en-US" altLang="en-US" sz="1200" smtClean="0"/>
              <a:pPr>
                <a:spcBef>
                  <a:spcPct val="0"/>
                </a:spcBef>
                <a:buClrTx/>
                <a:buFontTx/>
                <a:buNone/>
              </a:pPr>
              <a:t>5</a:t>
            </a:fld>
            <a:endParaRPr lang="en-US" altLang="en-US" sz="1200"/>
          </a:p>
        </p:txBody>
      </p:sp>
      <p:sp>
        <p:nvSpPr>
          <p:cNvPr id="13315" name="Rectangle 2">
            <a:extLst>
              <a:ext uri="{FF2B5EF4-FFF2-40B4-BE49-F238E27FC236}">
                <a16:creationId xmlns:a16="http://schemas.microsoft.com/office/drawing/2014/main" id="{D5864FAB-127F-4172-B2D1-555064D508BA}"/>
              </a:ext>
            </a:extLst>
          </p:cNvPr>
          <p:cNvSpPr>
            <a:spLocks noGrp="1" noChangeArrowheads="1"/>
          </p:cNvSpPr>
          <p:nvPr>
            <p:ph type="title"/>
          </p:nvPr>
        </p:nvSpPr>
        <p:spPr>
          <a:xfrm>
            <a:off x="574675" y="304800"/>
            <a:ext cx="8001000" cy="685800"/>
          </a:xfrm>
        </p:spPr>
        <p:txBody>
          <a:bodyPr/>
          <a:lstStyle/>
          <a:p>
            <a:pPr eaLnBrk="1" hangingPunct="1"/>
            <a:r>
              <a:rPr lang="en-US" altLang="en-US" b="1" dirty="0"/>
              <a:t>JOIN</a:t>
            </a:r>
          </a:p>
        </p:txBody>
      </p:sp>
      <p:sp>
        <p:nvSpPr>
          <p:cNvPr id="13316" name="Rectangle 3">
            <a:extLst>
              <a:ext uri="{FF2B5EF4-FFF2-40B4-BE49-F238E27FC236}">
                <a16:creationId xmlns:a16="http://schemas.microsoft.com/office/drawing/2014/main" id="{5D028E2C-AABD-4C7A-8797-06D3EDD1BE14}"/>
              </a:ext>
            </a:extLst>
          </p:cNvPr>
          <p:cNvSpPr>
            <a:spLocks noGrp="1" noChangeArrowheads="1"/>
          </p:cNvSpPr>
          <p:nvPr>
            <p:ph type="body" idx="1"/>
          </p:nvPr>
        </p:nvSpPr>
        <p:spPr>
          <a:xfrm>
            <a:off x="566738" y="2667000"/>
            <a:ext cx="8001000" cy="3352800"/>
          </a:xfrm>
        </p:spPr>
        <p:txBody>
          <a:bodyPr/>
          <a:lstStyle/>
          <a:p>
            <a:pPr eaLnBrk="1" hangingPunct="1"/>
            <a:r>
              <a:rPr lang="en-US" altLang="en-US" sz="2200" dirty="0"/>
              <a:t>A </a:t>
            </a:r>
            <a:r>
              <a:rPr lang="en-US" altLang="en-US" sz="2200" b="1" dirty="0"/>
              <a:t>JOIN</a:t>
            </a:r>
            <a:r>
              <a:rPr lang="en-US" altLang="en-US" sz="2200" dirty="0"/>
              <a:t> can specify a </a:t>
            </a:r>
            <a:r>
              <a:rPr lang="en-US" altLang="en-US" sz="2200" b="1" dirty="0"/>
              <a:t>WHERE</a:t>
            </a:r>
            <a:r>
              <a:rPr lang="en-US" altLang="en-US" sz="2200" dirty="0"/>
              <a:t> clause similar to what you have in a regular RDMS</a:t>
            </a:r>
          </a:p>
          <a:p>
            <a:pPr eaLnBrk="1" hangingPunct="1"/>
            <a:r>
              <a:rPr lang="en-US" altLang="en-US" sz="2200" b="1" dirty="0">
                <a:solidFill>
                  <a:srgbClr val="0070C0"/>
                </a:solidFill>
              </a:rPr>
              <a:t>Examples</a:t>
            </a:r>
            <a:r>
              <a:rPr lang="en-US" altLang="en-US" sz="2200" dirty="0">
                <a:solidFill>
                  <a:srgbClr val="0070C0"/>
                </a:solidFill>
              </a:rPr>
              <a:t>: </a:t>
            </a:r>
          </a:p>
          <a:p>
            <a:pPr lvl="1" eaLnBrk="1" hangingPunct="1"/>
            <a:r>
              <a:rPr lang="en-US" altLang="en-US" sz="2200" dirty="0">
                <a:solidFill>
                  <a:srgbClr val="0070C0"/>
                </a:solidFill>
              </a:rPr>
              <a:t>Join a </a:t>
            </a:r>
            <a:r>
              <a:rPr lang="en-US" altLang="en-US" sz="2200" b="1" dirty="0">
                <a:solidFill>
                  <a:srgbClr val="0070C0"/>
                </a:solidFill>
              </a:rPr>
              <a:t>single</a:t>
            </a:r>
            <a:r>
              <a:rPr lang="en-US" altLang="en-US" sz="2200" dirty="0">
                <a:solidFill>
                  <a:srgbClr val="0070C0"/>
                </a:solidFill>
              </a:rPr>
              <a:t> tick from one time series with a </a:t>
            </a:r>
            <a:r>
              <a:rPr lang="en-US" altLang="en-US" sz="2200" b="1" dirty="0">
                <a:solidFill>
                  <a:srgbClr val="0070C0"/>
                </a:solidFill>
              </a:rPr>
              <a:t>group</a:t>
            </a:r>
            <a:r>
              <a:rPr lang="en-US" altLang="en-US" sz="2200" dirty="0">
                <a:solidFill>
                  <a:srgbClr val="0070C0"/>
                </a:solidFill>
              </a:rPr>
              <a:t> of ticks from another time series.  E.g., join an order to all of its executions.  Or, to join an order to all of the trades executed while the order was being filled. </a:t>
            </a:r>
          </a:p>
          <a:p>
            <a:pPr lvl="1" eaLnBrk="1" hangingPunct="1"/>
            <a:r>
              <a:rPr lang="en-US" altLang="en-US" sz="2200" dirty="0">
                <a:solidFill>
                  <a:srgbClr val="0070C0"/>
                </a:solidFill>
              </a:rPr>
              <a:t>Join 2 time series for a </a:t>
            </a:r>
            <a:r>
              <a:rPr lang="en-US" altLang="en-US" sz="2200" b="1" dirty="0">
                <a:solidFill>
                  <a:srgbClr val="0070C0"/>
                </a:solidFill>
              </a:rPr>
              <a:t>pair of symbols </a:t>
            </a:r>
            <a:r>
              <a:rPr lang="en-US" altLang="en-US" sz="2200" dirty="0">
                <a:solidFill>
                  <a:srgbClr val="0070C0"/>
                </a:solidFill>
              </a:rPr>
              <a:t> to produce cross-symbol calculations (</a:t>
            </a:r>
            <a:r>
              <a:rPr lang="en-US" altLang="en-US" sz="2200" i="1" dirty="0">
                <a:solidFill>
                  <a:srgbClr val="0070C0"/>
                </a:solidFill>
              </a:rPr>
              <a:t>though there are other ways</a:t>
            </a:r>
            <a:r>
              <a:rPr lang="en-US" altLang="en-US" sz="2200" dirty="0">
                <a:solidFill>
                  <a:srgbClr val="0070C0"/>
                </a:solidFill>
              </a:rPr>
              <a:t>)</a:t>
            </a:r>
          </a:p>
        </p:txBody>
      </p:sp>
      <p:pic>
        <p:nvPicPr>
          <p:cNvPr id="13317" name="Picture 1">
            <a:extLst>
              <a:ext uri="{FF2B5EF4-FFF2-40B4-BE49-F238E27FC236}">
                <a16:creationId xmlns:a16="http://schemas.microsoft.com/office/drawing/2014/main" id="{A676DAE6-179A-460F-92C9-3A86589F4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0"/>
            <a:ext cx="56292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ction Button: Forward or Next 6">
            <a:hlinkClick r:id="rId3" action="ppaction://program" highlightClick="1"/>
            <a:extLst>
              <a:ext uri="{FF2B5EF4-FFF2-40B4-BE49-F238E27FC236}">
                <a16:creationId xmlns:a16="http://schemas.microsoft.com/office/drawing/2014/main" id="{DDAA52E4-53DF-4A54-B42A-C98D38081034}"/>
              </a:ext>
            </a:extLst>
          </p:cNvPr>
          <p:cNvSpPr/>
          <p:nvPr/>
        </p:nvSpPr>
        <p:spPr>
          <a:xfrm>
            <a:off x="990600" y="1373188"/>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6">
            <a:hlinkClick r:id="rId4" action="ppaction://program" highlightClick="1"/>
            <a:extLst>
              <a:ext uri="{FF2B5EF4-FFF2-40B4-BE49-F238E27FC236}">
                <a16:creationId xmlns:a16="http://schemas.microsoft.com/office/drawing/2014/main" id="{E0FE8943-4051-45BA-96FF-458EAA6E3426}"/>
              </a:ext>
            </a:extLst>
          </p:cNvPr>
          <p:cNvSpPr/>
          <p:nvPr/>
        </p:nvSpPr>
        <p:spPr>
          <a:xfrm>
            <a:off x="5100638" y="5181600"/>
            <a:ext cx="385762"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C18F7EB3-9B55-4F50-87F9-FF86355A7F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1B24C50C-01BD-444E-B0F9-5A3E490334C0}" type="slidenum">
              <a:rPr lang="en-US" altLang="en-US" sz="1200" smtClean="0"/>
              <a:pPr>
                <a:spcBef>
                  <a:spcPct val="0"/>
                </a:spcBef>
                <a:buClrTx/>
                <a:buFontTx/>
                <a:buNone/>
              </a:pPr>
              <a:t>6</a:t>
            </a:fld>
            <a:endParaRPr lang="en-US" altLang="en-US" sz="1200"/>
          </a:p>
        </p:txBody>
      </p:sp>
      <p:sp>
        <p:nvSpPr>
          <p:cNvPr id="4099" name="Rectangle 2">
            <a:extLst>
              <a:ext uri="{FF2B5EF4-FFF2-40B4-BE49-F238E27FC236}">
                <a16:creationId xmlns:a16="http://schemas.microsoft.com/office/drawing/2014/main" id="{1DA3EC5A-C6C9-4A38-896B-A319DC998B5B}"/>
              </a:ext>
            </a:extLst>
          </p:cNvPr>
          <p:cNvSpPr>
            <a:spLocks noGrp="1" noChangeArrowheads="1"/>
          </p:cNvSpPr>
          <p:nvPr>
            <p:ph type="ctrTitle"/>
          </p:nvPr>
        </p:nvSpPr>
        <p:spPr/>
        <p:txBody>
          <a:bodyPr/>
          <a:lstStyle/>
          <a:p>
            <a:pPr eaLnBrk="1" hangingPunct="1"/>
            <a:r>
              <a:rPr lang="en-US" altLang="en-US" dirty="0"/>
              <a:t>OneTick Training (Module 4)</a:t>
            </a:r>
          </a:p>
        </p:txBody>
      </p:sp>
      <p:sp>
        <p:nvSpPr>
          <p:cNvPr id="4100" name="Rectangle 3">
            <a:extLst>
              <a:ext uri="{FF2B5EF4-FFF2-40B4-BE49-F238E27FC236}">
                <a16:creationId xmlns:a16="http://schemas.microsoft.com/office/drawing/2014/main" id="{93BB0D08-7A34-4C9A-BEC8-D55B12DE479A}"/>
              </a:ext>
            </a:extLst>
          </p:cNvPr>
          <p:cNvSpPr>
            <a:spLocks noGrp="1" noChangeArrowheads="1"/>
          </p:cNvSpPr>
          <p:nvPr>
            <p:ph type="subTitle" idx="1"/>
          </p:nvPr>
        </p:nvSpPr>
        <p:spPr>
          <a:xfrm>
            <a:off x="1447800" y="3429000"/>
            <a:ext cx="7010400" cy="2362200"/>
          </a:xfrm>
        </p:spPr>
        <p:txBody>
          <a:bodyPr/>
          <a:lstStyle/>
          <a:p>
            <a:pPr eaLnBrk="1" hangingPunct="1"/>
            <a:r>
              <a:rPr lang="en-US" altLang="en-US" sz="4000" b="1"/>
              <a:t>Fields</a:t>
            </a:r>
          </a:p>
          <a:p>
            <a:pPr eaLnBrk="1" hangingPunct="1"/>
            <a:r>
              <a:rPr lang="en-US" altLang="en-US" sz="4000" b="1"/>
              <a:t>State Variables</a:t>
            </a:r>
          </a:p>
          <a:p>
            <a:pPr eaLnBrk="1" hangingPunct="1"/>
            <a:r>
              <a:rPr lang="en-US" altLang="en-US" sz="4000" b="1"/>
              <a:t>Nested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61643FE5-C5AF-443B-9A49-5373509D91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1D23C8B-27C4-4920-8A0A-CA82136D4A7B}" type="slidenum">
              <a:rPr lang="en-US" altLang="en-US" sz="1200" smtClean="0"/>
              <a:pPr>
                <a:spcBef>
                  <a:spcPct val="0"/>
                </a:spcBef>
                <a:buClrTx/>
                <a:buFontTx/>
                <a:buNone/>
              </a:pPr>
              <a:t>7</a:t>
            </a:fld>
            <a:endParaRPr lang="en-US" altLang="en-US" sz="1200"/>
          </a:p>
        </p:txBody>
      </p:sp>
      <p:sp>
        <p:nvSpPr>
          <p:cNvPr id="5123" name="Rectangle 2">
            <a:extLst>
              <a:ext uri="{FF2B5EF4-FFF2-40B4-BE49-F238E27FC236}">
                <a16:creationId xmlns:a16="http://schemas.microsoft.com/office/drawing/2014/main" id="{1551A2AE-B039-4721-861A-6977AE2EABAE}"/>
              </a:ext>
            </a:extLst>
          </p:cNvPr>
          <p:cNvSpPr>
            <a:spLocks noGrp="1" noChangeArrowheads="1"/>
          </p:cNvSpPr>
          <p:nvPr>
            <p:ph type="title"/>
          </p:nvPr>
        </p:nvSpPr>
        <p:spPr>
          <a:xfrm>
            <a:off x="574675" y="304800"/>
            <a:ext cx="8001000" cy="609600"/>
          </a:xfrm>
        </p:spPr>
        <p:txBody>
          <a:bodyPr/>
          <a:lstStyle/>
          <a:p>
            <a:pPr eaLnBrk="1" hangingPunct="1"/>
            <a:r>
              <a:rPr lang="en-US" altLang="en-US" b="1"/>
              <a:t>Fields</a:t>
            </a:r>
          </a:p>
        </p:txBody>
      </p:sp>
      <p:sp>
        <p:nvSpPr>
          <p:cNvPr id="5124" name="Rectangle 3">
            <a:extLst>
              <a:ext uri="{FF2B5EF4-FFF2-40B4-BE49-F238E27FC236}">
                <a16:creationId xmlns:a16="http://schemas.microsoft.com/office/drawing/2014/main" id="{D50F07D1-2C12-4E9D-9BEE-60B0B7A458FA}"/>
              </a:ext>
            </a:extLst>
          </p:cNvPr>
          <p:cNvSpPr>
            <a:spLocks noGrp="1" noChangeArrowheads="1"/>
          </p:cNvSpPr>
          <p:nvPr>
            <p:ph type="body" idx="1"/>
          </p:nvPr>
        </p:nvSpPr>
        <p:spPr>
          <a:xfrm>
            <a:off x="566738" y="1066800"/>
            <a:ext cx="8001000" cy="4953000"/>
          </a:xfrm>
        </p:spPr>
        <p:txBody>
          <a:bodyPr/>
          <a:lstStyle/>
          <a:p>
            <a:pPr eaLnBrk="1" hangingPunct="1">
              <a:lnSpc>
                <a:spcPct val="90000"/>
              </a:lnSpc>
            </a:pPr>
            <a:r>
              <a:rPr lang="en-US" altLang="en-US" sz="2200"/>
              <a:t>Queries can </a:t>
            </a:r>
            <a:r>
              <a:rPr lang="en-US" altLang="en-US" sz="2200" u="sng"/>
              <a:t>add fields to a record</a:t>
            </a:r>
            <a:r>
              <a:rPr lang="en-US" altLang="en-US" sz="2200"/>
              <a:t> for the duration of the query using the </a:t>
            </a:r>
            <a:r>
              <a:rPr lang="en-US" altLang="en-US" sz="2200" b="1"/>
              <a:t>ADD_FIELDS</a:t>
            </a:r>
            <a:r>
              <a:rPr lang="en-US" altLang="en-US" sz="2200"/>
              <a:t> EP using expressions containing:</a:t>
            </a:r>
          </a:p>
          <a:p>
            <a:pPr lvl="1" eaLnBrk="1" hangingPunct="1">
              <a:lnSpc>
                <a:spcPct val="90000"/>
              </a:lnSpc>
            </a:pPr>
            <a:r>
              <a:rPr lang="en-US" altLang="en-US" sz="2100"/>
              <a:t>Built-in functions </a:t>
            </a:r>
          </a:p>
          <a:p>
            <a:pPr lvl="1" eaLnBrk="1" hangingPunct="1">
              <a:lnSpc>
                <a:spcPct val="90000"/>
              </a:lnSpc>
            </a:pPr>
            <a:r>
              <a:rPr lang="en-US" altLang="en-US" sz="2100"/>
              <a:t>“Special” fields (_SYMBOL_NAME,_START_DATE…)</a:t>
            </a:r>
          </a:p>
          <a:p>
            <a:pPr lvl="1" eaLnBrk="1" hangingPunct="1">
              <a:lnSpc>
                <a:spcPct val="90000"/>
              </a:lnSpc>
            </a:pPr>
            <a:r>
              <a:rPr lang="en-US" altLang="en-US" sz="2100"/>
              <a:t>The value of a field on this tick, or a previous or future tick by using a negative/positive index.  E.g.  PRICE-PRICE[-1] or PRICE[+1]</a:t>
            </a:r>
          </a:p>
          <a:p>
            <a:pPr eaLnBrk="1" hangingPunct="1">
              <a:lnSpc>
                <a:spcPct val="90000"/>
              </a:lnSpc>
            </a:pPr>
            <a:r>
              <a:rPr lang="en-US" altLang="en-US" sz="2200"/>
              <a:t>Field values can be </a:t>
            </a:r>
            <a:r>
              <a:rPr lang="en-US" altLang="en-US" sz="2200" u="sng"/>
              <a:t>changed</a:t>
            </a:r>
            <a:r>
              <a:rPr lang="en-US" altLang="en-US" sz="2200"/>
              <a:t> (including the TIMESTAMP field</a:t>
            </a:r>
            <a:r>
              <a:rPr lang="en-US" altLang="en-US" sz="2200">
                <a:solidFill>
                  <a:srgbClr val="0070C0"/>
                </a:solidFill>
              </a:rPr>
              <a:t>*</a:t>
            </a:r>
            <a:r>
              <a:rPr lang="en-US" altLang="en-US" sz="2200"/>
              <a:t>) using the </a:t>
            </a:r>
            <a:r>
              <a:rPr lang="en-US" altLang="en-US" sz="2200" b="1"/>
              <a:t>UPDATE_FIELDS EP</a:t>
            </a:r>
            <a:r>
              <a:rPr lang="en-US" altLang="en-US" sz="2200"/>
              <a:t>.  The WHERE parameter allows you to control when the changes will occur.  </a:t>
            </a:r>
          </a:p>
        </p:txBody>
      </p:sp>
      <p:sp>
        <p:nvSpPr>
          <p:cNvPr id="5" name="TextBox 4">
            <a:extLst>
              <a:ext uri="{FF2B5EF4-FFF2-40B4-BE49-F238E27FC236}">
                <a16:creationId xmlns:a16="http://schemas.microsoft.com/office/drawing/2014/main" id="{32B9B2D5-C27B-4F81-9D8A-EB0B17296176}"/>
              </a:ext>
            </a:extLst>
          </p:cNvPr>
          <p:cNvSpPr txBox="1"/>
          <p:nvPr/>
        </p:nvSpPr>
        <p:spPr>
          <a:xfrm>
            <a:off x="833438" y="5029200"/>
            <a:ext cx="7467600" cy="1371600"/>
          </a:xfrm>
          <a:prstGeom prst="rect">
            <a:avLst/>
          </a:prstGeom>
          <a:solidFill>
            <a:srgbClr val="FFFF99"/>
          </a:solidFill>
          <a:effectLst>
            <a:outerShdw blurRad="50800" dist="38100" dir="2700000" algn="tl" rotWithShape="0">
              <a:prstClr val="black">
                <a:alpha val="40000"/>
              </a:prstClr>
            </a:outerShdw>
          </a:effectLst>
        </p:spPr>
        <p:txBody>
          <a:bodyPr lIns="182880" tIns="182880" rIns="182880" bIns="182880"/>
          <a:lstStyle/>
          <a:p>
            <a:pPr algn="ctr" eaLnBrk="1" hangingPunct="1">
              <a:lnSpc>
                <a:spcPct val="90000"/>
              </a:lnSpc>
              <a:defRPr/>
            </a:pPr>
            <a:r>
              <a:rPr lang="en-US" b="1" dirty="0">
                <a:solidFill>
                  <a:srgbClr val="0070C0"/>
                </a:solidFill>
                <a:cs typeface="Arial" charset="0"/>
              </a:rPr>
              <a:t>TIP</a:t>
            </a:r>
            <a:r>
              <a:rPr lang="en-US" sz="2000" dirty="0">
                <a:solidFill>
                  <a:srgbClr val="0070C0"/>
                </a:solidFill>
                <a:cs typeface="Arial" charset="0"/>
              </a:rPr>
              <a:t> * </a:t>
            </a:r>
            <a:r>
              <a:rPr lang="en-US" dirty="0">
                <a:solidFill>
                  <a:srgbClr val="0070C0"/>
                </a:solidFill>
                <a:cs typeface="Arial" charset="0"/>
              </a:rPr>
              <a:t> If you do </a:t>
            </a:r>
            <a:r>
              <a:rPr lang="en-US" b="1" dirty="0">
                <a:solidFill>
                  <a:srgbClr val="0070C0"/>
                </a:solidFill>
                <a:cs typeface="Arial" charset="0"/>
              </a:rPr>
              <a:t>change the TIMESTAMP</a:t>
            </a:r>
            <a:r>
              <a:rPr lang="en-US" dirty="0">
                <a:solidFill>
                  <a:srgbClr val="0070C0"/>
                </a:solidFill>
                <a:cs typeface="Arial" charset="0"/>
              </a:rPr>
              <a:t> field it must still have a value between _START_TIME and _END_TIME. </a:t>
            </a:r>
            <a:r>
              <a:rPr lang="en-US" b="1" dirty="0">
                <a:solidFill>
                  <a:srgbClr val="0070C0"/>
                </a:solidFill>
                <a:cs typeface="Arial" charset="0"/>
              </a:rPr>
              <a:t>UPDATE_TIMESTAMP</a:t>
            </a:r>
            <a:r>
              <a:rPr lang="en-US" dirty="0">
                <a:solidFill>
                  <a:srgbClr val="0070C0"/>
                </a:solidFill>
                <a:cs typeface="Arial" charset="0"/>
              </a:rPr>
              <a:t> EP provides more time-specific options – see Help for more details.</a:t>
            </a:r>
          </a:p>
        </p:txBody>
      </p:sp>
      <p:sp>
        <p:nvSpPr>
          <p:cNvPr id="6" name="Action Button: Forward or Next 5">
            <a:hlinkClick r:id="rId2" action="ppaction://program" highlightClick="1"/>
            <a:extLst>
              <a:ext uri="{FF2B5EF4-FFF2-40B4-BE49-F238E27FC236}">
                <a16:creationId xmlns:a16="http://schemas.microsoft.com/office/drawing/2014/main" id="{70931E7A-0030-48C0-990B-001D0807E97F}"/>
              </a:ext>
            </a:extLst>
          </p:cNvPr>
          <p:cNvSpPr/>
          <p:nvPr/>
        </p:nvSpPr>
        <p:spPr>
          <a:xfrm>
            <a:off x="635000" y="1084263"/>
            <a:ext cx="350838"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Action Button: Forward or Next 6">
            <a:hlinkClick r:id="rId3" action="ppaction://program" highlightClick="1"/>
            <a:extLst>
              <a:ext uri="{FF2B5EF4-FFF2-40B4-BE49-F238E27FC236}">
                <a16:creationId xmlns:a16="http://schemas.microsoft.com/office/drawing/2014/main" id="{259F1299-E143-40D0-85A5-5911CB81B6D5}"/>
              </a:ext>
            </a:extLst>
          </p:cNvPr>
          <p:cNvSpPr/>
          <p:nvPr/>
        </p:nvSpPr>
        <p:spPr>
          <a:xfrm>
            <a:off x="635000" y="3733800"/>
            <a:ext cx="350838"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01312FE7-D57E-4F0B-A6B5-AF7D22E2BE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76CA754-CA73-4BEB-9F5D-D9C7B3A6AC93}" type="slidenum">
              <a:rPr lang="en-US" altLang="en-US" sz="1200" smtClean="0"/>
              <a:pPr>
                <a:spcBef>
                  <a:spcPct val="0"/>
                </a:spcBef>
                <a:buClrTx/>
                <a:buFontTx/>
                <a:buNone/>
              </a:pPr>
              <a:t>8</a:t>
            </a:fld>
            <a:endParaRPr lang="en-US" altLang="en-US" sz="1200"/>
          </a:p>
        </p:txBody>
      </p:sp>
      <p:sp>
        <p:nvSpPr>
          <p:cNvPr id="7171" name="Rectangle 2">
            <a:extLst>
              <a:ext uri="{FF2B5EF4-FFF2-40B4-BE49-F238E27FC236}">
                <a16:creationId xmlns:a16="http://schemas.microsoft.com/office/drawing/2014/main" id="{4FB1C712-1FA3-48CD-A359-FA34B8D07175}"/>
              </a:ext>
            </a:extLst>
          </p:cNvPr>
          <p:cNvSpPr>
            <a:spLocks noGrp="1" noChangeArrowheads="1"/>
          </p:cNvSpPr>
          <p:nvPr>
            <p:ph type="title"/>
          </p:nvPr>
        </p:nvSpPr>
        <p:spPr>
          <a:xfrm>
            <a:off x="574675" y="304800"/>
            <a:ext cx="8001000" cy="609600"/>
          </a:xfrm>
        </p:spPr>
        <p:txBody>
          <a:bodyPr/>
          <a:lstStyle/>
          <a:p>
            <a:pPr eaLnBrk="1" hangingPunct="1"/>
            <a:r>
              <a:rPr lang="en-US" altLang="en-US" b="1" dirty="0"/>
              <a:t>State Variables</a:t>
            </a:r>
          </a:p>
        </p:txBody>
      </p:sp>
      <p:pic>
        <p:nvPicPr>
          <p:cNvPr id="2" name="Picture 1">
            <a:extLst>
              <a:ext uri="{FF2B5EF4-FFF2-40B4-BE49-F238E27FC236}">
                <a16:creationId xmlns:a16="http://schemas.microsoft.com/office/drawing/2014/main" id="{A2DC57E7-DD79-4C21-9572-5E091171B0B4}"/>
              </a:ext>
            </a:extLst>
          </p:cNvPr>
          <p:cNvPicPr>
            <a:picLocks noChangeAspect="1"/>
          </p:cNvPicPr>
          <p:nvPr/>
        </p:nvPicPr>
        <p:blipFill>
          <a:blip r:embed="rId2"/>
          <a:stretch>
            <a:fillRect/>
          </a:stretch>
        </p:blipFill>
        <p:spPr>
          <a:xfrm>
            <a:off x="762000" y="990600"/>
            <a:ext cx="5791200" cy="5037138"/>
          </a:xfrm>
          <a:prstGeom prst="rect">
            <a:avLst/>
          </a:prstGeom>
          <a:effectLst>
            <a:outerShdw blurRad="50800" dist="38100" dir="2700000" algn="tl" rotWithShape="0">
              <a:prstClr val="black">
                <a:alpha val="40000"/>
              </a:prstClr>
            </a:outerShdw>
          </a:effectLst>
        </p:spPr>
      </p:pic>
      <p:sp>
        <p:nvSpPr>
          <p:cNvPr id="7173" name="Rectangle 3">
            <a:extLst>
              <a:ext uri="{FF2B5EF4-FFF2-40B4-BE49-F238E27FC236}">
                <a16:creationId xmlns:a16="http://schemas.microsoft.com/office/drawing/2014/main" id="{9CA2F056-769D-4DDB-ACC6-DEB111C3DD43}"/>
              </a:ext>
            </a:extLst>
          </p:cNvPr>
          <p:cNvSpPr txBox="1">
            <a:spLocks noChangeArrowheads="1"/>
          </p:cNvSpPr>
          <p:nvPr/>
        </p:nvSpPr>
        <p:spPr bwMode="auto">
          <a:xfrm>
            <a:off x="6596063" y="1189038"/>
            <a:ext cx="2090737"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buFont typeface="Wingdings" panose="05000000000000000000" pitchFamily="2" charset="2"/>
              <a:buChar char="ü"/>
            </a:pPr>
            <a:r>
              <a:rPr lang="en-US" altLang="en-US" sz="1800">
                <a:solidFill>
                  <a:srgbClr val="0070C0"/>
                </a:solidFill>
              </a:rPr>
              <a:t>Declare STATE vars</a:t>
            </a:r>
            <a:br>
              <a:rPr lang="en-US" altLang="en-US" sz="1800">
                <a:solidFill>
                  <a:srgbClr val="0070C0"/>
                </a:solidFill>
              </a:rPr>
            </a:br>
            <a:endParaRPr lang="en-US" altLang="en-US" sz="1800">
              <a:solidFill>
                <a:srgbClr val="0070C0"/>
              </a:solidFill>
            </a:endParaRPr>
          </a:p>
          <a:p>
            <a:pPr eaLnBrk="1" hangingPunct="1">
              <a:buFont typeface="Wingdings" panose="05000000000000000000" pitchFamily="2" charset="2"/>
              <a:buChar char="ü"/>
            </a:pPr>
            <a:r>
              <a:rPr lang="en-US" altLang="en-US" sz="1800">
                <a:solidFill>
                  <a:srgbClr val="0070C0"/>
                </a:solidFill>
              </a:rPr>
              <a:t>Retrieve Trades</a:t>
            </a:r>
            <a:br>
              <a:rPr lang="en-US" altLang="en-US" sz="1800">
                <a:solidFill>
                  <a:srgbClr val="0070C0"/>
                </a:solidFill>
              </a:rPr>
            </a:br>
            <a:br>
              <a:rPr lang="en-US" altLang="en-US" sz="1800">
                <a:solidFill>
                  <a:srgbClr val="0070C0"/>
                </a:solidFill>
              </a:rPr>
            </a:br>
            <a:endParaRPr lang="en-US" altLang="en-US" sz="1800">
              <a:solidFill>
                <a:srgbClr val="0070C0"/>
              </a:solidFill>
            </a:endParaRPr>
          </a:p>
          <a:p>
            <a:pPr eaLnBrk="1" hangingPunct="1">
              <a:buFont typeface="Wingdings" panose="05000000000000000000" pitchFamily="2" charset="2"/>
              <a:buChar char="ü"/>
            </a:pPr>
            <a:r>
              <a:rPr lang="en-US" altLang="en-US" sz="1800">
                <a:solidFill>
                  <a:srgbClr val="0070C0"/>
                </a:solidFill>
              </a:rPr>
              <a:t>Update values of STATE vars on each tick. Use WHERE as needed.</a:t>
            </a:r>
            <a:br>
              <a:rPr lang="en-US" altLang="en-US" sz="1800">
                <a:solidFill>
                  <a:srgbClr val="0070C0"/>
                </a:solidFill>
              </a:rPr>
            </a:br>
            <a:endParaRPr lang="en-US" altLang="en-US" sz="1800">
              <a:solidFill>
                <a:srgbClr val="0070C0"/>
              </a:solidFill>
            </a:endParaRPr>
          </a:p>
          <a:p>
            <a:pPr eaLnBrk="1" hangingPunct="1">
              <a:buFont typeface="Wingdings" panose="05000000000000000000" pitchFamily="2" charset="2"/>
              <a:buChar char="ü"/>
            </a:pPr>
            <a:r>
              <a:rPr lang="en-US" altLang="en-US" sz="1800">
                <a:solidFill>
                  <a:srgbClr val="0070C0"/>
                </a:solidFill>
              </a:rPr>
              <a:t>Output values of STATE vars as FIELDS</a:t>
            </a:r>
          </a:p>
        </p:txBody>
      </p:sp>
      <p:pic>
        <p:nvPicPr>
          <p:cNvPr id="4" name="Picture 3">
            <a:extLst>
              <a:ext uri="{FF2B5EF4-FFF2-40B4-BE49-F238E27FC236}">
                <a16:creationId xmlns:a16="http://schemas.microsoft.com/office/drawing/2014/main" id="{6B01CEBD-5312-4A69-9F01-1DF9666FEF95}"/>
              </a:ext>
            </a:extLst>
          </p:cNvPr>
          <p:cNvPicPr>
            <a:picLocks noChangeAspect="1"/>
          </p:cNvPicPr>
          <p:nvPr/>
        </p:nvPicPr>
        <p:blipFill rotWithShape="1">
          <a:blip r:embed="rId3"/>
          <a:srcRect l="7791" t="12081" r="21213" b="11749"/>
          <a:stretch/>
        </p:blipFill>
        <p:spPr>
          <a:xfrm>
            <a:off x="457200" y="4746625"/>
            <a:ext cx="1785938" cy="511175"/>
          </a:xfrm>
          <a:prstGeom prst="rect">
            <a:avLst/>
          </a:prstGeom>
          <a:ln w="28575">
            <a:solidFill>
              <a:srgbClr val="00B050"/>
            </a:solidFill>
          </a:ln>
          <a:effectLst>
            <a:outerShdw blurRad="292100" dist="139700" dir="2700000" algn="tl" rotWithShape="0">
              <a:srgbClr val="333333">
                <a:alpha val="65000"/>
              </a:srgbClr>
            </a:outerShdw>
          </a:effectLst>
        </p:spPr>
      </p:pic>
      <p:cxnSp>
        <p:nvCxnSpPr>
          <p:cNvPr id="6" name="Straight Arrow Connector 5">
            <a:extLst>
              <a:ext uri="{FF2B5EF4-FFF2-40B4-BE49-F238E27FC236}">
                <a16:creationId xmlns:a16="http://schemas.microsoft.com/office/drawing/2014/main" id="{925C1F0C-CB8A-49B9-AD2C-DB05F30EA811}"/>
              </a:ext>
            </a:extLst>
          </p:cNvPr>
          <p:cNvCxnSpPr/>
          <p:nvPr/>
        </p:nvCxnSpPr>
        <p:spPr>
          <a:xfrm flipV="1">
            <a:off x="2243138" y="5002213"/>
            <a:ext cx="1109662" cy="2555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6904C1-DF19-4DBE-8E04-015A990871FE}"/>
              </a:ext>
            </a:extLst>
          </p:cNvPr>
          <p:cNvSpPr txBox="1"/>
          <p:nvPr/>
        </p:nvSpPr>
        <p:spPr>
          <a:xfrm>
            <a:off x="446088" y="6108700"/>
            <a:ext cx="6411912" cy="5842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sz="1600" b="1" dirty="0">
                <a:solidFill>
                  <a:srgbClr val="0070C0"/>
                </a:solidFill>
                <a:cs typeface="Arial" charset="0"/>
              </a:rPr>
              <a:t>TIP -</a:t>
            </a:r>
            <a:r>
              <a:rPr lang="en-US" sz="1600" dirty="0">
                <a:solidFill>
                  <a:srgbClr val="0070C0"/>
                </a:solidFill>
                <a:cs typeface="Arial" charset="0"/>
              </a:rPr>
              <a:t> </a:t>
            </a:r>
            <a:r>
              <a:rPr lang="en-US" sz="1600" b="1" dirty="0">
                <a:solidFill>
                  <a:srgbClr val="00B050"/>
                </a:solidFill>
                <a:cs typeface="Arial" charset="0"/>
              </a:rPr>
              <a:t>$[</a:t>
            </a:r>
            <a:r>
              <a:rPr lang="en-US" sz="1600" b="1" dirty="0" err="1">
                <a:solidFill>
                  <a:srgbClr val="00B050"/>
                </a:solidFill>
                <a:cs typeface="Arial" charset="0"/>
              </a:rPr>
              <a:t>parameter_name</a:t>
            </a:r>
            <a:r>
              <a:rPr lang="en-US" sz="1600" b="1" dirty="0">
                <a:solidFill>
                  <a:srgbClr val="00B050"/>
                </a:solidFill>
                <a:cs typeface="Arial" charset="0"/>
              </a:rPr>
              <a:t>]</a:t>
            </a:r>
            <a:r>
              <a:rPr lang="en-US" sz="1600" dirty="0">
                <a:solidFill>
                  <a:srgbClr val="0070C0"/>
                </a:solidFill>
                <a:cs typeface="Arial" charset="0"/>
              </a:rPr>
              <a:t> creates </a:t>
            </a:r>
            <a:r>
              <a:rPr lang="en-US" sz="1600" u="sng" dirty="0">
                <a:solidFill>
                  <a:srgbClr val="0070C0"/>
                </a:solidFill>
                <a:cs typeface="Arial" charset="0"/>
              </a:rPr>
              <a:t>query parameters</a:t>
            </a:r>
            <a:r>
              <a:rPr lang="en-US" sz="1600" dirty="0">
                <a:solidFill>
                  <a:srgbClr val="0070C0"/>
                </a:solidFill>
                <a:cs typeface="Arial" charset="0"/>
              </a:rPr>
              <a:t> </a:t>
            </a:r>
            <a:br>
              <a:rPr lang="en-US" sz="1600" dirty="0">
                <a:solidFill>
                  <a:srgbClr val="0070C0"/>
                </a:solidFill>
                <a:cs typeface="Arial" charset="0"/>
              </a:rPr>
            </a:br>
            <a:r>
              <a:rPr lang="en-US" sz="1600" dirty="0">
                <a:solidFill>
                  <a:srgbClr val="0070C0"/>
                </a:solidFill>
                <a:cs typeface="Arial" charset="0"/>
              </a:rPr>
              <a:t>that can be re-used across the whole query.</a:t>
            </a:r>
          </a:p>
        </p:txBody>
      </p:sp>
      <p:sp>
        <p:nvSpPr>
          <p:cNvPr id="3" name="Action Button: Forward or Next 2">
            <a:hlinkClick r:id="rId4" action="ppaction://program" highlightClick="1"/>
            <a:extLst>
              <a:ext uri="{FF2B5EF4-FFF2-40B4-BE49-F238E27FC236}">
                <a16:creationId xmlns:a16="http://schemas.microsoft.com/office/drawing/2014/main" id="{D46FF728-E476-4B5F-B016-BF2BAD34F117}"/>
              </a:ext>
            </a:extLst>
          </p:cNvPr>
          <p:cNvSpPr/>
          <p:nvPr/>
        </p:nvSpPr>
        <p:spPr>
          <a:xfrm>
            <a:off x="1219200" y="2849563"/>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C0B6F854-3C94-48BD-BE66-6334318E3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0CE290F-D7F0-45AA-A8E3-5CDDFB81DC0C}" type="slidenum">
              <a:rPr lang="en-US" altLang="en-US" sz="1200" smtClean="0"/>
              <a:pPr>
                <a:spcBef>
                  <a:spcPct val="0"/>
                </a:spcBef>
                <a:buClrTx/>
                <a:buFontTx/>
                <a:buNone/>
              </a:pPr>
              <a:t>9</a:t>
            </a:fld>
            <a:endParaRPr lang="en-US" altLang="en-US" sz="1200"/>
          </a:p>
        </p:txBody>
      </p:sp>
      <p:sp>
        <p:nvSpPr>
          <p:cNvPr id="15363" name="Rectangle 2">
            <a:extLst>
              <a:ext uri="{FF2B5EF4-FFF2-40B4-BE49-F238E27FC236}">
                <a16:creationId xmlns:a16="http://schemas.microsoft.com/office/drawing/2014/main" id="{6AB7874B-4B8B-4FF7-8F71-7024984B851B}"/>
              </a:ext>
            </a:extLst>
          </p:cNvPr>
          <p:cNvSpPr>
            <a:spLocks noGrp="1" noChangeArrowheads="1"/>
          </p:cNvSpPr>
          <p:nvPr>
            <p:ph type="title"/>
          </p:nvPr>
        </p:nvSpPr>
        <p:spPr>
          <a:xfrm>
            <a:off x="574675" y="304800"/>
            <a:ext cx="8001000" cy="609600"/>
          </a:xfrm>
        </p:spPr>
        <p:txBody>
          <a:bodyPr/>
          <a:lstStyle/>
          <a:p>
            <a:pPr eaLnBrk="1" hangingPunct="1"/>
            <a:r>
              <a:rPr lang="en-US" altLang="en-US" b="1" dirty="0"/>
              <a:t>Nested </a:t>
            </a:r>
            <a:r>
              <a:rPr lang="en-US" altLang="en-US" b="1" dirty="0">
                <a:solidFill>
                  <a:schemeClr val="tx1"/>
                </a:solidFill>
              </a:rPr>
              <a:t>Queries</a:t>
            </a:r>
          </a:p>
        </p:txBody>
      </p:sp>
      <p:pic>
        <p:nvPicPr>
          <p:cNvPr id="15364" name="Picture 5">
            <a:extLst>
              <a:ext uri="{FF2B5EF4-FFF2-40B4-BE49-F238E27FC236}">
                <a16:creationId xmlns:a16="http://schemas.microsoft.com/office/drawing/2014/main" id="{90D516CC-9E76-41E7-AF3D-58CF22E4DF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062038"/>
            <a:ext cx="58864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8">
            <a:extLst>
              <a:ext uri="{FF2B5EF4-FFF2-40B4-BE49-F238E27FC236}">
                <a16:creationId xmlns:a16="http://schemas.microsoft.com/office/drawing/2014/main" id="{4739B274-149D-4BBC-BB16-8B913E2CC22C}"/>
              </a:ext>
            </a:extLst>
          </p:cNvPr>
          <p:cNvSpPr txBox="1">
            <a:spLocks noChangeArrowheads="1"/>
          </p:cNvSpPr>
          <p:nvPr/>
        </p:nvSpPr>
        <p:spPr bwMode="auto">
          <a:xfrm>
            <a:off x="457200" y="1066800"/>
            <a:ext cx="34290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Tx/>
              <a:buNone/>
            </a:pPr>
            <a:r>
              <a:rPr lang="en-US" altLang="en-US" sz="1800" b="1">
                <a:solidFill>
                  <a:srgbClr val="0070C0"/>
                </a:solidFill>
              </a:rPr>
              <a:t>Bollinger_Bands_Signals</a:t>
            </a:r>
            <a:r>
              <a:rPr lang="en-US" altLang="en-US" sz="1800">
                <a:solidFill>
                  <a:srgbClr val="0070C0"/>
                </a:solidFill>
              </a:rPr>
              <a:t> “parent” query. </a:t>
            </a:r>
            <a:br>
              <a:rPr lang="en-US" altLang="en-US" sz="1800">
                <a:solidFill>
                  <a:srgbClr val="0070C0"/>
                </a:solidFill>
              </a:rPr>
            </a:br>
            <a:br>
              <a:rPr lang="en-US" altLang="en-US" sz="1800">
                <a:solidFill>
                  <a:srgbClr val="0070C0"/>
                </a:solidFill>
              </a:rPr>
            </a:br>
            <a:r>
              <a:rPr lang="en-US" altLang="en-US" sz="1800">
                <a:solidFill>
                  <a:srgbClr val="0070C0"/>
                </a:solidFill>
              </a:rPr>
              <a:t>::</a:t>
            </a:r>
            <a:r>
              <a:rPr lang="en-US" altLang="en-US" sz="1800" b="1">
                <a:solidFill>
                  <a:srgbClr val="0070C0"/>
                </a:solidFill>
              </a:rPr>
              <a:t>Bollinger_Bands</a:t>
            </a:r>
            <a:r>
              <a:rPr lang="en-US" altLang="en-US" sz="1800">
                <a:solidFill>
                  <a:srgbClr val="0070C0"/>
                </a:solidFill>
              </a:rPr>
              <a:t> is a nested query that can be shared across “parent” queries with different parameters.</a:t>
            </a:r>
            <a:br>
              <a:rPr lang="en-US" altLang="en-US" sz="1800">
                <a:solidFill>
                  <a:srgbClr val="0070C0"/>
                </a:solidFill>
              </a:rPr>
            </a:br>
            <a:r>
              <a:rPr lang="en-US" altLang="en-US" sz="1800">
                <a:solidFill>
                  <a:srgbClr val="0070C0"/>
                </a:solidFill>
              </a:rPr>
              <a:t>Its code can be </a:t>
            </a:r>
            <a:br>
              <a:rPr lang="en-US" altLang="en-US" sz="1800">
                <a:solidFill>
                  <a:srgbClr val="0070C0"/>
                </a:solidFill>
              </a:rPr>
            </a:br>
            <a:r>
              <a:rPr lang="en-US" altLang="en-US" sz="1800">
                <a:solidFill>
                  <a:srgbClr val="0070C0"/>
                </a:solidFill>
              </a:rPr>
              <a:t>maintained in the same </a:t>
            </a:r>
            <a:br>
              <a:rPr lang="en-US" altLang="en-US" sz="1800">
                <a:solidFill>
                  <a:srgbClr val="0070C0"/>
                </a:solidFill>
              </a:rPr>
            </a:br>
            <a:r>
              <a:rPr lang="en-US" altLang="en-US" sz="1800">
                <a:solidFill>
                  <a:srgbClr val="0070C0"/>
                </a:solidFill>
              </a:rPr>
              <a:t>or different OTQ file.</a:t>
            </a:r>
          </a:p>
          <a:p>
            <a:pPr eaLnBrk="1" hangingPunct="1">
              <a:spcBef>
                <a:spcPct val="0"/>
              </a:spcBef>
              <a:buClrTx/>
              <a:buFontTx/>
              <a:buNone/>
            </a:pPr>
            <a:br>
              <a:rPr lang="en-US" altLang="en-US" sz="1800" b="1">
                <a:solidFill>
                  <a:srgbClr val="0070C0"/>
                </a:solidFill>
              </a:rPr>
            </a:br>
            <a:br>
              <a:rPr lang="en-US" altLang="en-US" sz="1800" b="1">
                <a:solidFill>
                  <a:srgbClr val="0070C0"/>
                </a:solidFill>
              </a:rPr>
            </a:br>
            <a:br>
              <a:rPr lang="en-US" altLang="en-US" sz="1800" b="1">
                <a:solidFill>
                  <a:srgbClr val="0070C0"/>
                </a:solidFill>
              </a:rPr>
            </a:br>
            <a:br>
              <a:rPr lang="en-US" altLang="en-US" sz="1800" b="1">
                <a:solidFill>
                  <a:srgbClr val="0070C0"/>
                </a:solidFill>
              </a:rPr>
            </a:br>
            <a:br>
              <a:rPr lang="en-US" altLang="en-US" sz="1800" b="1">
                <a:solidFill>
                  <a:srgbClr val="0070C0"/>
                </a:solidFill>
              </a:rPr>
            </a:br>
            <a:r>
              <a:rPr lang="en-US" altLang="en-US" sz="1800" b="1">
                <a:solidFill>
                  <a:srgbClr val="0070C0"/>
                </a:solidFill>
              </a:rPr>
              <a:t>NOTE</a:t>
            </a:r>
            <a:r>
              <a:rPr lang="en-US" altLang="en-US" sz="1800">
                <a:solidFill>
                  <a:srgbClr val="0070C0"/>
                </a:solidFill>
              </a:rPr>
              <a:t>: </a:t>
            </a:r>
            <a:br>
              <a:rPr lang="en-US" altLang="en-US" sz="1800">
                <a:solidFill>
                  <a:srgbClr val="0070C0"/>
                </a:solidFill>
              </a:rPr>
            </a:br>
            <a:r>
              <a:rPr lang="en-US" altLang="en-US" sz="1800">
                <a:solidFill>
                  <a:srgbClr val="0070C0"/>
                </a:solidFill>
              </a:rPr>
              <a:t>This “parent” query </a:t>
            </a:r>
            <a:br>
              <a:rPr lang="en-US" altLang="en-US" sz="1800">
                <a:solidFill>
                  <a:srgbClr val="0070C0"/>
                </a:solidFill>
              </a:rPr>
            </a:br>
            <a:r>
              <a:rPr lang="en-US" altLang="en-US" sz="1800">
                <a:solidFill>
                  <a:srgbClr val="0070C0"/>
                </a:solidFill>
              </a:rPr>
              <a:t>can be further nested.</a:t>
            </a:r>
          </a:p>
        </p:txBody>
      </p:sp>
      <p:cxnSp>
        <p:nvCxnSpPr>
          <p:cNvPr id="3" name="Straight Arrow Connector 2">
            <a:extLst>
              <a:ext uri="{FF2B5EF4-FFF2-40B4-BE49-F238E27FC236}">
                <a16:creationId xmlns:a16="http://schemas.microsoft.com/office/drawing/2014/main" id="{15A84120-2A0E-476B-900B-B0422A933DF3}"/>
              </a:ext>
            </a:extLst>
          </p:cNvPr>
          <p:cNvCxnSpPr/>
          <p:nvPr/>
        </p:nvCxnSpPr>
        <p:spPr>
          <a:xfrm>
            <a:off x="3352800" y="2209800"/>
            <a:ext cx="4572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 name="Action Button: Forward or Next 6">
            <a:hlinkClick r:id="rId3" action="ppaction://program" highlightClick="1"/>
            <a:extLst>
              <a:ext uri="{FF2B5EF4-FFF2-40B4-BE49-F238E27FC236}">
                <a16:creationId xmlns:a16="http://schemas.microsoft.com/office/drawing/2014/main" id="{3F5DFAC7-5946-44B2-BC69-DB401FDB91C7}"/>
              </a:ext>
            </a:extLst>
          </p:cNvPr>
          <p:cNvSpPr/>
          <p:nvPr/>
        </p:nvSpPr>
        <p:spPr>
          <a:xfrm>
            <a:off x="6781800" y="22098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17788</TotalTime>
  <Words>597</Words>
  <Application>Microsoft Office PowerPoint</Application>
  <PresentationFormat>On-screen Show (4:3)</PresentationFormat>
  <Paragraphs>73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Verdana</vt:lpstr>
      <vt:lpstr>Wingdings</vt:lpstr>
      <vt:lpstr>Profile</vt:lpstr>
      <vt:lpstr>OneTickQueries – What else ?</vt:lpstr>
      <vt:lpstr>OneTickQueries – What else ?</vt:lpstr>
      <vt:lpstr>JOIN_BY_TIME (Module 3 )</vt:lpstr>
      <vt:lpstr>PowerPoint Presentation</vt:lpstr>
      <vt:lpstr>JOIN</vt:lpstr>
      <vt:lpstr>OneTick Training (Module 4)</vt:lpstr>
      <vt:lpstr>Fields</vt:lpstr>
      <vt:lpstr>State Variables</vt:lpstr>
      <vt:lpstr>Nested Queries</vt:lpstr>
      <vt:lpstr>OneTick Training (Module 5)</vt:lpstr>
      <vt:lpstr>OB_SNAPSHOT_WIDE</vt:lpstr>
      <vt:lpstr>Input &amp; Output (Module 9)</vt:lpstr>
      <vt:lpstr>Other training modules…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195</cp:revision>
  <dcterms:created xsi:type="dcterms:W3CDTF">2009-04-19T19:34:14Z</dcterms:created>
  <dcterms:modified xsi:type="dcterms:W3CDTF">2018-09-25T12:31:01Z</dcterms:modified>
</cp:coreProperties>
</file>