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2"/>
  </p:notesMasterIdLst>
  <p:sldIdLst>
    <p:sldId id="301" r:id="rId2"/>
    <p:sldId id="355" r:id="rId3"/>
    <p:sldId id="356" r:id="rId4"/>
    <p:sldId id="357" r:id="rId5"/>
    <p:sldId id="358" r:id="rId6"/>
    <p:sldId id="359" r:id="rId7"/>
    <p:sldId id="360" r:id="rId8"/>
    <p:sldId id="302" r:id="rId9"/>
    <p:sldId id="303" r:id="rId10"/>
    <p:sldId id="304" r:id="rId11"/>
    <p:sldId id="305" r:id="rId12"/>
    <p:sldId id="306" r:id="rId13"/>
    <p:sldId id="307" r:id="rId14"/>
    <p:sldId id="333" r:id="rId15"/>
    <p:sldId id="299" r:id="rId16"/>
    <p:sldId id="300" r:id="rId17"/>
    <p:sldId id="334" r:id="rId18"/>
    <p:sldId id="298" r:id="rId19"/>
    <p:sldId id="310" r:id="rId20"/>
    <p:sldId id="342" r:id="rId21"/>
    <p:sldId id="311" r:id="rId22"/>
    <p:sldId id="312" r:id="rId23"/>
    <p:sldId id="313" r:id="rId24"/>
    <p:sldId id="314" r:id="rId25"/>
    <p:sldId id="315" r:id="rId26"/>
    <p:sldId id="316" r:id="rId27"/>
    <p:sldId id="319" r:id="rId28"/>
    <p:sldId id="317" r:id="rId29"/>
    <p:sldId id="318" r:id="rId30"/>
    <p:sldId id="320" r:id="rId31"/>
    <p:sldId id="321" r:id="rId32"/>
    <p:sldId id="322" r:id="rId33"/>
    <p:sldId id="323" r:id="rId34"/>
    <p:sldId id="325" r:id="rId35"/>
    <p:sldId id="326" r:id="rId36"/>
    <p:sldId id="327" r:id="rId37"/>
    <p:sldId id="351" r:id="rId38"/>
    <p:sldId id="328" r:id="rId39"/>
    <p:sldId id="329" r:id="rId40"/>
    <p:sldId id="330" r:id="rId41"/>
    <p:sldId id="331" r:id="rId42"/>
    <p:sldId id="332" r:id="rId43"/>
    <p:sldId id="335" r:id="rId44"/>
    <p:sldId id="337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4" r:id="rId54"/>
    <p:sldId id="352" r:id="rId55"/>
    <p:sldId id="338" r:id="rId56"/>
    <p:sldId id="341" r:id="rId57"/>
    <p:sldId id="336" r:id="rId58"/>
    <p:sldId id="339" r:id="rId59"/>
    <p:sldId id="353" r:id="rId60"/>
    <p:sldId id="340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Diamond" initials="AD" lastIdx="1" clrIdx="0">
    <p:extLst>
      <p:ext uri="{19B8F6BF-5375-455C-9EA6-DF929625EA0E}">
        <p15:presenceInfo xmlns:p15="http://schemas.microsoft.com/office/powerpoint/2012/main" userId="6f7c3b8feba2ec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732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3T10:43:25.97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3T10:43:25.97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3T10:43:25.97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3T10:43:25.97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3T10:43:25.97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3T10:43:25.97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F81A72B-C6EA-4C42-A37A-649FACABE4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ED06DF6-E1BF-4578-962E-373142B0D42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B20AA1A-14B7-425F-892F-EE883F9CAE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355E1F4-D889-4DA3-B1B5-AAAB4973796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8A9E0EB-7CC5-4F2D-A7BD-24444F170C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56640EF-9582-4D75-82B9-9CCEAB5BE8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E96DDCE-6E7F-4376-B846-2A35EDA7A3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1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Make sure to emphasise the frequent use of start/end expressions and multiple output queries in Dashboard facing </a:t>
            </a:r>
            <a:r>
              <a:rPr lang="en-GB" dirty="0" err="1"/>
              <a:t>otq</a:t>
            </a:r>
            <a:r>
              <a:rPr lang="en-GB" dirty="0"/>
              <a:t>. We look at multiple outputs when we discuss “series” a bit more later.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6DDCE-6E7F-4376-B846-2A35EDA7A3D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1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Replace this slide with your own. Mine links to the </a:t>
            </a:r>
            <a:r>
              <a:rPr lang="en-GB" dirty="0" err="1"/>
              <a:t>SilverGold</a:t>
            </a:r>
            <a:r>
              <a:rPr lang="en-GB" dirty="0"/>
              <a:t> dashboard to show an interactive dashboard and </a:t>
            </a:r>
            <a:r>
              <a:rPr lang="en-GB" dirty="0" err="1"/>
              <a:t>paremeterisation</a:t>
            </a:r>
            <a:r>
              <a:rPr lang="en-GB" dirty="0"/>
              <a:t> from a grid row to “drill down”.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6DDCE-6E7F-4376-B846-2A35EDA7A3D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53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6DDCE-6E7F-4376-B846-2A35EDA7A3D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65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6DDCE-6E7F-4376-B846-2A35EDA7A3D4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42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6DDCE-6E7F-4376-B846-2A35EDA7A3D4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59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Building up to “retrieve all required in one go”, “retrieve as specified”, “retrieve all possible and filter”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6DDCE-6E7F-4376-B846-2A35EDA7A3D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99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6DDCE-6E7F-4376-B846-2A35EDA7A3D4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66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6DDCE-6E7F-4376-B846-2A35EDA7A3D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35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6DDCE-6E7F-4376-B846-2A35EDA7A3D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80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6DDCE-6E7F-4376-B846-2A35EDA7A3D4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78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55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6DDCE-6E7F-4376-B846-2A35EDA7A3D4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5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Also mention that </a:t>
            </a:r>
            <a:r>
              <a:rPr lang="en-GB" dirty="0" err="1"/>
              <a:t>otq</a:t>
            </a:r>
            <a:r>
              <a:rPr lang="en-GB" dirty="0"/>
              <a:t> allows dynamic node naming via expr() and possibly the SPLIT_QUERY_OUTPUT ep to transform data from “keyed on symbol” to “keyed on specified field(s)”.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6DDCE-6E7F-4376-B846-2A35EDA7A3D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65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http://25.31.110.79:50051/web_dashboard/?dash=surv. USES a </a:t>
            </a:r>
            <a:r>
              <a:rPr lang="en-US" dirty="0" err="1"/>
              <a:t>Hamaci</a:t>
            </a:r>
            <a:r>
              <a:rPr lang="en-US" dirty="0"/>
              <a:t> IP address. Make sure you know user/pass to access this up front for. E.g. user “</a:t>
            </a:r>
            <a:r>
              <a:rPr lang="en-US" dirty="0" err="1"/>
              <a:t>solprod</a:t>
            </a:r>
            <a:r>
              <a:rPr lang="en-US" dirty="0"/>
              <a:t>”. Ask Solutions if you don’t.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6DDCE-6E7F-4376-B846-2A35EDA7A3D4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81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19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60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we get this one I do a quick guided tour of how it implements the workflow using a variety of widgets, </a:t>
            </a:r>
            <a:r>
              <a:rPr lang="en-GB" dirty="0" err="1"/>
              <a:t>poiunt</a:t>
            </a:r>
            <a:r>
              <a:rPr lang="en-GB" dirty="0"/>
              <a:t> out the multiple tabs etc. But not too much as we revisit this in its live Web version later.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93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Building up to: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1200" dirty="0"/>
              <a:t>OneTick queries (</a:t>
            </a:r>
            <a:r>
              <a:rPr lang="en-GB" altLang="en-US" sz="1200" dirty="0" err="1"/>
              <a:t>otq</a:t>
            </a:r>
            <a:r>
              <a:rPr lang="en-GB" altLang="en-US" sz="1200" dirty="0"/>
              <a:t> files)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1200" dirty="0"/>
              <a:t>Widgets (</a:t>
            </a:r>
            <a:r>
              <a:rPr lang="en-GB" altLang="en-US" sz="1200" dirty="0" err="1"/>
              <a:t>Canvases,Buttons</a:t>
            </a:r>
            <a:r>
              <a:rPr lang="en-GB" altLang="en-US" sz="1200" dirty="0"/>
              <a:t>, charts, grids, inputs….)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1200" dirty="0"/>
              <a:t>Widget properties (Chart type, text orientation, captions….)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1200" dirty="0"/>
              <a:t>Series (Data returned from your queries)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1200" dirty="0"/>
              <a:t>Messages (passed between widgets to control actions)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6DDCE-6E7F-4376-B846-2A35EDA7A3D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96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6DDCE-6E7F-4376-B846-2A35EDA7A3D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86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the next, maybe, 45 minutes you are going to be building a dashboard with your students following your </a:t>
            </a:r>
            <a:r>
              <a:rPr lang="en-GB" dirty="0" err="1"/>
              <a:t>evey</a:t>
            </a:r>
            <a:r>
              <a:rPr lang="en-GB" dirty="0"/>
              <a:t> move to build the same thing. So you better be pretty comfortable with building it. A pre-built version is available as </a:t>
            </a:r>
            <a:r>
              <a:rPr lang="en-GB" dirty="0" err="1"/>
              <a:t>FetchPricesBase.dash</a:t>
            </a:r>
            <a:r>
              <a:rPr lang="en-GB" dirty="0"/>
              <a:t> in </a:t>
            </a:r>
            <a:r>
              <a:rPr lang="en-GB" dirty="0" err="1"/>
              <a:t>client_data</a:t>
            </a:r>
            <a:r>
              <a:rPr lang="en-GB" dirty="0"/>
              <a:t>/Dashboards.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6DDCE-6E7F-4376-B846-2A35EDA7A3D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15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Make sure to emphasise the frequent use of start/end expressions and multiple output queries in Dashboard facing </a:t>
            </a:r>
            <a:r>
              <a:rPr lang="en-GB" dirty="0" err="1"/>
              <a:t>otq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96DDCE-6E7F-4376-B846-2A35EDA7A3D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0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FD1B50AB-0110-4BAD-9FFD-6DFB1120B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3BAAB143-9989-47C1-B97A-EEC6F4110A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43536B6-8128-41E0-A5E3-B55C3A0D5B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AA7FBF5-2A23-437E-905B-8AB974AD8B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228929A-490A-40A1-8AA7-42665E42F8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1A2B6-2F59-4B81-9598-BF30E095B3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4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8B9B2C3-AC4C-4552-B5FC-736A380B3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9F6951A-A8D9-4848-B9B9-49373A4615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8000782-7E18-4BE4-ADCD-E320996A48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D0081-CCAA-43E9-AA9F-4050F506C5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5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99A9EC4-F1FA-4B0A-81DB-246FF44C41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70F0F4B-C86D-485F-AA44-FCEDA5621F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514B257-0993-40FD-B7BC-D5754E97D7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6FB60-9CEA-41F7-8CB4-9E5841451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2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C94412C-CA75-4D9E-AE67-0B236B78C0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E113460-E4DA-4383-A28A-BE7B40B4AB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D4BA3C7-DECD-4DB4-94DC-875F64376C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ED6BD-EAC1-465E-82E5-F6AC262C1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6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9BA1C88-4864-4D5B-8023-BF2C678769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51215CF-CDFA-4687-886D-6B8F8749B5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661F590-A7DC-454C-BA8A-3941FAFBD9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4B668-E7FB-4543-A4B6-0991AE001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6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56BDE5A-2376-46F5-83A2-92D64F9901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3E38B1-8DAF-4EB9-A79A-448583D905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EB7BED4-9A5D-4D62-BB0F-8E3A2D8CEB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95E14-AFD1-4F40-98E7-6D4D51707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8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C8B56-AEE1-4016-9F31-F62B9FB010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C8F883-BBC5-405E-83F6-93D5E213F0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9D586B-12EA-4BEA-84B6-9AC51ECF80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64202-0A39-4FDE-AFA5-77A54D913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9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FCD839C-EF16-4A97-BD7D-B1471EACC1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C089377-F9A3-44F3-A715-37A8696F07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4B1DB0A-984C-44F2-B973-FCAD12C5BB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12C65-6BC4-47A5-804D-62323F0E0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0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6BCAA61-C191-4E6D-A66E-1D074D2B41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B86D6BD-9AF0-4D10-8922-44F9E818F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818560D-B88B-4922-86AD-8CB8AF6D9F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FB8BA-34BB-4D5C-B74D-6F1CF9261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9BBC599-C396-4D99-B624-35416B046E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AA08A8C-AB72-4903-B468-95AF4E9574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5EF28CD-6553-4591-9994-77CFEC078B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11389-C7CD-48C2-BB2F-70C86A1B76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2F280F-68C7-4D50-9144-A138C142B6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9F7B32-F099-4027-870F-6FF20F940B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250BE15-D72F-441E-8185-519E5B7827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49E9C-5365-465B-B10C-FD8AEA2D3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4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42D8A426-2BA0-4EA1-AD95-DE26854C3B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AutoShape 4">
            <a:extLst>
              <a:ext uri="{FF2B5EF4-FFF2-40B4-BE49-F238E27FC236}">
                <a16:creationId xmlns:a16="http://schemas.microsoft.com/office/drawing/2014/main" id="{FA1B4CB3-047A-475B-91F7-6C73E4FDE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" name="Line 5">
            <a:extLst>
              <a:ext uri="{FF2B5EF4-FFF2-40B4-BE49-F238E27FC236}">
                <a16:creationId xmlns:a16="http://schemas.microsoft.com/office/drawing/2014/main" id="{AB08CCD3-706C-472F-85E9-DBC1892A3B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EA7C29D4-BFB1-421A-9B5F-D71775B08D4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A628D94-FB84-4814-979D-2FCF8DB741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7EB3218A-E606-43E5-BBEB-1CC6317EAF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53B7655-5BDA-4732-B2F7-C77CBE74C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58607FB9-9B0D-4D80-B25E-24BA7D6B5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3" name="Picture 14">
            <a:extLst>
              <a:ext uri="{FF2B5EF4-FFF2-40B4-BE49-F238E27FC236}">
                <a16:creationId xmlns:a16="http://schemas.microsoft.com/office/drawing/2014/main" id="{F593ADDD-0AC1-47DB-8A96-30A00F1528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34004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client_data/scripts/run_one_tick_dash.ba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OneTickDisplay.exe%20GetDailyForSymbol.otq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OneTickDisplay.exe%20GetDates.otq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OneTickDisplay.exe%20GetDailyForSymbol.otq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OneTickDisplay.exe%20GetDates.otq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OneTickDashboard%20-f%20C:/OMD_train/client_data/dashboards/FetchPricesBasic.dash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hyperlink" Target="OneTickDashboard%20-f%20C:/OMD_train/client_data/dashboards/FetchPricesBasic.das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OneTickDashboard%20-f%20C:/OMD_train/client_data/dashboards/FetchPricesBusy.dash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OneTickDashboard%20-f%20C:/OMD_train/client_data/dashboards/SetSymbolExample.dash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OneTickDashboard%20-f%20C:/OMD_train/client_data/dashboards/ResultNaming.dash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OneTickDisplay.exe%20SetSymbolExample.otq::GetPriceByExchange" TargetMode="External"/><Relationship Id="rId4" Type="http://schemas.openxmlformats.org/officeDocument/2006/relationships/hyperlink" Target="OneTickDashboard%20-f%20C:/OMD_train/client_data/dashboards/MultiSeriesOneQuery.dash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OneTickDashboard%20-f%20C:/OMD_train/client_data/dashboards/CEPDemo.dash" TargetMode="Externa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OMD_train\one_market_data\one_tick\docs\OneTickDashboard.html#CmdLineArgs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OMD_train\one_market_data\one_tick\docs\web_dashboard.html" TargetMode="Externa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web_dashboard/?dash=FetchPricesBusy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25.31.110.79:50051/web_dashboard/?dash=surv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../one_market_data/one_tick/otqlib/dash_examples" TargetMode="External"/><Relationship Id="rId2" Type="http://schemas.openxmlformats.org/officeDocument/2006/relationships/hyperlink" Target="../one_market_data/one_tick/docs/OneTickDashboardFAQ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upport@onetick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Basics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0315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Basics</a:t>
            </a:r>
            <a:endParaRPr lang="en-US" altLang="en-US" sz="2400" b="1" dirty="0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66FB6EB-C1A2-4CDF-93DF-90CCDA428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/>
              <a:t>Creates Dashboards  </a:t>
            </a:r>
          </a:p>
          <a:p>
            <a:pPr eaLnBrk="1" hangingPunct="1"/>
            <a:r>
              <a:rPr lang="en-GB" altLang="en-US" sz="2400" dirty="0"/>
              <a:t>Which can retrieve and/or store data from OneTick queries</a:t>
            </a:r>
          </a:p>
          <a:p>
            <a:pPr eaLnBrk="1" hangingPunct="1"/>
            <a:r>
              <a:rPr lang="en-GB" altLang="en-US" sz="2400" dirty="0"/>
              <a:t>In a controlled environment</a:t>
            </a:r>
          </a:p>
        </p:txBody>
      </p:sp>
    </p:spTree>
    <p:extLst>
      <p:ext uri="{BB962C8B-B14F-4D97-AF65-F5344CB8AC3E}">
        <p14:creationId xmlns:p14="http://schemas.microsoft.com/office/powerpoint/2010/main" val="321092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Basics</a:t>
            </a:r>
            <a:endParaRPr lang="en-US" altLang="en-US" sz="2400" b="1" dirty="0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66FB6EB-C1A2-4CDF-93DF-90CCDA428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/>
              <a:t>Creates Dashboards  </a:t>
            </a:r>
          </a:p>
          <a:p>
            <a:pPr eaLnBrk="1" hangingPunct="1"/>
            <a:r>
              <a:rPr lang="en-GB" altLang="en-US" sz="2400" dirty="0"/>
              <a:t>Which can retrieve and/or store data from OneTick queries</a:t>
            </a:r>
          </a:p>
          <a:p>
            <a:pPr eaLnBrk="1" hangingPunct="1"/>
            <a:r>
              <a:rPr lang="en-GB" altLang="en-US" sz="2400" dirty="0"/>
              <a:t>In a controlled environment</a:t>
            </a:r>
          </a:p>
          <a:p>
            <a:pPr eaLnBrk="1" hangingPunct="1"/>
            <a:r>
              <a:rPr lang="en-GB" altLang="en-US" sz="2400" dirty="0"/>
              <a:t>Using a wide variety of graphical and tabular formats for visualisation</a:t>
            </a:r>
          </a:p>
        </p:txBody>
      </p:sp>
    </p:spTree>
    <p:extLst>
      <p:ext uri="{BB962C8B-B14F-4D97-AF65-F5344CB8AC3E}">
        <p14:creationId xmlns:p14="http://schemas.microsoft.com/office/powerpoint/2010/main" val="389413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Basics</a:t>
            </a:r>
            <a:endParaRPr lang="en-US" altLang="en-US" sz="2400" b="1" dirty="0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66FB6EB-C1A2-4CDF-93DF-90CCDA428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/>
              <a:t>Creates Dashboards  </a:t>
            </a:r>
          </a:p>
          <a:p>
            <a:pPr eaLnBrk="1" hangingPunct="1"/>
            <a:r>
              <a:rPr lang="en-GB" altLang="en-US" sz="2400" dirty="0"/>
              <a:t>Which can retrieve and/or store data from OneTick queries</a:t>
            </a:r>
          </a:p>
          <a:p>
            <a:pPr eaLnBrk="1" hangingPunct="1"/>
            <a:r>
              <a:rPr lang="en-GB" altLang="en-US" sz="2400" dirty="0"/>
              <a:t>In a controlled environment</a:t>
            </a:r>
          </a:p>
          <a:p>
            <a:pPr eaLnBrk="1" hangingPunct="1"/>
            <a:r>
              <a:rPr lang="en-GB" altLang="en-US" sz="2400" dirty="0"/>
              <a:t>Using a wide variety of graphical and tabular formats for visualisation</a:t>
            </a:r>
          </a:p>
          <a:p>
            <a:pPr eaLnBrk="1" hangingPunct="1"/>
            <a:r>
              <a:rPr lang="en-GB" altLang="en-US" sz="2400" dirty="0"/>
              <a:t>Dashboards can be interactive </a:t>
            </a:r>
          </a:p>
          <a:p>
            <a:pPr eaLnBrk="1" hangingPunct="1"/>
            <a:endParaRPr lang="en-GB" altLang="en-US" sz="2400" dirty="0"/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5698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Basics</a:t>
            </a:r>
            <a:endParaRPr lang="en-US" altLang="en-US" sz="2400" b="1" dirty="0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66FB6EB-C1A2-4CDF-93DF-90CCDA428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/>
              <a:t>Creates Dashboards  </a:t>
            </a:r>
          </a:p>
          <a:p>
            <a:pPr eaLnBrk="1" hangingPunct="1"/>
            <a:r>
              <a:rPr lang="en-GB" altLang="en-US" sz="2400" dirty="0"/>
              <a:t>Which can retrieve and/or store data from OneTick queries</a:t>
            </a:r>
          </a:p>
          <a:p>
            <a:pPr eaLnBrk="1" hangingPunct="1"/>
            <a:r>
              <a:rPr lang="en-GB" altLang="en-US" sz="2400" dirty="0"/>
              <a:t>In a controlled environment</a:t>
            </a:r>
          </a:p>
          <a:p>
            <a:pPr eaLnBrk="1" hangingPunct="1"/>
            <a:r>
              <a:rPr lang="en-GB" altLang="en-US" sz="2400" dirty="0"/>
              <a:t>Using a wide variety of graphical and tabular formats for visualisation</a:t>
            </a:r>
          </a:p>
          <a:p>
            <a:pPr eaLnBrk="1" hangingPunct="1"/>
            <a:r>
              <a:rPr lang="en-GB" altLang="en-US" sz="2400" dirty="0"/>
              <a:t>Dashboards can be interactive</a:t>
            </a:r>
          </a:p>
          <a:p>
            <a:pPr eaLnBrk="1" hangingPunct="1"/>
            <a:endParaRPr lang="en-GB" altLang="en-US" sz="2400" dirty="0"/>
          </a:p>
          <a:p>
            <a:pPr marL="0" indent="0" eaLnBrk="1" hangingPunct="1">
              <a:buNone/>
            </a:pPr>
            <a:r>
              <a:rPr lang="en-GB" altLang="en-US" sz="2400" dirty="0"/>
              <a:t>Lets look at some examples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8749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726845"/>
            <a:ext cx="8298019" cy="754659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Example: OPRA AAPL Scatter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99" y="1433844"/>
            <a:ext cx="8691301" cy="5198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319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75" y="689112"/>
            <a:ext cx="7999413" cy="830125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Example: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Orderbook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2D3DA-6D7E-4773-AB72-AC416CD46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32" y="1447398"/>
            <a:ext cx="8590227" cy="508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18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21" y="689112"/>
            <a:ext cx="9184194" cy="830125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Example: Swaps Prototype 3-D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447800"/>
            <a:ext cx="83248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197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689112"/>
            <a:ext cx="8298019" cy="830125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Example: FX Volatility Skews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21" y="1363000"/>
            <a:ext cx="8892792" cy="541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058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89112"/>
            <a:ext cx="9144000" cy="830125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Example: Surveillance Product</a:t>
            </a:r>
          </a:p>
        </p:txBody>
      </p:sp>
      <p:pic>
        <p:nvPicPr>
          <p:cNvPr id="5" name="image24.png">
            <a:extLst>
              <a:ext uri="{FF2B5EF4-FFF2-40B4-BE49-F238E27FC236}">
                <a16:creationId xmlns:a16="http://schemas.microsoft.com/office/drawing/2014/main" id="{33FDB916-E0DD-4E96-B5C5-99FB5242271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8461" y="1428956"/>
            <a:ext cx="8694907" cy="49140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73896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Basic concepts</a:t>
            </a:r>
            <a:endParaRPr lang="en-US" altLang="en-US" sz="2400" b="1" dirty="0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66FB6EB-C1A2-4CDF-93DF-90CCDA428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GB" altLang="en-US" sz="2400" dirty="0"/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312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Pre requisites</a:t>
            </a:r>
            <a:endParaRPr lang="en-US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58E3F2-DABB-42F5-A38E-84B585FA1DCB}"/>
              </a:ext>
            </a:extLst>
          </p:cNvPr>
          <p:cNvSpPr txBox="1"/>
          <p:nvPr/>
        </p:nvSpPr>
        <p:spPr>
          <a:xfrm>
            <a:off x="838200" y="2438400"/>
            <a:ext cx="723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/>
              <a:t>Open Jira KB-272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26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Basic concepts</a:t>
            </a:r>
            <a:endParaRPr lang="en-US" altLang="en-US" sz="2400" b="1" dirty="0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66FB6EB-C1A2-4CDF-93DF-90CCDA428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altLang="en-US" sz="2400" dirty="0"/>
              <a:t>5 Basic ideas behind building a dashboard.</a:t>
            </a:r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605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Basic concepts</a:t>
            </a:r>
            <a:endParaRPr lang="en-US" altLang="en-US" sz="2400" b="1" dirty="0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66FB6EB-C1A2-4CDF-93DF-90CCDA428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altLang="en-US" sz="2400" dirty="0"/>
              <a:t>5 Basic ideas behind building a dashboard.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2400" dirty="0"/>
              <a:t>OneTick queries (</a:t>
            </a:r>
            <a:r>
              <a:rPr lang="en-GB" altLang="en-US" sz="2400" dirty="0" err="1"/>
              <a:t>otq</a:t>
            </a:r>
            <a:r>
              <a:rPr lang="en-GB" altLang="en-US" sz="2400" dirty="0"/>
              <a:t> files)</a:t>
            </a:r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5224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Basic concepts</a:t>
            </a:r>
            <a:endParaRPr lang="en-US" altLang="en-US" sz="2400" b="1" dirty="0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66FB6EB-C1A2-4CDF-93DF-90CCDA428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altLang="en-US" sz="2400" dirty="0"/>
              <a:t>5 Basic ideas behind building a dashboard.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2400" dirty="0"/>
              <a:t>OneTick queries (</a:t>
            </a:r>
            <a:r>
              <a:rPr lang="en-GB" altLang="en-US" sz="2400" dirty="0" err="1"/>
              <a:t>otq</a:t>
            </a:r>
            <a:r>
              <a:rPr lang="en-GB" altLang="en-US" sz="2400" dirty="0"/>
              <a:t> files)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2400" dirty="0"/>
              <a:t>Widgets (</a:t>
            </a:r>
            <a:r>
              <a:rPr lang="en-GB" altLang="en-US" sz="2400" dirty="0" err="1"/>
              <a:t>Canvases,Buttons</a:t>
            </a:r>
            <a:r>
              <a:rPr lang="en-GB" altLang="en-US" sz="2400" dirty="0"/>
              <a:t>, charts, grids, inputs….)</a:t>
            </a:r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5867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Basic concepts</a:t>
            </a:r>
            <a:endParaRPr lang="en-US" altLang="en-US" sz="2400" b="1" dirty="0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66FB6EB-C1A2-4CDF-93DF-90CCDA428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altLang="en-US" sz="2400" dirty="0"/>
              <a:t>5 Basic ideas behind building a dashboard.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2400" dirty="0"/>
              <a:t>OneTick queries (</a:t>
            </a:r>
            <a:r>
              <a:rPr lang="en-GB" altLang="en-US" sz="2400" dirty="0" err="1"/>
              <a:t>otq</a:t>
            </a:r>
            <a:r>
              <a:rPr lang="en-GB" altLang="en-US" sz="2400" dirty="0"/>
              <a:t> files)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2400" dirty="0"/>
              <a:t>Widgets (</a:t>
            </a:r>
            <a:r>
              <a:rPr lang="en-GB" altLang="en-US" sz="2400" dirty="0" err="1"/>
              <a:t>Canvases,Buttons</a:t>
            </a:r>
            <a:r>
              <a:rPr lang="en-GB" altLang="en-US" sz="2400" dirty="0"/>
              <a:t>, charts, grids, inputs….)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2400" dirty="0"/>
              <a:t>Widget properties (Chart type, text </a:t>
            </a:r>
            <a:r>
              <a:rPr lang="en-GB" altLang="en-US" sz="2400" dirty="0" err="1"/>
              <a:t>orientation,captions</a:t>
            </a:r>
            <a:r>
              <a:rPr lang="en-GB" altLang="en-US" sz="2400" dirty="0"/>
              <a:t>….)</a:t>
            </a:r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860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Basic concepts</a:t>
            </a:r>
            <a:endParaRPr lang="en-US" altLang="en-US" sz="2400" b="1" dirty="0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66FB6EB-C1A2-4CDF-93DF-90CCDA428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altLang="en-US" sz="2400" dirty="0"/>
              <a:t>5 Basic ideas behind building a dashboard.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2400" dirty="0"/>
              <a:t>OneTick queries (</a:t>
            </a:r>
            <a:r>
              <a:rPr lang="en-GB" altLang="en-US" sz="2400" dirty="0" err="1"/>
              <a:t>otq</a:t>
            </a:r>
            <a:r>
              <a:rPr lang="en-GB" altLang="en-US" sz="2400" dirty="0"/>
              <a:t> files)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2400" dirty="0"/>
              <a:t>Widgets (</a:t>
            </a:r>
            <a:r>
              <a:rPr lang="en-GB" altLang="en-US" sz="2400" dirty="0" err="1"/>
              <a:t>Canvases,Buttons</a:t>
            </a:r>
            <a:r>
              <a:rPr lang="en-GB" altLang="en-US" sz="2400" dirty="0"/>
              <a:t>, charts, grids, inputs….)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2400" dirty="0"/>
              <a:t>Widget properties (Chart type, text </a:t>
            </a:r>
            <a:r>
              <a:rPr lang="en-GB" altLang="en-US" sz="2400" dirty="0" err="1"/>
              <a:t>orientation,captions</a:t>
            </a:r>
            <a:r>
              <a:rPr lang="en-GB" altLang="en-US" sz="2400" dirty="0"/>
              <a:t>….)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2400" dirty="0"/>
              <a:t>Series (Data returned from your queries)</a:t>
            </a:r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7985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Basic concepts</a:t>
            </a:r>
            <a:endParaRPr lang="en-US" altLang="en-US" sz="2400" b="1" dirty="0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66FB6EB-C1A2-4CDF-93DF-90CCDA428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altLang="en-US" sz="2400" dirty="0"/>
              <a:t>5 Basic ideas behind building a dashboard.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2400" dirty="0"/>
              <a:t>OneTick queries (</a:t>
            </a:r>
            <a:r>
              <a:rPr lang="en-GB" altLang="en-US" sz="2400" dirty="0" err="1"/>
              <a:t>otq</a:t>
            </a:r>
            <a:r>
              <a:rPr lang="en-GB" altLang="en-US" sz="2400" dirty="0"/>
              <a:t> files)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2400" dirty="0"/>
              <a:t>Widgets (</a:t>
            </a:r>
            <a:r>
              <a:rPr lang="en-GB" altLang="en-US" sz="2400" dirty="0" err="1"/>
              <a:t>Canvases,Buttons</a:t>
            </a:r>
            <a:r>
              <a:rPr lang="en-GB" altLang="en-US" sz="2400" dirty="0"/>
              <a:t>, charts, grids, inputs….)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2400" dirty="0"/>
              <a:t>Widget properties (Chart type, text orientation, captions….)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2400" dirty="0"/>
              <a:t>Series (Data returned from your queries)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2400" dirty="0"/>
              <a:t>Messages (passed between widgets to control actions)</a:t>
            </a:r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4108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Lets build one !</a:t>
            </a:r>
            <a:endParaRPr lang="en-US" altLang="en-US" sz="2400" b="1" dirty="0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66FB6EB-C1A2-4CDF-93DF-90CCDA428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altLang="en-US" sz="2000" dirty="0"/>
              <a:t>The dashboard Builder tool is the same as the Dashboard Windows runner tool. It uses a similar start up script to that used for the GUI.</a:t>
            </a:r>
          </a:p>
          <a:p>
            <a:pPr marL="0" indent="0" eaLnBrk="1" hangingPunct="1">
              <a:buNone/>
            </a:pPr>
            <a:endParaRPr lang="en-GB" altLang="en-US" sz="2000" dirty="0"/>
          </a:p>
          <a:p>
            <a:pPr marL="0" indent="0" eaLnBrk="1" hangingPunct="1">
              <a:buNone/>
            </a:pPr>
            <a:r>
              <a:rPr lang="en-GB" altLang="en-US" sz="2000" dirty="0"/>
              <a:t>So lets start up</a:t>
            </a:r>
          </a:p>
          <a:p>
            <a:pPr marL="0" indent="0" eaLnBrk="1" hangingPunct="1">
              <a:buNone/>
            </a:pPr>
            <a:endParaRPr lang="en-GB" altLang="en-US" sz="2000" dirty="0"/>
          </a:p>
          <a:p>
            <a:pPr marL="0" indent="0" eaLnBrk="1" hangingPunct="1">
              <a:buNone/>
            </a:pPr>
            <a:r>
              <a:rPr lang="en-GB" altLang="en-US" sz="2000" dirty="0"/>
              <a:t>C:</a:t>
            </a:r>
            <a:r>
              <a:rPr lang="en-US" altLang="en-US" sz="2000" dirty="0"/>
              <a:t>\</a:t>
            </a:r>
            <a:r>
              <a:rPr lang="en-US" altLang="en-US" sz="2000" dirty="0" err="1"/>
              <a:t>OMD_train</a:t>
            </a:r>
            <a:r>
              <a:rPr lang="en-US" altLang="en-US" sz="2000" dirty="0"/>
              <a:t>\</a:t>
            </a:r>
            <a:r>
              <a:rPr lang="en-US" altLang="en-US" sz="2000" dirty="0" err="1"/>
              <a:t>client_data</a:t>
            </a:r>
            <a:r>
              <a:rPr lang="en-US" altLang="en-US" sz="2000" dirty="0"/>
              <a:t>\scripts\run_onetick_dash.bat</a:t>
            </a:r>
          </a:p>
          <a:p>
            <a:pPr marL="0" indent="0" eaLnBrk="1" hangingPunct="1">
              <a:buNone/>
            </a:pPr>
            <a:endParaRPr lang="en-US" altLang="en-US" sz="2000" dirty="0"/>
          </a:p>
          <a:p>
            <a:pPr marL="0" indent="0" eaLnBrk="1" hangingPunct="1">
              <a:buNone/>
            </a:pPr>
            <a:r>
              <a:rPr lang="en-US" altLang="en-US" sz="2000" dirty="0">
                <a:hlinkClick r:id="rId3" action="ppaction://hlinkfile"/>
              </a:rPr>
              <a:t>..\</a:t>
            </a:r>
            <a:r>
              <a:rPr lang="en-US" altLang="en-US" sz="2000" dirty="0" err="1">
                <a:hlinkClick r:id="rId3" action="ppaction://hlinkfile"/>
              </a:rPr>
              <a:t>client_data</a:t>
            </a:r>
            <a:r>
              <a:rPr lang="en-US" altLang="en-US" sz="2000" dirty="0">
                <a:hlinkClick r:id="rId3" action="ppaction://hlinkfile"/>
              </a:rPr>
              <a:t>\scripts\run_one_tick_dash.bat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5063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Let’s build one !</a:t>
            </a:r>
            <a:endParaRPr lang="en-US" altLang="en-US" sz="2400" b="1" dirty="0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66FB6EB-C1A2-4CDF-93DF-90CCDA428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2844" y="1828800"/>
            <a:ext cx="8001000" cy="4267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/>
              <a:t>Our example dashboard will do the following: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en-US" sz="2000" dirty="0"/>
              <a:t>User selects from available databases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en-US" sz="2000" dirty="0"/>
              <a:t>User selects from available dates for </a:t>
            </a:r>
            <a:r>
              <a:rPr lang="en-US" altLang="en-US" sz="2000"/>
              <a:t>selected database</a:t>
            </a:r>
            <a:endParaRPr lang="en-US" altLang="en-US" sz="2000" dirty="0"/>
          </a:p>
          <a:p>
            <a:pPr eaLnBrk="1" hangingPunct="1">
              <a:buFont typeface="+mj-lt"/>
              <a:buAutoNum type="arabicPeriod"/>
            </a:pPr>
            <a:r>
              <a:rPr lang="en-US" altLang="en-US" sz="2000" dirty="0"/>
              <a:t>User selects from available symbols in selected database on selected date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en-US" sz="2000" dirty="0"/>
              <a:t>User presses a “Fetch data” button.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en-US" sz="2000" dirty="0"/>
              <a:t>A chart is displayed with the following:</a:t>
            </a:r>
          </a:p>
          <a:p>
            <a:pPr marL="1177925" lvl="2" indent="-342900" eaLnBrk="1" hangingPunct="1"/>
            <a:r>
              <a:rPr lang="en-US" altLang="en-US" sz="2000" dirty="0"/>
              <a:t>Line chart of best bid and ask, and market trade prices</a:t>
            </a:r>
          </a:p>
          <a:p>
            <a:pPr marL="1177925" lvl="2" indent="-342900" eaLnBrk="1" hangingPunct="1"/>
            <a:r>
              <a:rPr lang="en-US" altLang="en-US" sz="2000" dirty="0"/>
              <a:t>Bar chart of 15 minute bucketed volume as % of daily volume.</a:t>
            </a:r>
          </a:p>
        </p:txBody>
      </p:sp>
    </p:spTree>
    <p:extLst>
      <p:ext uri="{BB962C8B-B14F-4D97-AF65-F5344CB8AC3E}">
        <p14:creationId xmlns:p14="http://schemas.microsoft.com/office/powerpoint/2010/main" val="1963437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Let’s build one !</a:t>
            </a:r>
            <a:endParaRPr lang="en-US" altLang="en-US" sz="2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E8C13-E2F9-40E7-84AC-508CB7C2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7967662" cy="609600"/>
          </a:xfrm>
        </p:spPr>
        <p:txBody>
          <a:bodyPr/>
          <a:lstStyle/>
          <a:p>
            <a:r>
              <a:rPr lang="en-US" dirty="0"/>
              <a:t>We need a design document…</a:t>
            </a:r>
          </a:p>
        </p:txBody>
      </p:sp>
    </p:spTree>
    <p:extLst>
      <p:ext uri="{BB962C8B-B14F-4D97-AF65-F5344CB8AC3E}">
        <p14:creationId xmlns:p14="http://schemas.microsoft.com/office/powerpoint/2010/main" val="4098357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Lets build one !</a:t>
            </a:r>
            <a:endParaRPr lang="en-US" alt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BFBC1D-BB01-422E-B534-20E6904C4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0578"/>
            <a:ext cx="4953000" cy="374626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E8C13-E2F9-40E7-84AC-508CB7C2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7967662" cy="609600"/>
          </a:xfrm>
        </p:spPr>
        <p:txBody>
          <a:bodyPr/>
          <a:lstStyle/>
          <a:p>
            <a:r>
              <a:rPr lang="en-US" dirty="0"/>
              <a:t>We need a design document…</a:t>
            </a:r>
          </a:p>
        </p:txBody>
      </p:sp>
    </p:spTree>
    <p:extLst>
      <p:ext uri="{BB962C8B-B14F-4D97-AF65-F5344CB8AC3E}">
        <p14:creationId xmlns:p14="http://schemas.microsoft.com/office/powerpoint/2010/main" val="213183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Pre requisites</a:t>
            </a:r>
            <a:endParaRPr lang="en-US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58E3F2-DABB-42F5-A38E-84B585FA1DCB}"/>
              </a:ext>
            </a:extLst>
          </p:cNvPr>
          <p:cNvSpPr txBox="1"/>
          <p:nvPr/>
        </p:nvSpPr>
        <p:spPr>
          <a:xfrm>
            <a:off x="838200" y="2438400"/>
            <a:ext cx="7239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/>
              <a:t>Open Jira KB-272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Navigate to the Training FTP site</a:t>
            </a:r>
          </a:p>
          <a:p>
            <a:endParaRPr lang="en-GB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70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Lets build one !</a:t>
            </a:r>
            <a:endParaRPr lang="en-US" alt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BFBC1D-BB01-422E-B534-20E6904C4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0578"/>
            <a:ext cx="4953000" cy="374626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E8C13-E2F9-40E7-84AC-508CB7C2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7967662" cy="609600"/>
          </a:xfrm>
        </p:spPr>
        <p:txBody>
          <a:bodyPr/>
          <a:lstStyle/>
          <a:p>
            <a:r>
              <a:rPr lang="en-US" dirty="0"/>
              <a:t>We need a design document…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2531E-2110-49F8-8986-906C5FC0F583}"/>
              </a:ext>
            </a:extLst>
          </p:cNvPr>
          <p:cNvSpPr txBox="1"/>
          <p:nvPr/>
        </p:nvSpPr>
        <p:spPr>
          <a:xfrm>
            <a:off x="6019800" y="2581274"/>
            <a:ext cx="2514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Dropdowns</a:t>
            </a:r>
          </a:p>
        </p:txBody>
      </p:sp>
    </p:spTree>
    <p:extLst>
      <p:ext uri="{BB962C8B-B14F-4D97-AF65-F5344CB8AC3E}">
        <p14:creationId xmlns:p14="http://schemas.microsoft.com/office/powerpoint/2010/main" val="2418860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Lets build one !</a:t>
            </a:r>
            <a:endParaRPr lang="en-US" alt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BFBC1D-BB01-422E-B534-20E6904C4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0578"/>
            <a:ext cx="4953000" cy="374626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E8C13-E2F9-40E7-84AC-508CB7C2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7967662" cy="609600"/>
          </a:xfrm>
        </p:spPr>
        <p:txBody>
          <a:bodyPr/>
          <a:lstStyle/>
          <a:p>
            <a:r>
              <a:rPr lang="en-US" dirty="0"/>
              <a:t>We need a design document…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2531E-2110-49F8-8986-906C5FC0F583}"/>
              </a:ext>
            </a:extLst>
          </p:cNvPr>
          <p:cNvSpPr txBox="1"/>
          <p:nvPr/>
        </p:nvSpPr>
        <p:spPr>
          <a:xfrm>
            <a:off x="6019800" y="2581274"/>
            <a:ext cx="2514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Dropdowns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D147A8-E9A2-4CE7-8EAF-9A3A404573EA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1524000" y="2765940"/>
            <a:ext cx="4495800" cy="521732"/>
          </a:xfrm>
          <a:prstGeom prst="straightConnector1">
            <a:avLst/>
          </a:prstGeom>
          <a:ln w="60325">
            <a:solidFill>
              <a:schemeClr val="accent2">
                <a:alpha val="7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365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Lets build one !</a:t>
            </a:r>
            <a:endParaRPr lang="en-US" alt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BFBC1D-BB01-422E-B534-20E6904C4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0578"/>
            <a:ext cx="4953000" cy="374626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E8C13-E2F9-40E7-84AC-508CB7C2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7967662" cy="609600"/>
          </a:xfrm>
        </p:spPr>
        <p:txBody>
          <a:bodyPr/>
          <a:lstStyle/>
          <a:p>
            <a:r>
              <a:rPr lang="en-US" dirty="0"/>
              <a:t>We need a design document…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2531E-2110-49F8-8986-906C5FC0F583}"/>
              </a:ext>
            </a:extLst>
          </p:cNvPr>
          <p:cNvSpPr txBox="1"/>
          <p:nvPr/>
        </p:nvSpPr>
        <p:spPr>
          <a:xfrm>
            <a:off x="6019800" y="2581274"/>
            <a:ext cx="2514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Dropdowns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D147A8-E9A2-4CE7-8EAF-9A3A404573EA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1524000" y="2765940"/>
            <a:ext cx="4495800" cy="521732"/>
          </a:xfrm>
          <a:prstGeom prst="straightConnector1">
            <a:avLst/>
          </a:prstGeom>
          <a:ln w="60325">
            <a:solidFill>
              <a:schemeClr val="accent2">
                <a:alpha val="7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694A06-4062-47DD-B2BB-058ADE834F77}"/>
              </a:ext>
            </a:extLst>
          </p:cNvPr>
          <p:cNvCxnSpPr>
            <a:cxnSpLocks/>
          </p:cNvCxnSpPr>
          <p:nvPr/>
        </p:nvCxnSpPr>
        <p:spPr>
          <a:xfrm flipH="1">
            <a:off x="2590800" y="2918340"/>
            <a:ext cx="3581400" cy="426638"/>
          </a:xfrm>
          <a:prstGeom prst="straightConnector1">
            <a:avLst/>
          </a:prstGeom>
          <a:ln w="60325">
            <a:solidFill>
              <a:schemeClr val="accent2">
                <a:alpha val="7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10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Lets build one !</a:t>
            </a:r>
            <a:endParaRPr lang="en-US" alt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BFBC1D-BB01-422E-B534-20E6904C4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0578"/>
            <a:ext cx="4953000" cy="374626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E8C13-E2F9-40E7-84AC-508CB7C2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7967662" cy="609600"/>
          </a:xfrm>
        </p:spPr>
        <p:txBody>
          <a:bodyPr/>
          <a:lstStyle/>
          <a:p>
            <a:r>
              <a:rPr lang="en-US" dirty="0"/>
              <a:t>We need a design document…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2531E-2110-49F8-8986-906C5FC0F583}"/>
              </a:ext>
            </a:extLst>
          </p:cNvPr>
          <p:cNvSpPr txBox="1"/>
          <p:nvPr/>
        </p:nvSpPr>
        <p:spPr>
          <a:xfrm>
            <a:off x="6019800" y="2581274"/>
            <a:ext cx="2514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Dropdowns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D147A8-E9A2-4CE7-8EAF-9A3A404573EA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1524000" y="2765940"/>
            <a:ext cx="4495800" cy="521732"/>
          </a:xfrm>
          <a:prstGeom prst="straightConnector1">
            <a:avLst/>
          </a:prstGeom>
          <a:ln w="60325">
            <a:solidFill>
              <a:schemeClr val="accent2">
                <a:alpha val="7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694A06-4062-47DD-B2BB-058ADE834F77}"/>
              </a:ext>
            </a:extLst>
          </p:cNvPr>
          <p:cNvCxnSpPr>
            <a:cxnSpLocks/>
          </p:cNvCxnSpPr>
          <p:nvPr/>
        </p:nvCxnSpPr>
        <p:spPr>
          <a:xfrm flipH="1">
            <a:off x="2590800" y="2918340"/>
            <a:ext cx="3581400" cy="426638"/>
          </a:xfrm>
          <a:prstGeom prst="straightConnector1">
            <a:avLst/>
          </a:prstGeom>
          <a:ln w="60325">
            <a:solidFill>
              <a:schemeClr val="accent2">
                <a:alpha val="7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4867E9-CD99-45DF-B8C4-6FB885B26DD9}"/>
              </a:ext>
            </a:extLst>
          </p:cNvPr>
          <p:cNvCxnSpPr>
            <a:cxnSpLocks/>
          </p:cNvCxnSpPr>
          <p:nvPr/>
        </p:nvCxnSpPr>
        <p:spPr>
          <a:xfrm flipH="1">
            <a:off x="3352800" y="2918340"/>
            <a:ext cx="2819400" cy="510660"/>
          </a:xfrm>
          <a:prstGeom prst="straightConnector1">
            <a:avLst/>
          </a:prstGeom>
          <a:ln w="60325">
            <a:solidFill>
              <a:schemeClr val="accent2">
                <a:alpha val="7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056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Lets build one !</a:t>
            </a:r>
            <a:endParaRPr lang="en-US" alt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BFBC1D-BB01-422E-B534-20E6904C4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0578"/>
            <a:ext cx="4953000" cy="374626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E8C13-E2F9-40E7-84AC-508CB7C2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7967662" cy="609600"/>
          </a:xfrm>
        </p:spPr>
        <p:txBody>
          <a:bodyPr/>
          <a:lstStyle/>
          <a:p>
            <a:r>
              <a:rPr lang="en-US" dirty="0"/>
              <a:t>We need a design document…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2531E-2110-49F8-8986-906C5FC0F583}"/>
              </a:ext>
            </a:extLst>
          </p:cNvPr>
          <p:cNvSpPr txBox="1"/>
          <p:nvPr/>
        </p:nvSpPr>
        <p:spPr>
          <a:xfrm>
            <a:off x="6019800" y="2581274"/>
            <a:ext cx="2514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Dropdowns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97DA4F-4DAE-4D28-B8FC-BE9F411843E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495801" y="3048000"/>
            <a:ext cx="1600198" cy="30634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3D0B99-2FCC-412C-9628-47ECD38A4D53}"/>
              </a:ext>
            </a:extLst>
          </p:cNvPr>
          <p:cNvSpPr txBox="1"/>
          <p:nvPr/>
        </p:nvSpPr>
        <p:spPr>
          <a:xfrm>
            <a:off x="6095999" y="3169680"/>
            <a:ext cx="251459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 Button</a:t>
            </a:r>
          </a:p>
        </p:txBody>
      </p:sp>
    </p:spTree>
    <p:extLst>
      <p:ext uri="{BB962C8B-B14F-4D97-AF65-F5344CB8AC3E}">
        <p14:creationId xmlns:p14="http://schemas.microsoft.com/office/powerpoint/2010/main" val="1323483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Lets build one !</a:t>
            </a:r>
            <a:endParaRPr lang="en-US" alt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BFBC1D-BB01-422E-B534-20E6904C4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0578"/>
            <a:ext cx="4953000" cy="374626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E8C13-E2F9-40E7-84AC-508CB7C2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7967662" cy="609600"/>
          </a:xfrm>
        </p:spPr>
        <p:txBody>
          <a:bodyPr/>
          <a:lstStyle/>
          <a:p>
            <a:r>
              <a:rPr lang="en-US" dirty="0"/>
              <a:t>We need a design document…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2531E-2110-49F8-8986-906C5FC0F583}"/>
              </a:ext>
            </a:extLst>
          </p:cNvPr>
          <p:cNvSpPr txBox="1"/>
          <p:nvPr/>
        </p:nvSpPr>
        <p:spPr>
          <a:xfrm>
            <a:off x="6019800" y="2581274"/>
            <a:ext cx="2514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Dropdowns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3D0B99-2FCC-412C-9628-47ECD38A4D53}"/>
              </a:ext>
            </a:extLst>
          </p:cNvPr>
          <p:cNvSpPr txBox="1"/>
          <p:nvPr/>
        </p:nvSpPr>
        <p:spPr>
          <a:xfrm>
            <a:off x="6095999" y="3169680"/>
            <a:ext cx="251459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 Button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6908B1-CECA-4AC8-80DA-76AB342BF067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583726" y="4110897"/>
            <a:ext cx="1600198" cy="30634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8D4F8F-2983-481A-B1C9-5B53549FCC32}"/>
              </a:ext>
            </a:extLst>
          </p:cNvPr>
          <p:cNvSpPr txBox="1"/>
          <p:nvPr/>
        </p:nvSpPr>
        <p:spPr>
          <a:xfrm>
            <a:off x="6183924" y="4232577"/>
            <a:ext cx="251459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 Chart</a:t>
            </a:r>
          </a:p>
        </p:txBody>
      </p:sp>
    </p:spTree>
    <p:extLst>
      <p:ext uri="{BB962C8B-B14F-4D97-AF65-F5344CB8AC3E}">
        <p14:creationId xmlns:p14="http://schemas.microsoft.com/office/powerpoint/2010/main" val="1567271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Let’s build one !</a:t>
            </a:r>
            <a:endParaRPr lang="en-US" altLang="en-US" sz="2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E8C13-E2F9-40E7-84AC-508CB7C2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7967662" cy="609600"/>
          </a:xfrm>
        </p:spPr>
        <p:txBody>
          <a:bodyPr/>
          <a:lstStyle/>
          <a:p>
            <a:r>
              <a:rPr lang="en-US" dirty="0"/>
              <a:t>…and some OneTick queries…</a:t>
            </a:r>
          </a:p>
        </p:txBody>
      </p:sp>
      <p:sp>
        <p:nvSpPr>
          <p:cNvPr id="12" name="Action Button: Forward or Next 1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6FEA55DA-9382-4D8B-B26F-9EECED90CCDB}"/>
              </a:ext>
            </a:extLst>
          </p:cNvPr>
          <p:cNvSpPr/>
          <p:nvPr/>
        </p:nvSpPr>
        <p:spPr>
          <a:xfrm>
            <a:off x="1012092" y="5418128"/>
            <a:ext cx="609600" cy="601672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F4EED-DB06-4E05-A29E-9C5A0E021347}"/>
              </a:ext>
            </a:extLst>
          </p:cNvPr>
          <p:cNvSpPr txBox="1"/>
          <p:nvPr/>
        </p:nvSpPr>
        <p:spPr>
          <a:xfrm>
            <a:off x="685800" y="259080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Fetch available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Fetch available dates for a given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Fetch available symbols for a given database on a given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 given database, symbol and date: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Fetch best bid and ask prices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Fetch market trade prices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Fetch 15 minute volumes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0A2E0-9160-41AC-A7CE-94FF4C86804E}"/>
              </a:ext>
            </a:extLst>
          </p:cNvPr>
          <p:cNvSpPr txBox="1"/>
          <p:nvPr/>
        </p:nvSpPr>
        <p:spPr>
          <a:xfrm>
            <a:off x="574675" y="4495801"/>
            <a:ext cx="7045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Queries are in…</a:t>
            </a:r>
          </a:p>
          <a:p>
            <a:r>
              <a:rPr lang="en-US" dirty="0"/>
              <a:t>C:\OMD_train\client_data\otqs\DashQueries</a:t>
            </a:r>
          </a:p>
          <a:p>
            <a:r>
              <a:rPr lang="en-US" dirty="0" err="1"/>
              <a:t>GetDailyForSymbol.otq</a:t>
            </a:r>
            <a:r>
              <a:rPr lang="en-US" dirty="0"/>
              <a:t> and </a:t>
            </a:r>
            <a:r>
              <a:rPr lang="en-US" dirty="0" err="1"/>
              <a:t>GetDates.otq</a:t>
            </a:r>
            <a:endParaRPr lang="en-US" dirty="0"/>
          </a:p>
        </p:txBody>
      </p:sp>
      <p:sp>
        <p:nvSpPr>
          <p:cNvPr id="13" name="Action Button: Forward or Next 1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D2F401F3-2D3D-4F9B-9540-9A01B8FE01B3}"/>
              </a:ext>
            </a:extLst>
          </p:cNvPr>
          <p:cNvSpPr/>
          <p:nvPr/>
        </p:nvSpPr>
        <p:spPr>
          <a:xfrm>
            <a:off x="3657600" y="5447886"/>
            <a:ext cx="609600" cy="656551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112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Lets build one !</a:t>
            </a:r>
            <a:endParaRPr lang="en-US" altLang="en-US" sz="2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E8C13-E2F9-40E7-84AC-508CB7C2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7967662" cy="609600"/>
          </a:xfrm>
        </p:spPr>
        <p:txBody>
          <a:bodyPr/>
          <a:lstStyle/>
          <a:p>
            <a:r>
              <a:rPr lang="en-US" dirty="0"/>
              <a:t>…and some OneTick queries…</a:t>
            </a:r>
          </a:p>
        </p:txBody>
      </p:sp>
      <p:sp>
        <p:nvSpPr>
          <p:cNvPr id="12" name="Action Button: Forward or Next 1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6FEA55DA-9382-4D8B-B26F-9EECED90CCDB}"/>
              </a:ext>
            </a:extLst>
          </p:cNvPr>
          <p:cNvSpPr/>
          <p:nvPr/>
        </p:nvSpPr>
        <p:spPr>
          <a:xfrm>
            <a:off x="1012092" y="5418128"/>
            <a:ext cx="609600" cy="601672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F4EED-DB06-4E05-A29E-9C5A0E021347}"/>
              </a:ext>
            </a:extLst>
          </p:cNvPr>
          <p:cNvSpPr txBox="1"/>
          <p:nvPr/>
        </p:nvSpPr>
        <p:spPr>
          <a:xfrm>
            <a:off x="685800" y="259080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Fetch available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Fetch available dates for a given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Fetch available symbols for a given database on a given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 given database, symbol and date: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Fetch best bid and ask prices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Fetch market trade prices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Fetch 15 minute volumes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0A2E0-9160-41AC-A7CE-94FF4C86804E}"/>
              </a:ext>
            </a:extLst>
          </p:cNvPr>
          <p:cNvSpPr txBox="1"/>
          <p:nvPr/>
        </p:nvSpPr>
        <p:spPr>
          <a:xfrm>
            <a:off x="574675" y="4495801"/>
            <a:ext cx="7045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Queries are in…</a:t>
            </a:r>
          </a:p>
          <a:p>
            <a:r>
              <a:rPr lang="en-US" dirty="0"/>
              <a:t>C:\OMD_train\client_data\otqs\DashQueries</a:t>
            </a:r>
          </a:p>
          <a:p>
            <a:r>
              <a:rPr lang="en-US" dirty="0" err="1"/>
              <a:t>GetDailyForSymbol.otq</a:t>
            </a:r>
            <a:r>
              <a:rPr lang="en-US" dirty="0"/>
              <a:t> and </a:t>
            </a:r>
            <a:r>
              <a:rPr lang="en-US" dirty="0" err="1"/>
              <a:t>GetDates.otq</a:t>
            </a:r>
            <a:endParaRPr lang="en-US" dirty="0"/>
          </a:p>
        </p:txBody>
      </p:sp>
      <p:sp>
        <p:nvSpPr>
          <p:cNvPr id="13" name="Action Button: Forward or Next 1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D2F401F3-2D3D-4F9B-9540-9A01B8FE01B3}"/>
              </a:ext>
            </a:extLst>
          </p:cNvPr>
          <p:cNvSpPr/>
          <p:nvPr/>
        </p:nvSpPr>
        <p:spPr>
          <a:xfrm>
            <a:off x="3657600" y="5447886"/>
            <a:ext cx="609600" cy="656551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6FB380-364E-47B3-A080-166C8F0E1965}"/>
              </a:ext>
            </a:extLst>
          </p:cNvPr>
          <p:cNvSpPr txBox="1"/>
          <p:nvPr/>
        </p:nvSpPr>
        <p:spPr>
          <a:xfrm>
            <a:off x="4572000" y="5447886"/>
            <a:ext cx="460716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Fetch dates query runs with “apply times daily” and a wide date range so is in a separate </a:t>
            </a:r>
            <a:r>
              <a:rPr lang="en-US" dirty="0" err="1"/>
              <a:t>otq</a:t>
            </a:r>
            <a:r>
              <a:rPr lang="en-US" dirty="0"/>
              <a:t>. But doesn’t actually need to be.</a:t>
            </a:r>
          </a:p>
        </p:txBody>
      </p:sp>
    </p:spTree>
    <p:extLst>
      <p:ext uri="{BB962C8B-B14F-4D97-AF65-F5344CB8AC3E}">
        <p14:creationId xmlns:p14="http://schemas.microsoft.com/office/powerpoint/2010/main" val="1901669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Let’s build one !</a:t>
            </a:r>
            <a:endParaRPr lang="en-US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7FCB1-E2D4-4D44-A8D7-C63FAF49FC38}"/>
              </a:ext>
            </a:extLst>
          </p:cNvPr>
          <p:cNvSpPr txBox="1"/>
          <p:nvPr/>
        </p:nvSpPr>
        <p:spPr>
          <a:xfrm>
            <a:off x="838200" y="2362200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No more slides for a bit….</a:t>
            </a:r>
          </a:p>
        </p:txBody>
      </p:sp>
    </p:spTree>
    <p:extLst>
      <p:ext uri="{BB962C8B-B14F-4D97-AF65-F5344CB8AC3E}">
        <p14:creationId xmlns:p14="http://schemas.microsoft.com/office/powerpoint/2010/main" val="2873335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Let’s build one !</a:t>
            </a:r>
            <a:endParaRPr lang="en-US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7FCB1-E2D4-4D44-A8D7-C63FAF49FC38}"/>
              </a:ext>
            </a:extLst>
          </p:cNvPr>
          <p:cNvSpPr txBox="1"/>
          <p:nvPr/>
        </p:nvSpPr>
        <p:spPr>
          <a:xfrm>
            <a:off x="838200" y="2362200"/>
            <a:ext cx="6705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No more slides for a bit….</a:t>
            </a:r>
          </a:p>
          <a:p>
            <a:endParaRPr lang="en-US" sz="4000" dirty="0"/>
          </a:p>
          <a:p>
            <a:r>
              <a:rPr lang="en-US" sz="4000" dirty="0"/>
              <a:t>Just follow me….</a:t>
            </a:r>
          </a:p>
        </p:txBody>
      </p:sp>
    </p:spTree>
    <p:extLst>
      <p:ext uri="{BB962C8B-B14F-4D97-AF65-F5344CB8AC3E}">
        <p14:creationId xmlns:p14="http://schemas.microsoft.com/office/powerpoint/2010/main" val="421220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Pre requisites</a:t>
            </a:r>
            <a:endParaRPr lang="en-US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58E3F2-DABB-42F5-A38E-84B585FA1DCB}"/>
              </a:ext>
            </a:extLst>
          </p:cNvPr>
          <p:cNvSpPr txBox="1"/>
          <p:nvPr/>
        </p:nvSpPr>
        <p:spPr>
          <a:xfrm>
            <a:off x="838200" y="2438400"/>
            <a:ext cx="72390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/>
              <a:t>Open Jira KB-272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Navigate to the Training FTP site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Download:LondonApr2018/OMD_Train.zip</a:t>
            </a:r>
          </a:p>
          <a:p>
            <a:endParaRPr lang="en-GB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824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Let’s build one !</a:t>
            </a:r>
            <a:endParaRPr lang="en-US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7FCB1-E2D4-4D44-A8D7-C63FAF49FC38}"/>
              </a:ext>
            </a:extLst>
          </p:cNvPr>
          <p:cNvSpPr txBox="1"/>
          <p:nvPr/>
        </p:nvSpPr>
        <p:spPr>
          <a:xfrm>
            <a:off x="838200" y="2362200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And you should have something like this….</a:t>
            </a:r>
          </a:p>
        </p:txBody>
      </p:sp>
    </p:spTree>
    <p:extLst>
      <p:ext uri="{BB962C8B-B14F-4D97-AF65-F5344CB8AC3E}">
        <p14:creationId xmlns:p14="http://schemas.microsoft.com/office/powerpoint/2010/main" val="1660801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Let’s build one !</a:t>
            </a:r>
            <a:endParaRPr lang="en-US" alt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1C653-7F57-4F83-B342-BD826542D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2018402"/>
            <a:ext cx="7924800" cy="421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980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Let’s build one !</a:t>
            </a:r>
            <a:endParaRPr lang="en-US" altLang="en-US" sz="2400" b="1" dirty="0"/>
          </a:p>
        </p:txBody>
      </p:sp>
      <p:sp>
        <p:nvSpPr>
          <p:cNvPr id="7" name="Action Button: Forward or Next 1">
            <a:hlinkClick r:id="rId3" action="ppaction://program" highlightClick="1">
              <a:snd r:embed="rId2" name="click.wav"/>
            </a:hlinkClick>
            <a:extLst>
              <a:ext uri="{FF2B5EF4-FFF2-40B4-BE49-F238E27FC236}">
                <a16:creationId xmlns:a16="http://schemas.microsoft.com/office/drawing/2014/main" id="{CF30CA36-E247-467A-9E17-5EBB17E01952}"/>
              </a:ext>
            </a:extLst>
          </p:cNvPr>
          <p:cNvSpPr/>
          <p:nvPr/>
        </p:nvSpPr>
        <p:spPr>
          <a:xfrm>
            <a:off x="914400" y="2188364"/>
            <a:ext cx="609600" cy="601672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74A82D-231A-4F3D-BF5F-D0A912369B6A}"/>
              </a:ext>
            </a:extLst>
          </p:cNvPr>
          <p:cNvSpPr txBox="1"/>
          <p:nvPr/>
        </p:nvSpPr>
        <p:spPr>
          <a:xfrm>
            <a:off x="2362200" y="2188364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Here it is if we didn’t get round to finishing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1063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Let’s build one !</a:t>
            </a:r>
            <a:endParaRPr lang="en-US" altLang="en-US" sz="2400" b="1" dirty="0"/>
          </a:p>
        </p:txBody>
      </p:sp>
      <p:sp>
        <p:nvSpPr>
          <p:cNvPr id="7" name="Action Button: Forward or Next 1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CF30CA36-E247-467A-9E17-5EBB17E01952}"/>
              </a:ext>
            </a:extLst>
          </p:cNvPr>
          <p:cNvSpPr/>
          <p:nvPr/>
        </p:nvSpPr>
        <p:spPr>
          <a:xfrm>
            <a:off x="914400" y="2188364"/>
            <a:ext cx="609600" cy="601672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74A82D-231A-4F3D-BF5F-D0A912369B6A}"/>
              </a:ext>
            </a:extLst>
          </p:cNvPr>
          <p:cNvSpPr txBox="1"/>
          <p:nvPr/>
        </p:nvSpPr>
        <p:spPr>
          <a:xfrm>
            <a:off x="2362200" y="2188364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Here it is if we didn’t get round to finishing it.</a:t>
            </a:r>
            <a:endParaRPr lang="en-US" sz="2400" dirty="0"/>
          </a:p>
        </p:txBody>
      </p:sp>
      <p:sp>
        <p:nvSpPr>
          <p:cNvPr id="8" name="Action Button: Forward or Next 1">
            <a:hlinkClick r:id="rId4" action="ppaction://program" highlightClick="1">
              <a:snd r:embed="rId3" name="chimes.wav"/>
            </a:hlinkClick>
            <a:extLst>
              <a:ext uri="{FF2B5EF4-FFF2-40B4-BE49-F238E27FC236}">
                <a16:creationId xmlns:a16="http://schemas.microsoft.com/office/drawing/2014/main" id="{27773607-9A3F-4F1F-8FFA-DE073321C8FE}"/>
              </a:ext>
            </a:extLst>
          </p:cNvPr>
          <p:cNvSpPr/>
          <p:nvPr/>
        </p:nvSpPr>
        <p:spPr>
          <a:xfrm>
            <a:off x="914400" y="3461539"/>
            <a:ext cx="609600" cy="601672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A3BCD-308D-42D4-A2F6-76B9EAFC4866}"/>
              </a:ext>
            </a:extLst>
          </p:cNvPr>
          <p:cNvSpPr txBox="1"/>
          <p:nvPr/>
        </p:nvSpPr>
        <p:spPr>
          <a:xfrm>
            <a:off x="2362200" y="3461539"/>
            <a:ext cx="5715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And here with a few more bells and whistles: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pie chart of volume/exchange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Chart in a expandable tab widget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Displays of raw data in tabs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floating filter window for the raw TRD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Checkbox for Vertical selector (shows exposure of widget property)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Help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12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A real example</a:t>
            </a:r>
            <a:endParaRPr lang="en-US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988AB-2F84-45BB-9A88-92741C424A49}"/>
              </a:ext>
            </a:extLst>
          </p:cNvPr>
          <p:cNvSpPr txBox="1"/>
          <p:nvPr/>
        </p:nvSpPr>
        <p:spPr>
          <a:xfrm>
            <a:off x="762000" y="24384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At this point your presenter will give you a guided tour of a more complex, real world  example.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80334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</a:t>
            </a:r>
            <a:r>
              <a:rPr lang="en-GB" altLang="en-US" sz="2000" b="1" dirty="0"/>
              <a:t>Thoughts on design</a:t>
            </a:r>
            <a:endParaRPr lang="en-US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988AB-2F84-45BB-9A88-92741C424A49}"/>
              </a:ext>
            </a:extLst>
          </p:cNvPr>
          <p:cNvSpPr txBox="1"/>
          <p:nvPr/>
        </p:nvSpPr>
        <p:spPr>
          <a:xfrm>
            <a:off x="762000" y="243840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There are often multiple ways of doing things.</a:t>
            </a:r>
          </a:p>
          <a:p>
            <a:r>
              <a:rPr lang="en-GB" sz="3600" dirty="0"/>
              <a:t>Look at this requirement…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62262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</a:t>
            </a:r>
            <a:r>
              <a:rPr lang="en-GB" altLang="en-US" sz="2000" b="1" dirty="0"/>
              <a:t>Thoughts on design</a:t>
            </a:r>
            <a:endParaRPr lang="en-US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988AB-2F84-45BB-9A88-92741C424A49}"/>
              </a:ext>
            </a:extLst>
          </p:cNvPr>
          <p:cNvSpPr txBox="1"/>
          <p:nvPr/>
        </p:nvSpPr>
        <p:spPr>
          <a:xfrm>
            <a:off x="762000" y="2438400"/>
            <a:ext cx="762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For 20180207 09:00-16:30 NY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For any one or more symbols selected from all available on that date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Plot %age change in price from open over the day</a:t>
            </a:r>
          </a:p>
          <a:p>
            <a:r>
              <a:rPr lang="en-GB" sz="3200" dirty="0"/>
              <a:t>So something like this…..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3846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</a:t>
            </a:r>
            <a:r>
              <a:rPr lang="en-GB" altLang="en-US" sz="2000" b="1" dirty="0"/>
              <a:t>Thoughts on design</a:t>
            </a:r>
            <a:endParaRPr lang="en-US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988AB-2F84-45BB-9A88-92741C424A49}"/>
              </a:ext>
            </a:extLst>
          </p:cNvPr>
          <p:cNvSpPr txBox="1"/>
          <p:nvPr/>
        </p:nvSpPr>
        <p:spPr>
          <a:xfrm>
            <a:off x="762000" y="17526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Here’s a sophisticated spec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CAD350-BF75-45D2-B6E8-5B9801066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46" y="2374498"/>
            <a:ext cx="4687277" cy="350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434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</a:t>
            </a:r>
            <a:r>
              <a:rPr lang="en-GB" altLang="en-US" sz="2000" b="1" dirty="0"/>
              <a:t>Thoughts on design</a:t>
            </a:r>
            <a:endParaRPr lang="en-US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988AB-2F84-45BB-9A88-92741C424A49}"/>
              </a:ext>
            </a:extLst>
          </p:cNvPr>
          <p:cNvSpPr txBox="1"/>
          <p:nvPr/>
        </p:nvSpPr>
        <p:spPr>
          <a:xfrm>
            <a:off x="762000" y="17526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How many ways can we do this 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0412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</a:t>
            </a:r>
            <a:r>
              <a:rPr lang="en-GB" altLang="en-US" sz="2000" b="1" dirty="0"/>
              <a:t>Thoughts on design</a:t>
            </a:r>
            <a:endParaRPr lang="en-US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988AB-2F84-45BB-9A88-92741C424A49}"/>
              </a:ext>
            </a:extLst>
          </p:cNvPr>
          <p:cNvSpPr txBox="1"/>
          <p:nvPr/>
        </p:nvSpPr>
        <p:spPr>
          <a:xfrm>
            <a:off x="762000" y="17526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How many ways can we do this ?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339D63-1DDD-440D-AE7D-E22E17676C51}"/>
              </a:ext>
            </a:extLst>
          </p:cNvPr>
          <p:cNvSpPr/>
          <p:nvPr/>
        </p:nvSpPr>
        <p:spPr>
          <a:xfrm>
            <a:off x="838200" y="2438400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/>
              <a:t>Add our symbols to a list when selected. Query data for all selected symbols.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837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Pre requisites</a:t>
            </a:r>
            <a:endParaRPr lang="en-US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58E3F2-DABB-42F5-A38E-84B585FA1DCB}"/>
              </a:ext>
            </a:extLst>
          </p:cNvPr>
          <p:cNvSpPr txBox="1"/>
          <p:nvPr/>
        </p:nvSpPr>
        <p:spPr>
          <a:xfrm>
            <a:off x="838200" y="2438400"/>
            <a:ext cx="7239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/>
              <a:t>Open Jira KB-272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Navigate to the Training FTP site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Download:LondonApr2018/OMD_Train.zip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Unzip into your C:</a:t>
            </a:r>
            <a:r>
              <a:rPr lang="en-US" sz="2400" dirty="0"/>
              <a:t>\ directory</a:t>
            </a:r>
            <a:endParaRPr lang="en-GB" sz="2400" dirty="0"/>
          </a:p>
          <a:p>
            <a:endParaRPr lang="en-GB" sz="3200" dirty="0"/>
          </a:p>
          <a:p>
            <a:endParaRPr lang="en-GB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677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</a:t>
            </a:r>
            <a:r>
              <a:rPr lang="en-GB" altLang="en-US" sz="2000" b="1" dirty="0"/>
              <a:t>Thoughts on design</a:t>
            </a:r>
            <a:endParaRPr lang="en-US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988AB-2F84-45BB-9A88-92741C424A49}"/>
              </a:ext>
            </a:extLst>
          </p:cNvPr>
          <p:cNvSpPr txBox="1"/>
          <p:nvPr/>
        </p:nvSpPr>
        <p:spPr>
          <a:xfrm>
            <a:off x="762000" y="17526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How many ways can we do this ?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339D63-1DDD-440D-AE7D-E22E17676C51}"/>
              </a:ext>
            </a:extLst>
          </p:cNvPr>
          <p:cNvSpPr/>
          <p:nvPr/>
        </p:nvSpPr>
        <p:spPr>
          <a:xfrm>
            <a:off x="838200" y="24384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/>
              <a:t>Add our symbols to a list when selected. Query data for all selected symbols.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Query when we select a symbol.</a:t>
            </a:r>
          </a:p>
        </p:txBody>
      </p:sp>
    </p:spTree>
    <p:extLst>
      <p:ext uri="{BB962C8B-B14F-4D97-AF65-F5344CB8AC3E}">
        <p14:creationId xmlns:p14="http://schemas.microsoft.com/office/powerpoint/2010/main" val="17717009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</a:t>
            </a:r>
            <a:r>
              <a:rPr lang="en-GB" altLang="en-US" sz="2000" b="1" dirty="0"/>
              <a:t>Thoughts on design</a:t>
            </a:r>
            <a:endParaRPr lang="en-US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988AB-2F84-45BB-9A88-92741C424A49}"/>
              </a:ext>
            </a:extLst>
          </p:cNvPr>
          <p:cNvSpPr txBox="1"/>
          <p:nvPr/>
        </p:nvSpPr>
        <p:spPr>
          <a:xfrm>
            <a:off x="762000" y="17526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How many ways can we do this ?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339D63-1DDD-440D-AE7D-E22E17676C51}"/>
              </a:ext>
            </a:extLst>
          </p:cNvPr>
          <p:cNvSpPr/>
          <p:nvPr/>
        </p:nvSpPr>
        <p:spPr>
          <a:xfrm>
            <a:off x="838200" y="2438400"/>
            <a:ext cx="7620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/>
              <a:t>Add our symbols to a list when selected. Query data for all selected symbols.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Query when we select a symbol.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Query for ALL symbols and filter only those we select.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62609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</a:t>
            </a:r>
            <a:r>
              <a:rPr lang="en-GB" altLang="en-US" sz="2000" b="1" dirty="0"/>
              <a:t>Thoughts on design</a:t>
            </a:r>
            <a:endParaRPr lang="en-US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988AB-2F84-45BB-9A88-92741C424A49}"/>
              </a:ext>
            </a:extLst>
          </p:cNvPr>
          <p:cNvSpPr txBox="1"/>
          <p:nvPr/>
        </p:nvSpPr>
        <p:spPr>
          <a:xfrm>
            <a:off x="762000" y="17526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How many ways can we do this ?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339D63-1DDD-440D-AE7D-E22E17676C51}"/>
              </a:ext>
            </a:extLst>
          </p:cNvPr>
          <p:cNvSpPr/>
          <p:nvPr/>
        </p:nvSpPr>
        <p:spPr>
          <a:xfrm>
            <a:off x="838200" y="2438400"/>
            <a:ext cx="7620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/>
              <a:t>Add our symbols to a list when selected. Query data for all selected symbols.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Query when we select a symbol.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Query for ALL symbols and filter only those we select.</a:t>
            </a:r>
          </a:p>
          <a:p>
            <a:r>
              <a:rPr lang="en-GB" sz="2400" dirty="0"/>
              <a:t>Probably lots of other ways. But let’s just look at these 3 and discuss pros and cons. This example also lets us explore “series”.</a:t>
            </a:r>
            <a:endParaRPr lang="en-US" sz="2400" dirty="0"/>
          </a:p>
        </p:txBody>
      </p:sp>
      <p:sp>
        <p:nvSpPr>
          <p:cNvPr id="6" name="Action Button: Forward or Next 1">
            <a:hlinkClick r:id="rId4" action="ppaction://program" highlightClick="1">
              <a:snd r:embed="rId3" name="chimes.wav"/>
            </a:hlinkClick>
            <a:extLst>
              <a:ext uri="{FF2B5EF4-FFF2-40B4-BE49-F238E27FC236}">
                <a16:creationId xmlns:a16="http://schemas.microsoft.com/office/drawing/2014/main" id="{56EB47B5-0A2F-43E4-9A31-A3C3F15C0C06}"/>
              </a:ext>
            </a:extLst>
          </p:cNvPr>
          <p:cNvSpPr/>
          <p:nvPr/>
        </p:nvSpPr>
        <p:spPr>
          <a:xfrm>
            <a:off x="6934200" y="5144991"/>
            <a:ext cx="609600" cy="567368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0196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</a:t>
            </a:r>
            <a:r>
              <a:rPr lang="en-GB" altLang="en-US" sz="2000" b="1" dirty="0"/>
              <a:t>Thoughts on design</a:t>
            </a:r>
            <a:endParaRPr lang="en-US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988AB-2F84-45BB-9A88-92741C424A49}"/>
              </a:ext>
            </a:extLst>
          </p:cNvPr>
          <p:cNvSpPr txBox="1"/>
          <p:nvPr/>
        </p:nvSpPr>
        <p:spPr>
          <a:xfrm>
            <a:off x="762000" y="17526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Here’s another example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339D63-1DDD-440D-AE7D-E22E17676C51}"/>
              </a:ext>
            </a:extLst>
          </p:cNvPr>
          <p:cNvSpPr/>
          <p:nvPr/>
        </p:nvSpPr>
        <p:spPr>
          <a:xfrm>
            <a:off x="838200" y="2438400"/>
            <a:ext cx="762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showing how series can be named.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Query results named using query parameters.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Query results named using grid fields.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Query result name defaults to 1,2,3… but query Output name is set dynamically in the query.</a:t>
            </a:r>
            <a:endParaRPr lang="en-US" sz="2400" dirty="0"/>
          </a:p>
        </p:txBody>
      </p:sp>
      <p:sp>
        <p:nvSpPr>
          <p:cNvPr id="6" name="Action Button: Forward or Next 1">
            <a:hlinkClick r:id="rId4" action="ppaction://program" highlightClick="1">
              <a:snd r:embed="rId3" name="chimes.wav"/>
            </a:hlinkClick>
            <a:extLst>
              <a:ext uri="{FF2B5EF4-FFF2-40B4-BE49-F238E27FC236}">
                <a16:creationId xmlns:a16="http://schemas.microsoft.com/office/drawing/2014/main" id="{56EB47B5-0A2F-43E4-9A31-A3C3F15C0C06}"/>
              </a:ext>
            </a:extLst>
          </p:cNvPr>
          <p:cNvSpPr/>
          <p:nvPr/>
        </p:nvSpPr>
        <p:spPr>
          <a:xfrm>
            <a:off x="6629400" y="4673159"/>
            <a:ext cx="609600" cy="567368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779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</a:t>
            </a:r>
            <a:r>
              <a:rPr lang="en-GB" altLang="en-US" sz="2000" b="1" dirty="0"/>
              <a:t>Thoughts on design</a:t>
            </a:r>
            <a:endParaRPr lang="en-US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988AB-2F84-45BB-9A88-92741C424A49}"/>
              </a:ext>
            </a:extLst>
          </p:cNvPr>
          <p:cNvSpPr txBox="1"/>
          <p:nvPr/>
        </p:nvSpPr>
        <p:spPr>
          <a:xfrm>
            <a:off x="762000" y="17526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One query. Many series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339D63-1DDD-440D-AE7D-E22E17676C51}"/>
              </a:ext>
            </a:extLst>
          </p:cNvPr>
          <p:cNvSpPr/>
          <p:nvPr/>
        </p:nvSpPr>
        <p:spPr>
          <a:xfrm>
            <a:off x="685800" y="2352308"/>
            <a:ext cx="7620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As we discussed earlier, it’s very common with dashboard queries to have multiple named outputs from a single query as the Dashboard treats them as separate series.</a:t>
            </a:r>
          </a:p>
          <a:p>
            <a:r>
              <a:rPr lang="en-GB" sz="2400" dirty="0"/>
              <a:t>Here’s an example….</a:t>
            </a:r>
            <a:endParaRPr lang="en-US" sz="2400" dirty="0"/>
          </a:p>
        </p:txBody>
      </p:sp>
      <p:sp>
        <p:nvSpPr>
          <p:cNvPr id="6" name="Action Button: Forward or Next 1">
            <a:hlinkClick r:id="rId4" action="ppaction://program" highlightClick="1">
              <a:snd r:embed="rId3" name="chimes.wav"/>
            </a:hlinkClick>
            <a:extLst>
              <a:ext uri="{FF2B5EF4-FFF2-40B4-BE49-F238E27FC236}">
                <a16:creationId xmlns:a16="http://schemas.microsoft.com/office/drawing/2014/main" id="{56EB47B5-0A2F-43E4-9A31-A3C3F15C0C06}"/>
              </a:ext>
            </a:extLst>
          </p:cNvPr>
          <p:cNvSpPr/>
          <p:nvPr/>
        </p:nvSpPr>
        <p:spPr>
          <a:xfrm>
            <a:off x="5791200" y="4572000"/>
            <a:ext cx="609600" cy="567368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883D8-3620-46AA-BBCF-9FA5DB5894F3}"/>
              </a:ext>
            </a:extLst>
          </p:cNvPr>
          <p:cNvSpPr txBox="1"/>
          <p:nvPr/>
        </p:nvSpPr>
        <p:spPr>
          <a:xfrm>
            <a:off x="4495800" y="47244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Dash</a:t>
            </a:r>
            <a:endParaRPr lang="en-US" dirty="0"/>
          </a:p>
        </p:txBody>
      </p:sp>
      <p:sp>
        <p:nvSpPr>
          <p:cNvPr id="8" name="Action Button: Forward or Next 1">
            <a:hlinkClick r:id="rId5" action="ppaction://program" highlightClick="1"/>
            <a:extLst>
              <a:ext uri="{FF2B5EF4-FFF2-40B4-BE49-F238E27FC236}">
                <a16:creationId xmlns:a16="http://schemas.microsoft.com/office/drawing/2014/main" id="{36B2B1CD-9CF9-4D10-8BB2-CE98307B00D9}"/>
              </a:ext>
            </a:extLst>
          </p:cNvPr>
          <p:cNvSpPr/>
          <p:nvPr/>
        </p:nvSpPr>
        <p:spPr>
          <a:xfrm>
            <a:off x="2819400" y="4577862"/>
            <a:ext cx="609600" cy="601672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62AEB7-6B84-40C4-94CB-2D676B29731F}"/>
              </a:ext>
            </a:extLst>
          </p:cNvPr>
          <p:cNvSpPr txBox="1"/>
          <p:nvPr/>
        </p:nvSpPr>
        <p:spPr>
          <a:xfrm>
            <a:off x="1066800" y="4724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752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And CEP</a:t>
            </a:r>
            <a:endParaRPr lang="en-US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988AB-2F84-45BB-9A88-92741C424A49}"/>
              </a:ext>
            </a:extLst>
          </p:cNvPr>
          <p:cNvSpPr txBox="1"/>
          <p:nvPr/>
        </p:nvSpPr>
        <p:spPr>
          <a:xfrm>
            <a:off x="762000" y="24384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 much to say.</a:t>
            </a:r>
          </a:p>
          <a:p>
            <a:r>
              <a:rPr lang="en-GB" sz="2400" dirty="0"/>
              <a:t>As with any OneTick client application, running a </a:t>
            </a:r>
            <a:r>
              <a:rPr lang="en-GB" sz="2400" dirty="0" err="1"/>
              <a:t>realtime</a:t>
            </a:r>
            <a:r>
              <a:rPr lang="en-GB" sz="2400" dirty="0"/>
              <a:t> query is really no different to running a historic query.</a:t>
            </a:r>
          </a:p>
          <a:p>
            <a:r>
              <a:rPr lang="en-GB" sz="2400" dirty="0"/>
              <a:t>There is a special form of the Grid widget that updates in place and may be useful.</a:t>
            </a:r>
          </a:p>
          <a:p>
            <a:r>
              <a:rPr lang="en-GB" sz="2400" dirty="0"/>
              <a:t>Here’s an example:</a:t>
            </a:r>
            <a:endParaRPr lang="en-US" sz="2400" dirty="0"/>
          </a:p>
        </p:txBody>
      </p:sp>
      <p:sp>
        <p:nvSpPr>
          <p:cNvPr id="5" name="Action Button: Forward or Next 1">
            <a:hlinkClick r:id="rId3" action="ppaction://program" highlightClick="1">
              <a:snd r:embed="rId2" name="chimes.wav"/>
            </a:hlinkClick>
            <a:extLst>
              <a:ext uri="{FF2B5EF4-FFF2-40B4-BE49-F238E27FC236}">
                <a16:creationId xmlns:a16="http://schemas.microsoft.com/office/drawing/2014/main" id="{C436D043-3EFB-4E39-A0D6-0CD0F041CEB0}"/>
              </a:ext>
            </a:extLst>
          </p:cNvPr>
          <p:cNvSpPr/>
          <p:nvPr/>
        </p:nvSpPr>
        <p:spPr>
          <a:xfrm>
            <a:off x="4267200" y="4746870"/>
            <a:ext cx="609600" cy="601672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0127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And CEP</a:t>
            </a:r>
            <a:endParaRPr lang="en-US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988AB-2F84-45BB-9A88-92741C424A49}"/>
              </a:ext>
            </a:extLst>
          </p:cNvPr>
          <p:cNvSpPr txBox="1"/>
          <p:nvPr/>
        </p:nvSpPr>
        <p:spPr>
          <a:xfrm>
            <a:off x="762000" y="24384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But it may be that you don’t need true CEP at the front end for a visual application. Polling may be adequate and more efficient.</a:t>
            </a:r>
          </a:p>
          <a:p>
            <a:r>
              <a:rPr lang="en-GB" sz="2400" dirty="0"/>
              <a:t>We often use a background CEP task that updates a OneTick SNAPSHOT along with a Dashboard query that interrogates the SNAPSHOT periodically using the Timer widget.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97417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Deployment</a:t>
            </a:r>
            <a:endParaRPr lang="en-US" altLang="en-US" sz="2400" b="1" dirty="0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66FB6EB-C1A2-4CDF-93DF-90CCDA428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000" dirty="0"/>
              <a:t>Dashboards can be saved in view mode only (F5 to toggle between edit mode and view mode) </a:t>
            </a:r>
          </a:p>
          <a:p>
            <a:pPr eaLnBrk="1" hangingPunct="1"/>
            <a:r>
              <a:rPr lang="en-GB" altLang="en-US" sz="2000" dirty="0"/>
              <a:t>Dashboards with or without loaded data. (Remember to save without data and possibly set checkboxes and pulldowns etc. to default state before saving).</a:t>
            </a:r>
          </a:p>
          <a:p>
            <a:pPr eaLnBrk="1" hangingPunct="1"/>
            <a:r>
              <a:rPr lang="en-GB" altLang="en-US" sz="2000" dirty="0"/>
              <a:t>Can be run via  OneTickDashboard.exe (with the –f parameter. See </a:t>
            </a:r>
            <a:r>
              <a:rPr lang="en-GB" altLang="en-US" sz="2000" dirty="0">
                <a:hlinkClick r:id="rId2"/>
              </a:rPr>
              <a:t>here </a:t>
            </a:r>
            <a:r>
              <a:rPr lang="en-GB" altLang="en-US" sz="2000" dirty="0"/>
              <a:t>for other parameters )</a:t>
            </a:r>
          </a:p>
          <a:p>
            <a:pPr eaLnBrk="1" hangingPunct="1"/>
            <a:r>
              <a:rPr lang="en-GB" altLang="en-US" sz="2000" dirty="0"/>
              <a:t>Can be published onto a Web Server (HTML5).</a:t>
            </a:r>
          </a:p>
          <a:p>
            <a:pPr eaLnBrk="1" hangingPunct="1"/>
            <a:r>
              <a:rPr lang="en-GB" altLang="en-US" sz="2000" dirty="0"/>
              <a:t>Security, </a:t>
            </a:r>
            <a:r>
              <a:rPr lang="en-GB" altLang="en-US" sz="2000" dirty="0" err="1"/>
              <a:t>permissioning</a:t>
            </a:r>
            <a:r>
              <a:rPr lang="en-GB" altLang="en-US" sz="2000" dirty="0"/>
              <a:t> and authentication:</a:t>
            </a:r>
          </a:p>
          <a:p>
            <a:pPr marL="835025" lvl="2" indent="0" eaLnBrk="1" hangingPunct="1">
              <a:buNone/>
            </a:pPr>
            <a:r>
              <a:rPr lang="en-GB" altLang="en-US" sz="2000" dirty="0"/>
              <a:t>Just like any other OneTick client application</a:t>
            </a:r>
          </a:p>
          <a:p>
            <a:pPr marL="835025" lvl="2" indent="0" eaLnBrk="1" hangingPunct="1">
              <a:buNone/>
            </a:pPr>
            <a:r>
              <a:rPr lang="en-GB" altLang="en-US" sz="2000" dirty="0"/>
              <a:t>Plus Web Server capabilities if deployed on web. Plus hand coded dash/data logic (</a:t>
            </a:r>
            <a:r>
              <a:rPr lang="en-GB" altLang="en-US" sz="2000" dirty="0" err="1"/>
              <a:t>e.g</a:t>
            </a:r>
            <a:r>
              <a:rPr lang="en-GB" altLang="en-US" sz="2000" dirty="0"/>
              <a:t> Solutions workflow)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61752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Deployment</a:t>
            </a:r>
            <a:endParaRPr lang="en-US" altLang="en-US" sz="2400" b="1" dirty="0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66FB6EB-C1A2-4CDF-93DF-90CCDA428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altLang="en-US" sz="2400" dirty="0"/>
              <a:t>This is what the fancy version of our example looks like in a browser *.</a:t>
            </a:r>
          </a:p>
          <a:p>
            <a:pPr marL="0" indent="0" eaLnBrk="1" hangingPunct="1">
              <a:buNone/>
            </a:pPr>
            <a:endParaRPr lang="en-GB" altLang="en-US" sz="2400" dirty="0"/>
          </a:p>
          <a:p>
            <a:pPr marL="0" indent="0" eaLnBrk="1" hangingPunct="1">
              <a:buNone/>
            </a:pPr>
            <a:endParaRPr lang="en-GB" altLang="en-US" sz="2400" dirty="0"/>
          </a:p>
          <a:p>
            <a:pPr marL="0" indent="0" eaLnBrk="1" hangingPunct="1">
              <a:buNone/>
            </a:pPr>
            <a:r>
              <a:rPr lang="en-GB" altLang="en-US" sz="2400" dirty="0"/>
              <a:t>Web deployment is pretty straightforward.</a:t>
            </a:r>
          </a:p>
          <a:p>
            <a:pPr marL="0" indent="0" eaLnBrk="1" hangingPunct="1">
              <a:buNone/>
            </a:pPr>
            <a:r>
              <a:rPr lang="en-GB" altLang="en-US" sz="2400" dirty="0"/>
              <a:t>Documented here:</a:t>
            </a:r>
          </a:p>
          <a:p>
            <a:pPr marL="0" indent="0" eaLnBrk="1" hangingPunct="1">
              <a:buNone/>
            </a:pPr>
            <a:endParaRPr lang="en-GB" altLang="en-US" sz="2400" dirty="0"/>
          </a:p>
          <a:p>
            <a:pPr marL="0" indent="0" eaLnBrk="1" hangingPunct="1">
              <a:buNone/>
            </a:pPr>
            <a:endParaRPr lang="en-GB" altLang="en-US" sz="2400" dirty="0"/>
          </a:p>
          <a:p>
            <a:pPr marL="0" indent="0" eaLnBrk="1" hangingPunct="1">
              <a:buNone/>
            </a:pPr>
            <a:r>
              <a:rPr lang="en-GB" altLang="en-US" sz="1800" dirty="0"/>
              <a:t>* If your presenter has Apache Tomcat installed, has remembered to start the server, and Java is enabled in the default browser</a:t>
            </a:r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  <p:sp>
        <p:nvSpPr>
          <p:cNvPr id="5" name="Action Button: Forward or Next 1">
            <a:hlinkClick r:id="rId3" action="ppaction://hlinkfile" highlightClick="1">
              <a:snd r:embed="rId2" name="chimes.wav"/>
            </a:hlinkClick>
            <a:extLst>
              <a:ext uri="{FF2B5EF4-FFF2-40B4-BE49-F238E27FC236}">
                <a16:creationId xmlns:a16="http://schemas.microsoft.com/office/drawing/2014/main" id="{B4811B1E-9134-4630-A65B-D211F6343A5F}"/>
              </a:ext>
            </a:extLst>
          </p:cNvPr>
          <p:cNvSpPr/>
          <p:nvPr/>
        </p:nvSpPr>
        <p:spPr>
          <a:xfrm>
            <a:off x="3969483" y="3962400"/>
            <a:ext cx="609600" cy="601672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6" name="Action Button: Forward or Next 1">
            <a:hlinkClick r:id="rId4" highlightClick="1">
              <a:snd r:embed="rId2" name="chimes.wav"/>
            </a:hlinkClick>
            <a:extLst>
              <a:ext uri="{FF2B5EF4-FFF2-40B4-BE49-F238E27FC236}">
                <a16:creationId xmlns:a16="http://schemas.microsoft.com/office/drawing/2014/main" id="{17699334-AFD9-4487-8020-8C68D45D58F8}"/>
              </a:ext>
            </a:extLst>
          </p:cNvPr>
          <p:cNvSpPr/>
          <p:nvPr/>
        </p:nvSpPr>
        <p:spPr>
          <a:xfrm>
            <a:off x="3886200" y="2594764"/>
            <a:ext cx="609600" cy="601672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91132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Deployment</a:t>
            </a:r>
            <a:endParaRPr lang="en-US" altLang="en-US" sz="2400" b="1" dirty="0"/>
          </a:p>
        </p:txBody>
      </p:sp>
      <p:sp>
        <p:nvSpPr>
          <p:cNvPr id="6" name="Action Button: Forward or Next 1">
            <a:hlinkClick r:id="rId4" highlightClick="1">
              <a:snd r:embed="rId3" name="chimes.wav"/>
            </a:hlinkClick>
            <a:extLst>
              <a:ext uri="{FF2B5EF4-FFF2-40B4-BE49-F238E27FC236}">
                <a16:creationId xmlns:a16="http://schemas.microsoft.com/office/drawing/2014/main" id="{17699334-AFD9-4487-8020-8C68D45D58F8}"/>
              </a:ext>
            </a:extLst>
          </p:cNvPr>
          <p:cNvSpPr/>
          <p:nvPr/>
        </p:nvSpPr>
        <p:spPr>
          <a:xfrm>
            <a:off x="3810000" y="3276600"/>
            <a:ext cx="685800" cy="681836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50BB4-BAE8-48B5-8290-0E022F7C1BD4}"/>
              </a:ext>
            </a:extLst>
          </p:cNvPr>
          <p:cNvSpPr txBox="1"/>
          <p:nvPr/>
        </p:nvSpPr>
        <p:spPr>
          <a:xfrm>
            <a:off x="762000" y="2133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And here’s a test/demo version of our Surveillance solution on a remote server..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805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Pre requisites</a:t>
            </a:r>
            <a:endParaRPr lang="en-US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58E3F2-DABB-42F5-A38E-84B585FA1DCB}"/>
              </a:ext>
            </a:extLst>
          </p:cNvPr>
          <p:cNvSpPr txBox="1"/>
          <p:nvPr/>
        </p:nvSpPr>
        <p:spPr>
          <a:xfrm>
            <a:off x="838200" y="2438400"/>
            <a:ext cx="7239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/>
              <a:t>Open Jira KB-272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Navigate to the Training FTP site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Download:LondonApr2018/OMD_Train.zip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Unzip into your C:</a:t>
            </a:r>
            <a:r>
              <a:rPr lang="en-US" sz="2400" dirty="0"/>
              <a:t>\ directory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This will give you access to all of the queries and data used in the example. You may need to copy the data elsewhere if you do not have a local development license.</a:t>
            </a:r>
          </a:p>
          <a:p>
            <a:endParaRPr lang="en-GB" sz="2400" dirty="0"/>
          </a:p>
          <a:p>
            <a:endParaRPr lang="en-GB" sz="3200" dirty="0"/>
          </a:p>
          <a:p>
            <a:endParaRPr lang="en-GB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623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Help and support</a:t>
            </a:r>
            <a:endParaRPr lang="en-US" altLang="en-US" sz="2400" b="1" dirty="0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66FB6EB-C1A2-4CDF-93DF-90CCDA428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altLang="en-US" sz="2000" dirty="0"/>
              <a:t>The Help menu item on the Dashboard (or F1) takes you to a comprehensive document on building dashboards, including some worked examples.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altLang="en-US" sz="2000" dirty="0"/>
              <a:t>Useful FAQ document: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hlinkClick r:id="rId2" action="ppaction://hlinkfile"/>
              </a:rPr>
              <a:t>..\</a:t>
            </a:r>
            <a:r>
              <a:rPr lang="en-US" altLang="en-US" sz="2000" dirty="0" err="1">
                <a:hlinkClick r:id="rId2" action="ppaction://hlinkfile"/>
              </a:rPr>
              <a:t>one_market_data</a:t>
            </a:r>
            <a:r>
              <a:rPr lang="en-US" altLang="en-US" sz="2000" dirty="0">
                <a:hlinkClick r:id="rId2" action="ppaction://hlinkfile"/>
              </a:rPr>
              <a:t>\</a:t>
            </a:r>
            <a:r>
              <a:rPr lang="en-US" altLang="en-US" sz="2000" dirty="0" err="1">
                <a:hlinkClick r:id="rId2" action="ppaction://hlinkfile"/>
              </a:rPr>
              <a:t>one_tick</a:t>
            </a:r>
            <a:r>
              <a:rPr lang="en-US" altLang="en-US" sz="2000" dirty="0">
                <a:hlinkClick r:id="rId2" action="ppaction://hlinkfile"/>
              </a:rPr>
              <a:t>\docs\OneTickDashboardFAQ.html</a:t>
            </a:r>
            <a:endParaRPr lang="en-GB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altLang="en-US" sz="2000" dirty="0"/>
              <a:t>The FAQ points to copious examples demonstrating all of the widgets, with annotations. These and others are in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hlinkClick r:id="rId3" action="ppaction://hlinkfile"/>
              </a:rPr>
              <a:t>..\</a:t>
            </a:r>
            <a:r>
              <a:rPr lang="en-US" altLang="en-US" sz="2000" dirty="0" err="1">
                <a:hlinkClick r:id="rId3" action="ppaction://hlinkfile"/>
              </a:rPr>
              <a:t>one_market_data</a:t>
            </a:r>
            <a:r>
              <a:rPr lang="en-US" altLang="en-US" sz="2000" dirty="0">
                <a:hlinkClick r:id="rId3" action="ppaction://hlinkfile"/>
              </a:rPr>
              <a:t>\</a:t>
            </a:r>
            <a:r>
              <a:rPr lang="en-US" altLang="en-US" sz="2000" dirty="0" err="1">
                <a:hlinkClick r:id="rId3" action="ppaction://hlinkfile"/>
              </a:rPr>
              <a:t>one_tick</a:t>
            </a:r>
            <a:r>
              <a:rPr lang="en-US" altLang="en-US" sz="2000" dirty="0">
                <a:hlinkClick r:id="rId3" action="ppaction://hlinkfile"/>
              </a:rPr>
              <a:t>\</a:t>
            </a:r>
            <a:r>
              <a:rPr lang="en-US" altLang="en-US" sz="2000" dirty="0" err="1">
                <a:hlinkClick r:id="rId3" action="ppaction://hlinkfile"/>
              </a:rPr>
              <a:t>otqlib</a:t>
            </a:r>
            <a:r>
              <a:rPr lang="en-US" altLang="en-US" sz="2000" dirty="0">
                <a:hlinkClick r:id="rId3" action="ppaction://hlinkfile"/>
              </a:rPr>
              <a:t>\</a:t>
            </a:r>
            <a:r>
              <a:rPr lang="en-US" altLang="en-US" sz="2000" dirty="0" err="1">
                <a:hlinkClick r:id="rId3" action="ppaction://hlinkfile"/>
              </a:rPr>
              <a:t>dash_examples</a:t>
            </a:r>
            <a:endParaRPr lang="en-US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altLang="en-US" sz="2000" dirty="0"/>
              <a:t>Our</a:t>
            </a:r>
            <a:r>
              <a:rPr lang="en-US" altLang="en-US" sz="2000" dirty="0"/>
              <a:t> normal help via Jira and </a:t>
            </a:r>
            <a:r>
              <a:rPr lang="en-US" altLang="en-US" sz="2000" dirty="0">
                <a:hlinkClick r:id="rId4"/>
              </a:rPr>
              <a:t>support@onetick.com</a:t>
            </a:r>
            <a:r>
              <a:rPr lang="en-US" altLang="en-US" sz="2000" dirty="0"/>
              <a:t> are always available.</a:t>
            </a:r>
          </a:p>
        </p:txBody>
      </p:sp>
    </p:spTree>
    <p:extLst>
      <p:ext uri="{BB962C8B-B14F-4D97-AF65-F5344CB8AC3E}">
        <p14:creationId xmlns:p14="http://schemas.microsoft.com/office/powerpoint/2010/main" val="384788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Pre requisites</a:t>
            </a:r>
            <a:endParaRPr lang="en-US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58E3F2-DABB-42F5-A38E-84B585FA1DCB}"/>
              </a:ext>
            </a:extLst>
          </p:cNvPr>
          <p:cNvSpPr txBox="1"/>
          <p:nvPr/>
        </p:nvSpPr>
        <p:spPr>
          <a:xfrm>
            <a:off x="838200" y="2438400"/>
            <a:ext cx="7239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should have a knowledge of the OneTick query language and, to follow the guided example, be able to open a OneTick GUI with access to the following databases: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DEMO_L1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FULL_DEMO_L1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TRAIN_C_QTE_TRD (optional if you have not installed the data from the zip file).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Basics</a:t>
            </a:r>
            <a:endParaRPr lang="en-US" altLang="en-US" sz="2400" b="1" dirty="0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66FB6EB-C1A2-4CDF-93DF-90CCDA428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/>
              <a:t>Creates Dashboards  </a:t>
            </a:r>
          </a:p>
        </p:txBody>
      </p:sp>
    </p:spTree>
    <p:extLst>
      <p:ext uri="{BB962C8B-B14F-4D97-AF65-F5344CB8AC3E}">
        <p14:creationId xmlns:p14="http://schemas.microsoft.com/office/powerpoint/2010/main" val="351468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dirty="0" err="1"/>
              <a:t>OneTickDashboard</a:t>
            </a:r>
            <a:r>
              <a:rPr lang="en-GB" altLang="en-US" sz="3200" b="1" dirty="0"/>
              <a:t> –</a:t>
            </a:r>
            <a:r>
              <a:rPr lang="en-GB" altLang="en-US" sz="2400" b="1" dirty="0"/>
              <a:t> Basics</a:t>
            </a:r>
            <a:endParaRPr lang="en-US" altLang="en-US" sz="2400" b="1" dirty="0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66FB6EB-C1A2-4CDF-93DF-90CCDA428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/>
              <a:t>Creates Dashboards  </a:t>
            </a:r>
          </a:p>
          <a:p>
            <a:pPr eaLnBrk="1" hangingPunct="1"/>
            <a:r>
              <a:rPr lang="en-GB" altLang="en-US" sz="2400" dirty="0"/>
              <a:t>Which can retrieve and/or store data from OneTick queries</a:t>
            </a:r>
          </a:p>
        </p:txBody>
      </p:sp>
    </p:spTree>
    <p:extLst>
      <p:ext uri="{BB962C8B-B14F-4D97-AF65-F5344CB8AC3E}">
        <p14:creationId xmlns:p14="http://schemas.microsoft.com/office/powerpoint/2010/main" val="3563824745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16123</TotalTime>
  <Words>2375</Words>
  <Application>Microsoft Office PowerPoint</Application>
  <PresentationFormat>On-screen Show (4:3)</PresentationFormat>
  <Paragraphs>347</Paragraphs>
  <Slides>60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Verdana</vt:lpstr>
      <vt:lpstr>Wingdings</vt:lpstr>
      <vt:lpstr>Profile</vt:lpstr>
      <vt:lpstr>OneTickDashboard – Basics</vt:lpstr>
      <vt:lpstr>OneTickDashboard – Pre requisites</vt:lpstr>
      <vt:lpstr>OneTickDashboard – Pre requisites</vt:lpstr>
      <vt:lpstr>OneTickDashboard – Pre requisites</vt:lpstr>
      <vt:lpstr>OneTickDashboard – Pre requisites</vt:lpstr>
      <vt:lpstr>OneTickDashboard – Pre requisites</vt:lpstr>
      <vt:lpstr>OneTickDashboard – Pre requisites</vt:lpstr>
      <vt:lpstr>OneTickDashboard – Basics</vt:lpstr>
      <vt:lpstr>OneTickDashboard – Basics</vt:lpstr>
      <vt:lpstr>OneTickDashboard – Basics</vt:lpstr>
      <vt:lpstr>OneTickDashboard – Basics</vt:lpstr>
      <vt:lpstr>OneTickDashboard – Basics</vt:lpstr>
      <vt:lpstr>OneTickDashboard – Basics</vt:lpstr>
      <vt:lpstr>Example: OPRA AAPL Scatter</vt:lpstr>
      <vt:lpstr>Example: Orderbook</vt:lpstr>
      <vt:lpstr>Example: Swaps Prototype 3-D</vt:lpstr>
      <vt:lpstr>Example: FX Volatility Skews</vt:lpstr>
      <vt:lpstr>Example: Surveillance Product</vt:lpstr>
      <vt:lpstr>OneTickDashboard – Basic concepts</vt:lpstr>
      <vt:lpstr>OneTickDashboard – Basic concepts</vt:lpstr>
      <vt:lpstr>OneTickDashboard – Basic concepts</vt:lpstr>
      <vt:lpstr>OneTickDashboard – Basic concepts</vt:lpstr>
      <vt:lpstr>OneTickDashboard – Basic concepts</vt:lpstr>
      <vt:lpstr>OneTickDashboard – Basic concepts</vt:lpstr>
      <vt:lpstr>OneTickDashboard – Basic concepts</vt:lpstr>
      <vt:lpstr>OneTickDashboard – Lets build one !</vt:lpstr>
      <vt:lpstr>OneTickDashboard – Let’s build one !</vt:lpstr>
      <vt:lpstr>OneTickDashboard – Let’s build one !</vt:lpstr>
      <vt:lpstr>OneTickDashboard – Lets build one !</vt:lpstr>
      <vt:lpstr>OneTickDashboard – Lets build one !</vt:lpstr>
      <vt:lpstr>OneTickDashboard – Lets build one !</vt:lpstr>
      <vt:lpstr>OneTickDashboard – Lets build one !</vt:lpstr>
      <vt:lpstr>OneTickDashboard – Lets build one !</vt:lpstr>
      <vt:lpstr>OneTickDashboard – Lets build one !</vt:lpstr>
      <vt:lpstr>OneTickDashboard – Lets build one !</vt:lpstr>
      <vt:lpstr>OneTickDashboard – Let’s build one !</vt:lpstr>
      <vt:lpstr>OneTickDashboard – Lets build one !</vt:lpstr>
      <vt:lpstr>OneTickDashboard – Let’s build one !</vt:lpstr>
      <vt:lpstr>OneTickDashboard – Let’s build one !</vt:lpstr>
      <vt:lpstr>OneTickDashboard – Let’s build one !</vt:lpstr>
      <vt:lpstr>OneTickDashboard – Let’s build one !</vt:lpstr>
      <vt:lpstr>OneTickDashboard – Let’s build one !</vt:lpstr>
      <vt:lpstr>OneTickDashboard – Let’s build one !</vt:lpstr>
      <vt:lpstr>OneTickDashboard – A real example</vt:lpstr>
      <vt:lpstr>OneTickDashboard – Thoughts on design</vt:lpstr>
      <vt:lpstr>OneTickDashboard – Thoughts on design</vt:lpstr>
      <vt:lpstr>OneTickDashboard – Thoughts on design</vt:lpstr>
      <vt:lpstr>OneTickDashboard – Thoughts on design</vt:lpstr>
      <vt:lpstr>OneTickDashboard – Thoughts on design</vt:lpstr>
      <vt:lpstr>OneTickDashboard – Thoughts on design</vt:lpstr>
      <vt:lpstr>OneTickDashboard – Thoughts on design</vt:lpstr>
      <vt:lpstr>OneTickDashboard – Thoughts on design</vt:lpstr>
      <vt:lpstr>OneTickDashboard – Thoughts on design</vt:lpstr>
      <vt:lpstr>OneTickDashboard – Thoughts on design</vt:lpstr>
      <vt:lpstr>OneTickDashboard – And CEP</vt:lpstr>
      <vt:lpstr>OneTickDashboard – And CEP</vt:lpstr>
      <vt:lpstr>OneTickDashboard – Deployment</vt:lpstr>
      <vt:lpstr>OneTickDashboard – Deployment</vt:lpstr>
      <vt:lpstr>OneTickDashboard – Deployment</vt:lpstr>
      <vt:lpstr>OneTickDashboard – Help and support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OneTick Training</dc:title>
  <dc:creator>Andrew Diamond</dc:creator>
  <cp:lastModifiedBy>Andrew Diamond</cp:lastModifiedBy>
  <cp:revision>183</cp:revision>
  <dcterms:created xsi:type="dcterms:W3CDTF">2009-04-19T19:34:14Z</dcterms:created>
  <dcterms:modified xsi:type="dcterms:W3CDTF">2018-04-13T09:58:53Z</dcterms:modified>
</cp:coreProperties>
</file>