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69" r:id="rId18"/>
    <p:sldId id="274" r:id="rId19"/>
    <p:sldId id="278" r:id="rId20"/>
    <p:sldId id="271" r:id="rId21"/>
    <p:sldId id="276" r:id="rId22"/>
    <p:sldId id="273" r:id="rId23"/>
    <p:sldId id="275" r:id="rId24"/>
    <p:sldId id="292" r:id="rId25"/>
    <p:sldId id="297" r:id="rId26"/>
    <p:sldId id="296" r:id="rId27"/>
    <p:sldId id="295" r:id="rId28"/>
    <p:sldId id="294" r:id="rId29"/>
    <p:sldId id="293" r:id="rId30"/>
    <p:sldId id="280" r:id="rId31"/>
    <p:sldId id="298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9" r:id="rId40"/>
    <p:sldId id="288" r:id="rId41"/>
    <p:sldId id="300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FE84E-60C6-4906-8B30-A3F5E75AC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INTERFACING</a:t>
            </a:r>
            <a:br>
              <a:rPr lang="en-US" dirty="0" smtClean="0"/>
            </a:br>
            <a:r>
              <a:rPr lang="en-US" dirty="0" smtClean="0"/>
              <a:t>WITH 8086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810000"/>
            <a:ext cx="3475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1.8259 : Interrupt Controller</a:t>
            </a:r>
          </a:p>
          <a:p>
            <a:r>
              <a:rPr lang="en-US" dirty="0" smtClean="0"/>
              <a:t>2.8255 : Peripheral interface</a:t>
            </a:r>
          </a:p>
          <a:p>
            <a:r>
              <a:rPr lang="en-US" dirty="0" smtClean="0"/>
              <a:t>3.I/O interfacing</a:t>
            </a:r>
          </a:p>
          <a:p>
            <a:r>
              <a:rPr lang="en-US" dirty="0" smtClean="0"/>
              <a:t>4.8279 :Keyboard/Display interface</a:t>
            </a:r>
          </a:p>
          <a:p>
            <a:r>
              <a:rPr lang="en-US" dirty="0" smtClean="0"/>
              <a:t>5.8257 : DMA Controller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6.Buffered 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When the 8259A is used in the system in which bus driving buffers are used on the data buses, the problem of enabling the buffers arises.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7.Cascade 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slave INT outputs are connected with master IR inputs. When a slave request line is activated and acknowledged, the master will enable the slave to release the vector addresses during the second pulses of /INTA sequence.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82000" cy="685800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8.End Of Interrupt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ISR bit can be reset either with AEOI bit of ICW1 or by EOI command.</a:t>
            </a:r>
          </a:p>
          <a:p>
            <a:r>
              <a:rPr lang="en-US" dirty="0" smtClean="0"/>
              <a:t>Two types of EOI command;</a:t>
            </a:r>
          </a:p>
          <a:p>
            <a:pPr>
              <a:buNone/>
            </a:pPr>
            <a:r>
              <a:rPr lang="en-US" dirty="0" smtClean="0"/>
              <a:t>a)Specific</a:t>
            </a:r>
          </a:p>
          <a:p>
            <a:pPr>
              <a:buNone/>
            </a:pPr>
            <a:r>
              <a:rPr lang="en-US" dirty="0" smtClean="0"/>
              <a:t>b)Non-specific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9.Specific Rotation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bottom priority level can be selected</a:t>
            </a:r>
          </a:p>
          <a:p>
            <a:r>
              <a:rPr lang="en-US" dirty="0" smtClean="0"/>
              <a:t>The selected bottom priority fixes other priorities.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10.Special Mask 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When a mask bit is set , it inhibits further interrupts at that level and enables interrupt from other levels, which are not mastered.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3154362"/>
          </a:xfrm>
        </p:spPr>
        <p:txBody>
          <a:bodyPr>
            <a:normAutofit/>
          </a:bodyPr>
          <a:lstStyle/>
          <a:p>
            <a:r>
              <a:rPr lang="en-US" dirty="0" smtClean="0"/>
              <a:t>8255 </a:t>
            </a:r>
            <a:br>
              <a:rPr lang="en-US" dirty="0" smtClean="0"/>
            </a:br>
            <a:r>
              <a:rPr lang="en-US" dirty="0" smtClean="0"/>
              <a:t>PROGRAMMABLE PERIPHERAL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255ppi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0"/>
            <a:ext cx="8077200" cy="6553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5344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BIT SET/RESET MODE: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800" dirty="0" smtClean="0"/>
              <a:t>The PORT C can be Set or Reset by sending OUT instruction to the CONTROL registers.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I/O MODES: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FOR BIT SET/RESET MODE:</a:t>
            </a:r>
          </a:p>
          <a:p>
            <a:pPr>
              <a:defRPr/>
            </a:pPr>
            <a:r>
              <a:rPr lang="en-US" dirty="0" smtClean="0"/>
              <a:t>This is bit set/reset control word format.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       X   X   X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</a:t>
            </a:r>
            <a:r>
              <a:rPr lang="en-US" sz="2800" dirty="0" smtClean="0"/>
              <a:t>Don’t care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Bit select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0</a:t>
            </a:r>
            <a:r>
              <a:rPr lang="en-US" sz="2400" dirty="0" smtClean="0"/>
              <a:t>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1</a:t>
            </a:r>
            <a:r>
              <a:rPr lang="en-US" sz="2400" dirty="0" smtClean="0"/>
              <a:t>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2</a:t>
            </a:r>
            <a:r>
              <a:rPr lang="en-US" sz="2400" dirty="0" smtClean="0"/>
              <a:t>                                                                                   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3600" y="4038600"/>
          <a:ext cx="2514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BIT SET/RESET</a:t>
            </a:r>
          </a:p>
          <a:p>
            <a:r>
              <a:rPr lang="en-US"/>
              <a:t>1=SET</a:t>
            </a:r>
          </a:p>
          <a:p>
            <a:r>
              <a:rPr lang="en-US"/>
              <a:t>0=RESET</a:t>
            </a:r>
          </a:p>
        </p:txBody>
      </p:sp>
      <p:cxnSp>
        <p:nvCxnSpPr>
          <p:cNvPr id="18503" name="Elbow Connector 7"/>
          <p:cNvCxnSpPr>
            <a:cxnSpLocks noChangeShapeType="1"/>
            <a:endCxn id="18502" idx="1"/>
          </p:cNvCxnSpPr>
          <p:nvPr/>
        </p:nvCxnSpPr>
        <p:spPr bwMode="auto">
          <a:xfrm>
            <a:off x="5181600" y="1752600"/>
            <a:ext cx="1295400" cy="800100"/>
          </a:xfrm>
          <a:prstGeom prst="bentConnector3">
            <a:avLst>
              <a:gd name="adj1" fmla="val -56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4" name="Elbow Connector 45"/>
          <p:cNvCxnSpPr>
            <a:cxnSpLocks noChangeShapeType="1"/>
          </p:cNvCxnSpPr>
          <p:nvPr/>
        </p:nvCxnSpPr>
        <p:spPr bwMode="auto">
          <a:xfrm rot="16200000" flipH="1">
            <a:off x="3886200" y="2286000"/>
            <a:ext cx="2743200" cy="1676400"/>
          </a:xfrm>
          <a:prstGeom prst="bentConnector3">
            <a:avLst>
              <a:gd name="adj1" fmla="val 100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5" name="Elbow Connector 51"/>
          <p:cNvCxnSpPr>
            <a:cxnSpLocks noChangeShapeType="1"/>
          </p:cNvCxnSpPr>
          <p:nvPr/>
        </p:nvCxnSpPr>
        <p:spPr bwMode="auto">
          <a:xfrm rot="16200000" flipH="1">
            <a:off x="3390900" y="2171700"/>
            <a:ext cx="3124200" cy="2286000"/>
          </a:xfrm>
          <a:prstGeom prst="bentConnector3">
            <a:avLst>
              <a:gd name="adj1" fmla="val 984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6" name="Elbow Connector 54"/>
          <p:cNvCxnSpPr>
            <a:cxnSpLocks noChangeShapeType="1"/>
          </p:cNvCxnSpPr>
          <p:nvPr/>
        </p:nvCxnSpPr>
        <p:spPr bwMode="auto">
          <a:xfrm rot="16200000" flipH="1">
            <a:off x="2933700" y="2019300"/>
            <a:ext cx="3429000" cy="2895600"/>
          </a:xfrm>
          <a:prstGeom prst="bentConnector3">
            <a:avLst>
              <a:gd name="adj1" fmla="val 1009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7" name="Straight Connector 57"/>
          <p:cNvCxnSpPr>
            <a:cxnSpLocks noChangeShapeType="1"/>
          </p:cNvCxnSpPr>
          <p:nvPr/>
        </p:nvCxnSpPr>
        <p:spPr bwMode="auto">
          <a:xfrm rot="5400000">
            <a:off x="12969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8" name="Straight Connector 59"/>
          <p:cNvCxnSpPr>
            <a:cxnSpLocks noChangeShapeType="1"/>
          </p:cNvCxnSpPr>
          <p:nvPr/>
        </p:nvCxnSpPr>
        <p:spPr bwMode="auto">
          <a:xfrm rot="5400000">
            <a:off x="19065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9" name="Straight Connector 61"/>
          <p:cNvCxnSpPr>
            <a:cxnSpLocks noChangeShapeType="1"/>
          </p:cNvCxnSpPr>
          <p:nvPr/>
        </p:nvCxnSpPr>
        <p:spPr bwMode="auto">
          <a:xfrm rot="5400000">
            <a:off x="25161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10" name="Rectangle 70"/>
          <p:cNvSpPr>
            <a:spLocks noChangeArrowheads="1"/>
          </p:cNvSpPr>
          <p:nvPr/>
        </p:nvSpPr>
        <p:spPr bwMode="auto"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BIT SET/RESET FLAG</a:t>
            </a:r>
          </a:p>
          <a:p>
            <a:r>
              <a:rPr lang="en-US"/>
              <a:t>      =0 Active</a:t>
            </a:r>
          </a:p>
        </p:txBody>
      </p:sp>
      <p:cxnSp>
        <p:nvCxnSpPr>
          <p:cNvPr id="18511" name="Elbow Connector 72"/>
          <p:cNvCxnSpPr>
            <a:cxnSpLocks noChangeShapeType="1"/>
            <a:endCxn id="18510" idx="1"/>
          </p:cNvCxnSpPr>
          <p:nvPr/>
        </p:nvCxnSpPr>
        <p:spPr bwMode="auto">
          <a:xfrm>
            <a:off x="838200" y="1752600"/>
            <a:ext cx="5181600" cy="4533900"/>
          </a:xfrm>
          <a:prstGeom prst="bentConnector3">
            <a:avLst>
              <a:gd name="adj1" fmla="val 4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I/O MODES: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MODE 0</a:t>
            </a:r>
            <a:r>
              <a:rPr lang="en-US" dirty="0" smtClean="0"/>
              <a:t>(Simple input / Output):</a:t>
            </a:r>
          </a:p>
          <a:p>
            <a:pPr>
              <a:defRPr/>
            </a:pPr>
            <a:r>
              <a:rPr lang="en-US" dirty="0" smtClean="0"/>
              <a:t>In this mode , port A, port B and port C is used as individually (Simply).</a:t>
            </a:r>
          </a:p>
          <a:p>
            <a:pPr>
              <a:defRPr/>
            </a:pPr>
            <a:r>
              <a:rPr lang="en-US" dirty="0" smtClean="0"/>
              <a:t>Any port can used as input or output</a:t>
            </a:r>
          </a:p>
          <a:p>
            <a:pPr>
              <a:defRPr/>
            </a:pPr>
            <a:r>
              <a:rPr lang="en-US" dirty="0" smtClean="0"/>
              <a:t>Outputs are latched , Inputs are buffered not latched.</a:t>
            </a:r>
          </a:p>
          <a:p>
            <a:pPr>
              <a:defRPr/>
            </a:pPr>
            <a:r>
              <a:rPr lang="en-US" dirty="0" smtClean="0"/>
              <a:t>Ports do not have Handshake or interrupt capability</a:t>
            </a:r>
          </a:p>
          <a:p>
            <a:pPr>
              <a:defRPr/>
            </a:pPr>
            <a:r>
              <a:rPr lang="en-US" dirty="0" smtClean="0"/>
              <a:t>Maximum four ports available so total 16 configuration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Interfacing Diagram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62652"/>
            <a:ext cx="6553200" cy="45381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6629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MODE 1 :(</a:t>
            </a:r>
            <a:r>
              <a:rPr lang="en-US" dirty="0" smtClean="0"/>
              <a:t>Input/output with Hand shake)</a:t>
            </a:r>
          </a:p>
          <a:p>
            <a:pPr>
              <a:defRPr/>
            </a:pPr>
            <a:r>
              <a:rPr lang="en-US" dirty="0" smtClean="0"/>
              <a:t>In this mode, input or output is transferred by hand shaking Signals.</a:t>
            </a:r>
          </a:p>
          <a:p>
            <a:pPr>
              <a:defRPr/>
            </a:pPr>
            <a:r>
              <a:rPr lang="en-US" dirty="0" smtClean="0"/>
              <a:t>Two groups A,B available</a:t>
            </a:r>
          </a:p>
          <a:p>
            <a:pPr>
              <a:defRPr/>
            </a:pPr>
            <a:r>
              <a:rPr lang="en-US" dirty="0" smtClean="0"/>
              <a:t>Each group has 8bit I/O port and 4bit control port</a:t>
            </a:r>
          </a:p>
          <a:p>
            <a:pPr>
              <a:defRPr/>
            </a:pPr>
            <a:r>
              <a:rPr lang="en-US" dirty="0" smtClean="0"/>
              <a:t>Both input ,output ports latched</a:t>
            </a:r>
          </a:p>
          <a:p>
            <a:pPr>
              <a:defRPr/>
            </a:pPr>
            <a:r>
              <a:rPr lang="en-US" dirty="0" smtClean="0"/>
              <a:t>PC0-PC2 generate control signal for Port B</a:t>
            </a:r>
          </a:p>
          <a:p>
            <a:pPr>
              <a:defRPr/>
            </a:pPr>
            <a:r>
              <a:rPr lang="en-US" dirty="0" smtClean="0"/>
              <a:t>PC3-PC5 generate control signal for Port A</a:t>
            </a:r>
          </a:p>
          <a:p>
            <a:pPr>
              <a:defRPr/>
            </a:pPr>
            <a:r>
              <a:rPr lang="en-US" dirty="0" smtClean="0"/>
              <a:t>PC6,PC7 independent data lines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6248400"/>
          </a:xfrm>
        </p:spPr>
        <p:txBody>
          <a:bodyPr/>
          <a:lstStyle/>
          <a:p>
            <a:r>
              <a:rPr lang="en-US" dirty="0" smtClean="0"/>
              <a:t>Input handshaking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191000" cy="5897563"/>
          </a:xfrm>
        </p:spPr>
        <p:txBody>
          <a:bodyPr/>
          <a:lstStyle/>
          <a:p>
            <a:r>
              <a:rPr lang="en-US" dirty="0" smtClean="0"/>
              <a:t>Output Hand Shaking</a:t>
            </a:r>
            <a:endParaRPr lang="en-US" dirty="0"/>
          </a:p>
        </p:txBody>
      </p:sp>
      <p:pic>
        <p:nvPicPr>
          <p:cNvPr id="9" name="Picture 8" descr="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267200" cy="3382373"/>
          </a:xfrm>
          <a:prstGeom prst="rect">
            <a:avLst/>
          </a:prstGeom>
        </p:spPr>
      </p:pic>
      <p:pic>
        <p:nvPicPr>
          <p:cNvPr id="10" name="Picture 9" descr="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47800"/>
            <a:ext cx="3962400" cy="34674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MODE 2</a:t>
            </a:r>
            <a:r>
              <a:rPr lang="en-US" dirty="0" smtClean="0"/>
              <a:t>:bi-directional I/O data transfer:</a:t>
            </a:r>
          </a:p>
          <a:p>
            <a:pPr>
              <a:defRPr/>
            </a:pPr>
            <a:r>
              <a:rPr lang="en-US" dirty="0" smtClean="0"/>
              <a:t>This mode allows bidirectional data transfer over a single 8-bit data bus using handshake signals.</a:t>
            </a:r>
          </a:p>
          <a:p>
            <a:pPr>
              <a:defRPr/>
            </a:pPr>
            <a:r>
              <a:rPr lang="en-US" dirty="0" smtClean="0"/>
              <a:t>This feature is possible only Group A</a:t>
            </a:r>
          </a:p>
          <a:p>
            <a:pPr>
              <a:defRPr/>
            </a:pPr>
            <a:r>
              <a:rPr lang="en-US" dirty="0" smtClean="0"/>
              <a:t>Port A  is working as 8-bit bidirectional.</a:t>
            </a:r>
          </a:p>
          <a:p>
            <a:pPr>
              <a:defRPr/>
            </a:pPr>
            <a:r>
              <a:rPr lang="en-US" dirty="0" smtClean="0"/>
              <a:t>PC</a:t>
            </a:r>
            <a:r>
              <a:rPr lang="en-US" sz="2000" dirty="0" smtClean="0"/>
              <a:t>3</a:t>
            </a:r>
            <a:r>
              <a:rPr lang="en-US" dirty="0" smtClean="0"/>
              <a:t>-PC</a:t>
            </a:r>
            <a:r>
              <a:rPr lang="en-US" sz="2000" dirty="0" smtClean="0"/>
              <a:t>7</a:t>
            </a:r>
            <a:r>
              <a:rPr lang="en-US" dirty="0" smtClean="0"/>
              <a:t> is used for handshaking purpose.</a:t>
            </a:r>
          </a:p>
          <a:p>
            <a:pPr>
              <a:defRPr/>
            </a:pPr>
            <a:r>
              <a:rPr lang="en-US" dirty="0" smtClean="0"/>
              <a:t>The data is sent by CPU through this port , when the peripheral request it.</a:t>
            </a:r>
          </a:p>
          <a:p>
            <a:pPr>
              <a:defRPr/>
            </a:pPr>
            <a:r>
              <a:rPr lang="en-US" dirty="0" smtClean="0"/>
              <a:t>Both input and output are latched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763000" cy="6324600"/>
          </a:xfrm>
          <a:noFill/>
          <a:ln/>
        </p:spPr>
        <p:txBody>
          <a:bodyPr/>
          <a:lstStyle/>
          <a:p>
            <a:r>
              <a:rPr lang="en-US" sz="2800" smtClean="0"/>
              <a:t>FOR I/O MODE:</a:t>
            </a:r>
          </a:p>
          <a:p>
            <a:pPr>
              <a:buFontTx/>
              <a:buNone/>
            </a:pPr>
            <a:r>
              <a:rPr lang="en-US" sz="2800" smtClean="0"/>
              <a:t>The mode format for I/O as shown in figure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>
              <a:effectLst/>
            </a:endParaRPr>
          </a:p>
        </p:txBody>
      </p:sp>
      <p:graphicFrame>
        <p:nvGraphicFramePr>
          <p:cNvPr id="31824" name="Group 80"/>
          <p:cNvGraphicFramePr>
            <a:graphicFrameLocks noGrp="1"/>
          </p:cNvGraphicFramePr>
          <p:nvPr>
            <p:ph sz="quarter" idx="2"/>
          </p:nvPr>
        </p:nvGraphicFramePr>
        <p:xfrm>
          <a:off x="914400" y="1524000"/>
          <a:ext cx="4038600" cy="45720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81" name="Group 137"/>
          <p:cNvGraphicFramePr>
            <a:graphicFrameLocks noGrp="1"/>
          </p:cNvGraphicFramePr>
          <p:nvPr>
            <p:ph sz="quarter" idx="3"/>
          </p:nvPr>
        </p:nvGraphicFramePr>
        <p:xfrm>
          <a:off x="3200400" y="2667000"/>
          <a:ext cx="1371600" cy="3011424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Upper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A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00=mode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01=mode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1x=mode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67" name="Group 123"/>
          <p:cNvGraphicFramePr>
            <a:graphicFrameLocks noGrp="1"/>
          </p:cNvGraphicFramePr>
          <p:nvPr/>
        </p:nvGraphicFramePr>
        <p:xfrm>
          <a:off x="5943600" y="2743200"/>
          <a:ext cx="1676400" cy="2983992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Lower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B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1=mode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91" name="Group 147"/>
          <p:cNvGraphicFramePr>
            <a:graphicFrameLocks noGrp="1"/>
          </p:cNvGraphicFramePr>
          <p:nvPr/>
        </p:nvGraphicFramePr>
        <p:xfrm>
          <a:off x="533400" y="3352800"/>
          <a:ext cx="1371600" cy="762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set flag=1=Active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93" name="Line 149"/>
          <p:cNvSpPr>
            <a:spLocks noChangeShapeType="1"/>
          </p:cNvSpPr>
          <p:nvPr/>
        </p:nvSpPr>
        <p:spPr bwMode="auto">
          <a:xfrm>
            <a:off x="10668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4" name="Line 150"/>
          <p:cNvSpPr>
            <a:spLocks noChangeShapeType="1"/>
          </p:cNvSpPr>
          <p:nvPr/>
        </p:nvSpPr>
        <p:spPr bwMode="auto">
          <a:xfrm>
            <a:off x="16002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5" name="Line 151"/>
          <p:cNvSpPr>
            <a:spLocks noChangeShapeType="1"/>
          </p:cNvSpPr>
          <p:nvPr/>
        </p:nvSpPr>
        <p:spPr bwMode="auto">
          <a:xfrm>
            <a:off x="2133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6" name="Line 152"/>
          <p:cNvSpPr>
            <a:spLocks noChangeShapeType="1"/>
          </p:cNvSpPr>
          <p:nvPr/>
        </p:nvSpPr>
        <p:spPr bwMode="auto">
          <a:xfrm>
            <a:off x="1600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7" name="Line 153"/>
          <p:cNvSpPr>
            <a:spLocks noChangeShapeType="1"/>
          </p:cNvSpPr>
          <p:nvPr/>
        </p:nvSpPr>
        <p:spPr bwMode="auto">
          <a:xfrm>
            <a:off x="1752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9" name="Line 155"/>
          <p:cNvSpPr>
            <a:spLocks noChangeShapeType="1"/>
          </p:cNvSpPr>
          <p:nvPr/>
        </p:nvSpPr>
        <p:spPr bwMode="auto">
          <a:xfrm>
            <a:off x="1752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1" name="Line 157"/>
          <p:cNvSpPr>
            <a:spLocks noChangeShapeType="1"/>
          </p:cNvSpPr>
          <p:nvPr/>
        </p:nvSpPr>
        <p:spPr bwMode="auto">
          <a:xfrm>
            <a:off x="22860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2" name="Line 158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3" name="Line 159"/>
          <p:cNvSpPr>
            <a:spLocks noChangeShapeType="1"/>
          </p:cNvSpPr>
          <p:nvPr/>
        </p:nvSpPr>
        <p:spPr bwMode="auto">
          <a:xfrm>
            <a:off x="25908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4" name="Line 160"/>
          <p:cNvSpPr>
            <a:spLocks noChangeShapeType="1"/>
          </p:cNvSpPr>
          <p:nvPr/>
        </p:nvSpPr>
        <p:spPr bwMode="auto">
          <a:xfrm>
            <a:off x="2590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5" name="Line 161"/>
          <p:cNvSpPr>
            <a:spLocks noChangeShapeType="1"/>
          </p:cNvSpPr>
          <p:nvPr/>
        </p:nvSpPr>
        <p:spPr bwMode="auto">
          <a:xfrm>
            <a:off x="29718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6" name="Line 162"/>
          <p:cNvSpPr>
            <a:spLocks noChangeShapeType="1"/>
          </p:cNvSpPr>
          <p:nvPr/>
        </p:nvSpPr>
        <p:spPr bwMode="auto">
          <a:xfrm>
            <a:off x="2971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7" name="Line 163"/>
          <p:cNvSpPr>
            <a:spLocks noChangeShapeType="1"/>
          </p:cNvSpPr>
          <p:nvPr/>
        </p:nvSpPr>
        <p:spPr bwMode="auto">
          <a:xfrm>
            <a:off x="35814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8" name="Line 164"/>
          <p:cNvSpPr>
            <a:spLocks noChangeShapeType="1"/>
          </p:cNvSpPr>
          <p:nvPr/>
        </p:nvSpPr>
        <p:spPr bwMode="auto">
          <a:xfrm>
            <a:off x="35814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9" name="Line 165"/>
          <p:cNvSpPr>
            <a:spLocks noChangeShapeType="1"/>
          </p:cNvSpPr>
          <p:nvPr/>
        </p:nvSpPr>
        <p:spPr bwMode="auto">
          <a:xfrm>
            <a:off x="48006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0" name="Line 166"/>
          <p:cNvSpPr>
            <a:spLocks noChangeShapeType="1"/>
          </p:cNvSpPr>
          <p:nvPr/>
        </p:nvSpPr>
        <p:spPr bwMode="auto">
          <a:xfrm>
            <a:off x="48006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>
            <a:off x="4114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2" name="Line 168"/>
          <p:cNvSpPr>
            <a:spLocks noChangeShapeType="1"/>
          </p:cNvSpPr>
          <p:nvPr/>
        </p:nvSpPr>
        <p:spPr bwMode="auto">
          <a:xfrm>
            <a:off x="41148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>
            <a:off x="5029200" y="2286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4" name="Line 170"/>
          <p:cNvSpPr>
            <a:spLocks noChangeShapeType="1"/>
          </p:cNvSpPr>
          <p:nvPr/>
        </p:nvSpPr>
        <p:spPr bwMode="auto">
          <a:xfrm>
            <a:off x="50292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5" name="Line 171"/>
          <p:cNvSpPr>
            <a:spLocks noChangeShapeType="1"/>
          </p:cNvSpPr>
          <p:nvPr/>
        </p:nvSpPr>
        <p:spPr bwMode="auto">
          <a:xfrm>
            <a:off x="4724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6" name="Line 172"/>
          <p:cNvSpPr>
            <a:spLocks noChangeShapeType="1"/>
          </p:cNvSpPr>
          <p:nvPr/>
        </p:nvSpPr>
        <p:spPr bwMode="auto">
          <a:xfrm>
            <a:off x="47244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7" name="Line 173"/>
          <p:cNvSpPr>
            <a:spLocks noChangeShapeType="1"/>
          </p:cNvSpPr>
          <p:nvPr/>
        </p:nvSpPr>
        <p:spPr bwMode="auto">
          <a:xfrm>
            <a:off x="5257800" y="2133600"/>
            <a:ext cx="76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8" name="Line 174"/>
          <p:cNvSpPr>
            <a:spLocks noChangeShapeType="1"/>
          </p:cNvSpPr>
          <p:nvPr/>
        </p:nvSpPr>
        <p:spPr bwMode="auto">
          <a:xfrm>
            <a:off x="53340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INTERFACING I/O PORTS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343400"/>
            <a:ext cx="3151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1.Memory Mapped I/O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2.I/O Mapped I/O</a:t>
            </a:r>
            <a:endParaRPr lang="en-US" sz="2400" b="1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essing-io-devic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77724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19600" y="0"/>
            <a:ext cx="4040188" cy="639762"/>
          </a:xfrm>
        </p:spPr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609600"/>
            <a:ext cx="4040188" cy="5516563"/>
          </a:xfrm>
        </p:spPr>
        <p:txBody>
          <a:bodyPr/>
          <a:lstStyle/>
          <a:p>
            <a:r>
              <a:rPr lang="en-US" dirty="0" smtClean="0"/>
              <a:t>All 20 lines are used</a:t>
            </a:r>
          </a:p>
          <a:p>
            <a:r>
              <a:rPr lang="en-US" dirty="0" smtClean="0"/>
              <a:t>Complex circuit</a:t>
            </a:r>
          </a:p>
          <a:p>
            <a:r>
              <a:rPr lang="en-US" dirty="0" smtClean="0"/>
              <a:t>1M byte I/O can interfaced</a:t>
            </a:r>
          </a:p>
          <a:p>
            <a:r>
              <a:rPr lang="en-US" dirty="0" smtClean="0"/>
              <a:t>MRDC,MRTC signals used.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28600" y="0"/>
            <a:ext cx="4041775" cy="639762"/>
          </a:xfrm>
        </p:spPr>
        <p:txBody>
          <a:bodyPr/>
          <a:lstStyle/>
          <a:p>
            <a:r>
              <a:rPr lang="en-US" dirty="0" smtClean="0"/>
              <a:t>I/O Mapped I/O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0" y="685800"/>
            <a:ext cx="4041775" cy="5516563"/>
          </a:xfrm>
        </p:spPr>
        <p:txBody>
          <a:bodyPr/>
          <a:lstStyle/>
          <a:p>
            <a:r>
              <a:rPr lang="en-US" dirty="0" smtClean="0"/>
              <a:t>Maximum 16 address lines are used for interfacing</a:t>
            </a:r>
          </a:p>
          <a:p>
            <a:r>
              <a:rPr lang="en-US" dirty="0" smtClean="0"/>
              <a:t>So simple address decoding circuit</a:t>
            </a:r>
          </a:p>
          <a:p>
            <a:r>
              <a:rPr lang="en-US" dirty="0" smtClean="0"/>
              <a:t>So 64K byte I/O devices can interfaced</a:t>
            </a:r>
          </a:p>
          <a:p>
            <a:r>
              <a:rPr lang="en-US" dirty="0" smtClean="0"/>
              <a:t>IORD,IOWR signals used for interfacing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data bus of 8086 to that of I/O device.</a:t>
            </a:r>
          </a:p>
          <a:p>
            <a:r>
              <a:rPr lang="en-US" dirty="0" smtClean="0"/>
              <a:t>Address bus to decoder and to Chip select.</a:t>
            </a:r>
          </a:p>
          <a:p>
            <a:r>
              <a:rPr lang="en-US" dirty="0" smtClean="0"/>
              <a:t>Connect IORD to RD for input device.</a:t>
            </a:r>
          </a:p>
          <a:p>
            <a:r>
              <a:rPr lang="en-US" dirty="0" smtClean="0"/>
              <a:t>Connect IOWR to WR for output device.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7848600" cy="5486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8259</a:t>
            </a:r>
            <a:br>
              <a:rPr lang="en-US" dirty="0" smtClean="0"/>
            </a:br>
            <a:r>
              <a:rPr lang="en-US" dirty="0" smtClean="0"/>
              <a:t>PROGRAMMABLE INTERRUPT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8279</a:t>
            </a:r>
            <a:br>
              <a:rPr lang="en-US" dirty="0" smtClean="0"/>
            </a:br>
            <a:r>
              <a:rPr lang="en-US" dirty="0" smtClean="0"/>
              <a:t>PROGRAMMABLE KEYBOARD/DISPLAY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Simultaneously drive display and interface keyboard.</a:t>
            </a:r>
          </a:p>
          <a:p>
            <a:r>
              <a:rPr lang="en-US" dirty="0" smtClean="0"/>
              <a:t>Keyboard section can interface array of 64 keys with CPU.</a:t>
            </a:r>
          </a:p>
          <a:p>
            <a:r>
              <a:rPr lang="en-US" dirty="0" smtClean="0"/>
              <a:t>Keyboard entries are </a:t>
            </a:r>
            <a:r>
              <a:rPr lang="en-US" dirty="0" err="1" smtClean="0"/>
              <a:t>debounced</a:t>
            </a:r>
            <a:r>
              <a:rPr lang="en-US" dirty="0" smtClean="0"/>
              <a:t> and </a:t>
            </a:r>
            <a:r>
              <a:rPr lang="en-US" dirty="0" smtClean="0"/>
              <a:t>s</a:t>
            </a:r>
            <a:r>
              <a:rPr lang="en-US" dirty="0" smtClean="0"/>
              <a:t>tored in 8byte FIFO RAM.</a:t>
            </a:r>
          </a:p>
          <a:p>
            <a:r>
              <a:rPr lang="en-US" dirty="0" smtClean="0"/>
              <a:t>Provides sixteen 7 segment display interface with CPU.</a:t>
            </a:r>
          </a:p>
          <a:p>
            <a:r>
              <a:rPr lang="en-US" dirty="0" smtClean="0"/>
              <a:t>It has 16 byte RAM used either as block of 16X8 or two blocks of 16x4 RAM.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279 Programmable Keyboard Display Controller and Interfac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8887427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279 interfa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152400"/>
            <a:ext cx="8459381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Modes of operation of 8279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Input (Keyboard) modes </a:t>
            </a:r>
          </a:p>
          <a:p>
            <a:pPr marL="514350" indent="-514350">
              <a:buAutoNum type="arabicPeriod"/>
            </a:pPr>
            <a:r>
              <a:rPr lang="en-US" dirty="0" smtClean="0"/>
              <a:t>Scanned Keyboard Mode</a:t>
            </a:r>
          </a:p>
          <a:p>
            <a:pPr marL="514350" indent="-514350">
              <a:buNone/>
            </a:pPr>
            <a:r>
              <a:rPr lang="en-US" dirty="0" smtClean="0"/>
              <a:t>2. Scanned Sensor Matrix</a:t>
            </a:r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Strobbed</a:t>
            </a:r>
            <a:r>
              <a:rPr lang="en-US" dirty="0" smtClean="0"/>
              <a:t> </a:t>
            </a:r>
            <a:r>
              <a:rPr lang="en-US" dirty="0" smtClean="0"/>
              <a:t>Input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Output (Display) modes</a:t>
            </a:r>
          </a:p>
          <a:p>
            <a:pPr marL="514350" indent="-514350">
              <a:buNone/>
            </a:pPr>
            <a:r>
              <a:rPr lang="en-US" dirty="0" smtClean="0"/>
              <a:t>1.Left Entry mode (note book)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dirty="0" smtClean="0"/>
              <a:t>Right Entry mode (Calculator)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Scanned Keyboard Mode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mode allows a key matrix to be interfaced using either encoded or decoded scans.</a:t>
            </a:r>
          </a:p>
          <a:p>
            <a:r>
              <a:rPr lang="en-US" dirty="0" smtClean="0"/>
              <a:t> In the encoded scan, an 8 x 8 keyboard or in decoded scan , a 4 x 8 Keyboard can be interfaced. </a:t>
            </a:r>
          </a:p>
          <a:p>
            <a:r>
              <a:rPr lang="en-US" dirty="0" smtClean="0"/>
              <a:t>The code of key pressed with SHIFT and CONTROL status is stored into the FIFO RAM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1.Scanned key board 2 key lockout</a:t>
            </a:r>
          </a:p>
          <a:p>
            <a:r>
              <a:rPr lang="en-US" i="1" dirty="0" smtClean="0"/>
              <a:t>2.Scanned keyboard N key rollover</a:t>
            </a:r>
          </a:p>
          <a:p>
            <a:r>
              <a:rPr lang="en-US" i="1" dirty="0" smtClean="0"/>
              <a:t>3.Scanned keyboard special error mode(under N key rollover)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r>
              <a:rPr lang="en-US" b="1" dirty="0" smtClean="0"/>
              <a:t>2. Scanned Sensor Matrix:</a:t>
            </a:r>
          </a:p>
          <a:p>
            <a:r>
              <a:rPr lang="en-US" dirty="0" smtClean="0"/>
              <a:t>In this mode, a sensor array can be interfaced with 8279 using either encoder or decoder scans. </a:t>
            </a:r>
          </a:p>
          <a:p>
            <a:r>
              <a:rPr lang="en-US" dirty="0" smtClean="0"/>
              <a:t>With encoder scan 8 x 8 sensor matrix or with decoder scan 4 x 8 sensor matrix can be interfaced . </a:t>
            </a:r>
          </a:p>
          <a:p>
            <a:r>
              <a:rPr lang="en-US" dirty="0" smtClean="0"/>
              <a:t>The sensor codes are stored in the CPU addressable sensor 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93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Strobed</a:t>
            </a:r>
            <a:r>
              <a:rPr lang="en-US" b="1" dirty="0" smtClean="0"/>
              <a:t> Input :</a:t>
            </a:r>
          </a:p>
          <a:p>
            <a:pPr>
              <a:buNone/>
            </a:pPr>
            <a:r>
              <a:rPr lang="en-US" dirty="0" smtClean="0"/>
              <a:t>In this mode, if the control line goes low, the data on return lines, is stored in the FIFO byte by byte.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8257</a:t>
            </a:r>
            <a:br>
              <a:rPr lang="en-US" dirty="0" smtClean="0"/>
            </a:br>
            <a:r>
              <a:rPr lang="en-US" dirty="0" smtClean="0"/>
              <a:t>DMA CONTROLLER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Four independent channels with its own 16 bit </a:t>
            </a:r>
            <a:r>
              <a:rPr lang="en-US" i="1" dirty="0" smtClean="0"/>
              <a:t>address</a:t>
            </a:r>
            <a:r>
              <a:rPr lang="en-US" dirty="0" smtClean="0"/>
              <a:t> and </a:t>
            </a:r>
            <a:r>
              <a:rPr lang="en-US" i="1" dirty="0" smtClean="0"/>
              <a:t>count</a:t>
            </a:r>
            <a:r>
              <a:rPr lang="en-US" dirty="0" smtClean="0"/>
              <a:t> register.</a:t>
            </a:r>
          </a:p>
          <a:p>
            <a:r>
              <a:rPr lang="en-US" dirty="0" smtClean="0"/>
              <a:t>Two common channels for all channels </a:t>
            </a:r>
            <a:r>
              <a:rPr lang="en-US" i="1" dirty="0" smtClean="0"/>
              <a:t>mode set </a:t>
            </a:r>
            <a:r>
              <a:rPr lang="en-US" dirty="0" smtClean="0"/>
              <a:t>and</a:t>
            </a:r>
            <a:r>
              <a:rPr lang="en-US" i="1" dirty="0" smtClean="0"/>
              <a:t> status register.</a:t>
            </a:r>
          </a:p>
          <a:p>
            <a:r>
              <a:rPr lang="en-US" dirty="0" smtClean="0"/>
              <a:t>Total ten registers</a:t>
            </a:r>
          </a:p>
          <a:p>
            <a:r>
              <a:rPr lang="en-US" dirty="0" smtClean="0"/>
              <a:t>Two modes of operation</a:t>
            </a:r>
          </a:p>
          <a:p>
            <a:r>
              <a:rPr lang="en-US" dirty="0" smtClean="0"/>
              <a:t>1.Fixed priority </a:t>
            </a:r>
          </a:p>
          <a:p>
            <a:r>
              <a:rPr lang="en-US" dirty="0" smtClean="0"/>
              <a:t>2.Rotating priority.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04800"/>
            <a:ext cx="8763000" cy="655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82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"/>
            <a:ext cx="8153399" cy="64770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Cycle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6095999" cy="3886199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8086</a:t>
            </a:r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248400" cy="4267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Operation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1.Interrupt receive through IR0-IR7</a:t>
            </a:r>
          </a:p>
          <a:p>
            <a:pPr>
              <a:buNone/>
            </a:pPr>
            <a:r>
              <a:rPr lang="en-US" dirty="0" smtClean="0"/>
              <a:t>2.Set the corresponding bit of IRR</a:t>
            </a:r>
          </a:p>
          <a:p>
            <a:pPr>
              <a:buNone/>
            </a:pPr>
            <a:r>
              <a:rPr lang="en-US" dirty="0" smtClean="0"/>
              <a:t>3.Priority resolver resolve priority and send INT signal to 8086.</a:t>
            </a:r>
          </a:p>
          <a:p>
            <a:pPr>
              <a:buNone/>
            </a:pPr>
            <a:r>
              <a:rPr lang="en-US" dirty="0" smtClean="0"/>
              <a:t>4.8086 acknowledges through INTA signal</a:t>
            </a:r>
          </a:p>
          <a:p>
            <a:pPr>
              <a:buNone/>
            </a:pPr>
            <a:r>
              <a:rPr lang="en-US" dirty="0" smtClean="0"/>
              <a:t>5.Set corresponding bit in ISR ,reset IRR bit</a:t>
            </a:r>
          </a:p>
          <a:p>
            <a:pPr>
              <a:buNone/>
            </a:pPr>
            <a:r>
              <a:rPr lang="en-US" dirty="0" smtClean="0"/>
              <a:t>6.Place CALL </a:t>
            </a:r>
            <a:r>
              <a:rPr lang="en-US" dirty="0" err="1" smtClean="0"/>
              <a:t>opcode</a:t>
            </a:r>
            <a:r>
              <a:rPr lang="en-US" dirty="0" smtClean="0"/>
              <a:t> to bus</a:t>
            </a:r>
          </a:p>
          <a:p>
            <a:pPr>
              <a:buNone/>
            </a:pPr>
            <a:r>
              <a:rPr lang="en-US" dirty="0" smtClean="0"/>
              <a:t>7.Send lower and higher address of ISR in response to subsequent INTA</a:t>
            </a:r>
          </a:p>
          <a:p>
            <a:pPr>
              <a:buNone/>
            </a:pPr>
            <a:r>
              <a:rPr lang="en-US" dirty="0" smtClean="0"/>
              <a:t>8.Reset ISR register.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4582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MODES OF 8259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u="sng" dirty="0" smtClean="0">
                <a:solidFill>
                  <a:srgbClr val="FF0000"/>
                </a:solidFill>
              </a:rPr>
              <a:t>Fully Nested Modes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Default mode.</a:t>
            </a:r>
          </a:p>
          <a:p>
            <a:r>
              <a:rPr lang="en-US" dirty="0" smtClean="0"/>
              <a:t>IR0 has the highest priority and IR7 has the lowest one.</a:t>
            </a:r>
          </a:p>
          <a:p>
            <a:r>
              <a:rPr lang="en-US" dirty="0" smtClean="0"/>
              <a:t>If the ISR (in service) bit is set, all the same or lower priority interrupts are inhibited.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2.Automatic Rotation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Used in the applications where , all the interrupting devices are of equal priority.</a:t>
            </a:r>
          </a:p>
          <a:p>
            <a:r>
              <a:rPr lang="en-US" dirty="0" smtClean="0"/>
              <a:t>In this mode, an IR level receives lowest priority after it is served while the next device to be served gets the highest priority in sequence.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3.Edge And Level Triggered 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Decides whether the interrupt should be edge triggered or level triggered.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4.Reading 8259 Status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Used to read the , status of the internal registers of 8259.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5.Special Fully Nested Mode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Used in more complicated systems.</a:t>
            </a:r>
          </a:p>
          <a:p>
            <a:r>
              <a:rPr lang="en-US" dirty="0" smtClean="0"/>
              <a:t>Similar to, normal nested mode.</a:t>
            </a:r>
          </a:p>
          <a:p>
            <a:r>
              <a:rPr lang="en-US" dirty="0" smtClean="0"/>
              <a:t>When an interrupt request from a certain slave is in service, this slave can further send requests to the master.</a:t>
            </a:r>
          </a:p>
          <a:p>
            <a:r>
              <a:rPr lang="en-US" dirty="0" smtClean="0"/>
              <a:t>The master interrupts the CPU only.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1089</Words>
  <Application>Microsoft Office PowerPoint</Application>
  <PresentationFormat>On-screen Show (4:3)</PresentationFormat>
  <Paragraphs>227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INTERFACING WITH 8086</vt:lpstr>
      <vt:lpstr>Basic Interfacing Diagram</vt:lpstr>
      <vt:lpstr>8259 PROGRAMMABLE INTERRUPT CONTROLLER</vt:lpstr>
      <vt:lpstr>Slide 4</vt:lpstr>
      <vt:lpstr>Operation Cycle</vt:lpstr>
      <vt:lpstr>Slide 6</vt:lpstr>
      <vt:lpstr>OPERATING MODES OF 8259</vt:lpstr>
      <vt:lpstr>Slide 8</vt:lpstr>
      <vt:lpstr>Slide 9</vt:lpstr>
      <vt:lpstr>Slide 10</vt:lpstr>
      <vt:lpstr>Slide 11</vt:lpstr>
      <vt:lpstr>Slide 12</vt:lpstr>
      <vt:lpstr>8255  PROGRAMMABLE PERIPHERAL INTERFACE</vt:lpstr>
      <vt:lpstr>Slide 14</vt:lpstr>
      <vt:lpstr>Slide 15</vt:lpstr>
      <vt:lpstr>Slide 16</vt:lpstr>
      <vt:lpstr>Operation Modes</vt:lpstr>
      <vt:lpstr>Slide 18</vt:lpstr>
      <vt:lpstr>Slide 19</vt:lpstr>
      <vt:lpstr>Slide 20</vt:lpstr>
      <vt:lpstr>Slide 21</vt:lpstr>
      <vt:lpstr>Slide 22</vt:lpstr>
      <vt:lpstr>Slide 23</vt:lpstr>
      <vt:lpstr> INTERFACING I/O PORTS</vt:lpstr>
      <vt:lpstr>Slide 25</vt:lpstr>
      <vt:lpstr>Slide 26</vt:lpstr>
      <vt:lpstr>Slide 27</vt:lpstr>
      <vt:lpstr>Steps for Interfacing</vt:lpstr>
      <vt:lpstr>Slide 29</vt:lpstr>
      <vt:lpstr>8279 PROGRAMMABLE KEYBOARD/DISPLAY INTERFACE</vt:lpstr>
      <vt:lpstr>Slide 31</vt:lpstr>
      <vt:lpstr>Slide 32</vt:lpstr>
      <vt:lpstr>Slide 33</vt:lpstr>
      <vt:lpstr>The Modes of operation of 8279</vt:lpstr>
      <vt:lpstr>Slide 35</vt:lpstr>
      <vt:lpstr>Slide 36</vt:lpstr>
      <vt:lpstr>Slide 37</vt:lpstr>
      <vt:lpstr>8257 DMA CONTROLLER</vt:lpstr>
      <vt:lpstr>Slide 39</vt:lpstr>
      <vt:lpstr>Slide 40</vt:lpstr>
      <vt:lpstr>Operation Cycle</vt:lpstr>
      <vt:lpstr>Interfacing with 8086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8259 PROGRAMMABLE INTERRUPT CONTROLLER</dc:title>
  <dc:creator>Anita John</dc:creator>
  <cp:lastModifiedBy>anitaj</cp:lastModifiedBy>
  <cp:revision>27</cp:revision>
  <dcterms:created xsi:type="dcterms:W3CDTF">2006-08-16T00:00:00Z</dcterms:created>
  <dcterms:modified xsi:type="dcterms:W3CDTF">2017-10-03T05:24:40Z</dcterms:modified>
</cp:coreProperties>
</file>