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8" r:id="rId21"/>
    <p:sldId id="283" r:id="rId22"/>
    <p:sldId id="276" r:id="rId23"/>
    <p:sldId id="279" r:id="rId24"/>
    <p:sldId id="280" r:id="rId25"/>
    <p:sldId id="281" r:id="rId26"/>
    <p:sldId id="282" r:id="rId27"/>
    <p:sldId id="277" r:id="rId28"/>
    <p:sldId id="314" r:id="rId29"/>
    <p:sldId id="284" r:id="rId30"/>
    <p:sldId id="285" r:id="rId31"/>
    <p:sldId id="288" r:id="rId32"/>
    <p:sldId id="289" r:id="rId33"/>
    <p:sldId id="286" r:id="rId34"/>
    <p:sldId id="287" r:id="rId35"/>
    <p:sldId id="290" r:id="rId36"/>
    <p:sldId id="291" r:id="rId37"/>
    <p:sldId id="292" r:id="rId38"/>
    <p:sldId id="346" r:id="rId39"/>
    <p:sldId id="347" r:id="rId40"/>
    <p:sldId id="348" r:id="rId41"/>
    <p:sldId id="294" r:id="rId42"/>
    <p:sldId id="293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13" r:id="rId55"/>
    <p:sldId id="308" r:id="rId56"/>
    <p:sldId id="309" r:id="rId57"/>
    <p:sldId id="310" r:id="rId58"/>
    <p:sldId id="317" r:id="rId59"/>
    <p:sldId id="311" r:id="rId60"/>
    <p:sldId id="315" r:id="rId61"/>
    <p:sldId id="312" r:id="rId62"/>
    <p:sldId id="318" r:id="rId63"/>
    <p:sldId id="316" r:id="rId64"/>
    <p:sldId id="320" r:id="rId65"/>
    <p:sldId id="319" r:id="rId66"/>
    <p:sldId id="321" r:id="rId67"/>
    <p:sldId id="322" r:id="rId68"/>
    <p:sldId id="325" r:id="rId69"/>
    <p:sldId id="327" r:id="rId70"/>
    <p:sldId id="326" r:id="rId71"/>
    <p:sldId id="330" r:id="rId72"/>
    <p:sldId id="328" r:id="rId73"/>
    <p:sldId id="329" r:id="rId74"/>
    <p:sldId id="331" r:id="rId75"/>
    <p:sldId id="332" r:id="rId76"/>
    <p:sldId id="333" r:id="rId77"/>
    <p:sldId id="350" r:id="rId78"/>
    <p:sldId id="334" r:id="rId79"/>
    <p:sldId id="358" r:id="rId80"/>
    <p:sldId id="335" r:id="rId81"/>
    <p:sldId id="344" r:id="rId82"/>
    <p:sldId id="339" r:id="rId83"/>
    <p:sldId id="340" r:id="rId84"/>
    <p:sldId id="341" r:id="rId85"/>
    <p:sldId id="342" r:id="rId86"/>
    <p:sldId id="343" r:id="rId87"/>
    <p:sldId id="352" r:id="rId88"/>
    <p:sldId id="354" r:id="rId89"/>
    <p:sldId id="355" r:id="rId90"/>
    <p:sldId id="356" r:id="rId91"/>
    <p:sldId id="353" r:id="rId92"/>
    <p:sldId id="357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2FB1-F954-42CA-BF15-629696B67360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4636C-CBE9-413E-B543-B3F42003C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2C8C-2B5B-44E7-9EA2-FBA4DAF6CCE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4636C-CBE9-413E-B543-B3F42003C49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br>
              <a:rPr lang="en-US" dirty="0" smtClean="0"/>
            </a:br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Literal – Implementation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ea typeface="新細明體" charset="-120"/>
              </a:rPr>
              <a:t>Literal pools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Normally literals are placed into a pool at the end of the program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See Fig (END statement)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           255	               END		FIRST</a:t>
            </a:r>
            <a:b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</a:b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	1076	*	=X’05’				05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In some cases, it is desirable to place literals into a pool at some other location in the object program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Assembler directive LTORG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Reason: keep the literal operand close to the instruction </a:t>
            </a:r>
          </a:p>
          <a:p>
            <a:pPr lvl="2"/>
            <a:endParaRPr lang="en-US" altLang="zh-TW" dirty="0" smtClean="0">
              <a:ea typeface="新細明體" charset="-12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Literal – Implementation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charset="-120"/>
              </a:rPr>
              <a:t>Duplicate literals</a:t>
            </a:r>
          </a:p>
          <a:p>
            <a:pPr lvl="1">
              <a:buNone/>
            </a:pPr>
            <a:r>
              <a:rPr lang="en-US" altLang="zh-TW" sz="2400" dirty="0" smtClean="0">
                <a:ea typeface="新細明體" charset="-120"/>
              </a:rPr>
              <a:t>    e.g.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215	1062	WLOOP	TD	=X’05’</a:t>
            </a:r>
          </a:p>
          <a:p>
            <a:pPr lvl="1">
              <a:buNone/>
            </a:pPr>
            <a:r>
              <a:rPr lang="en-US" altLang="zh-TW" sz="2400" dirty="0" smtClean="0">
                <a:ea typeface="新細明體" charset="-120"/>
              </a:rPr>
              <a:t>    e.g.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230	106B			WD	=X’05’</a:t>
            </a:r>
          </a:p>
          <a:p>
            <a:pPr lvl="3">
              <a:buNone/>
            </a:pPr>
            <a:endParaRPr lang="en-US" altLang="zh-TW" sz="1600" dirty="0" smtClean="0">
              <a:solidFill>
                <a:srgbClr val="FF0000"/>
              </a:solidFill>
              <a:ea typeface="新細明體" charset="-120"/>
            </a:endParaRPr>
          </a:p>
          <a:p>
            <a:pPr lvl="1"/>
            <a:r>
              <a:rPr lang="en-US" altLang="zh-TW" sz="2400" dirty="0" smtClean="0">
                <a:ea typeface="新細明體" charset="-120"/>
              </a:rPr>
              <a:t>The assemblers should recognize duplicate literals and store only one copy of the specified data value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Same literal used in more than one places in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Literal – Implementation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 smtClean="0">
                <a:ea typeface="新細明體" charset="-120"/>
              </a:rPr>
              <a:t>LITTAB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Literal name, the operand value and length, the address assigned to the operand </a:t>
            </a:r>
          </a:p>
          <a:p>
            <a:r>
              <a:rPr lang="en-US" altLang="zh-TW" sz="2800" dirty="0" smtClean="0">
                <a:ea typeface="新細明體" charset="-120"/>
              </a:rPr>
              <a:t>Pass 1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Build LITTAB with literal name, operand value and length, leaving the address unassigned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When LTORG statement is encountered, assign an address to each literal not yet assigned an address</a:t>
            </a:r>
          </a:p>
          <a:p>
            <a:r>
              <a:rPr lang="en-US" altLang="zh-TW" sz="2800" dirty="0" smtClean="0">
                <a:ea typeface="新細明體" charset="-120"/>
              </a:rPr>
              <a:t>Pass 2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Search LITTAB for each literal operand encountered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Data values specified by the literals  are inserted at the appropriate place in the object program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Generate modification record for literals that represent an address in the program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772400" cy="1362075"/>
          </a:xfrm>
        </p:spPr>
        <p:txBody>
          <a:bodyPr/>
          <a:lstStyle/>
          <a:p>
            <a:r>
              <a:rPr lang="en-US" dirty="0" smtClean="0"/>
              <a:t>Instruction format and addressing modes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Register translation</a:t>
            </a:r>
          </a:p>
          <a:p>
            <a:pPr lvl="1"/>
            <a:r>
              <a:rPr lang="en-US" altLang="zh-TW" sz="2200" dirty="0" smtClean="0"/>
              <a:t>register name (A, X, L, B, S, T, F, PC, SW) and their values (0,1, 2, 3, 4, 5, 6, 8, 9)</a:t>
            </a:r>
          </a:p>
          <a:p>
            <a:pPr lvl="1"/>
            <a:r>
              <a:rPr lang="en-US" altLang="zh-TW" sz="2200" dirty="0" smtClean="0"/>
              <a:t>preloaded in SYMTAB</a:t>
            </a:r>
          </a:p>
          <a:p>
            <a:r>
              <a:rPr lang="en-US" altLang="zh-TW" dirty="0" smtClean="0"/>
              <a:t>Address translation</a:t>
            </a:r>
          </a:p>
          <a:p>
            <a:pPr lvl="1"/>
            <a:r>
              <a:rPr lang="en-US" altLang="zh-TW" sz="2200" dirty="0" smtClean="0"/>
              <a:t>Most register-memory instructions use program counter relative or base relative addressing</a:t>
            </a:r>
          </a:p>
          <a:p>
            <a:pPr lvl="1"/>
            <a:r>
              <a:rPr lang="en-US" altLang="zh-TW" sz="2200" dirty="0" smtClean="0"/>
              <a:t>Format 3: 12-bit address field</a:t>
            </a:r>
          </a:p>
          <a:p>
            <a:pPr lvl="2"/>
            <a:r>
              <a:rPr lang="en-US" altLang="zh-TW" sz="2000" dirty="0" smtClean="0"/>
              <a:t>base-relative: 0~4095</a:t>
            </a:r>
          </a:p>
          <a:p>
            <a:pPr lvl="2"/>
            <a:r>
              <a:rPr lang="en-US" altLang="zh-TW" sz="2000" dirty="0" smtClean="0"/>
              <a:t>pc-relative: -2048~2047</a:t>
            </a:r>
          </a:p>
          <a:p>
            <a:pPr lvl="1"/>
            <a:r>
              <a:rPr lang="en-US" altLang="zh-TW" sz="2200" dirty="0" smtClean="0"/>
              <a:t>Format 4: 20-bit address 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+mj-lt"/>
              </a:rPr>
              <a:t>Instruction formats</a:t>
            </a:r>
          </a:p>
          <a:p>
            <a:pPr lvl="1"/>
            <a:r>
              <a:rPr lang="en-US" altLang="zh-TW" sz="2400" dirty="0" smtClean="0">
                <a:latin typeface="+mj-lt"/>
              </a:rPr>
              <a:t>Relative addressing </a:t>
            </a:r>
            <a:r>
              <a:rPr lang="zh-TW" altLang="en-US" sz="2400" dirty="0" smtClean="0">
                <a:latin typeface="+mj-lt"/>
              </a:rPr>
              <a:t>- </a:t>
            </a:r>
            <a:r>
              <a:rPr lang="en-US" altLang="zh-TW" sz="2400" dirty="0" smtClean="0">
                <a:solidFill>
                  <a:srgbClr val="FF0066"/>
                </a:solidFill>
                <a:latin typeface="+mj-lt"/>
              </a:rPr>
              <a:t>format 3 (e=0)</a:t>
            </a:r>
          </a:p>
          <a:p>
            <a:pPr lvl="1"/>
            <a:r>
              <a:rPr lang="en-US" altLang="zh-TW" sz="2400" dirty="0" smtClean="0">
                <a:latin typeface="+mj-lt"/>
              </a:rPr>
              <a:t>Extend the address to 20 bits - </a:t>
            </a:r>
            <a:r>
              <a:rPr lang="en-US" altLang="zh-TW" sz="2400" dirty="0" smtClean="0">
                <a:solidFill>
                  <a:srgbClr val="FF0066"/>
                </a:solidFill>
                <a:latin typeface="+mj-lt"/>
              </a:rPr>
              <a:t>format 4 (e=1)</a:t>
            </a:r>
          </a:p>
          <a:p>
            <a:pPr lvl="1"/>
            <a:r>
              <a:rPr lang="en-US" altLang="zh-TW" sz="2400" dirty="0" smtClean="0">
                <a:latin typeface="+mj-lt"/>
              </a:rPr>
              <a:t>Don’t refer memory at all - formats 1 and 2</a:t>
            </a:r>
            <a:endParaRPr lang="en-US" altLang="zh-TW" sz="2400" dirty="0">
              <a:latin typeface="+mj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4221163"/>
            <a:ext cx="2663825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3200400"/>
            <a:ext cx="6300787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Format 1 (1 Byte)</a:t>
            </a:r>
          </a:p>
          <a:p>
            <a:pPr lvl="1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RSUB</a:t>
            </a:r>
            <a:r>
              <a:rPr lang="en-US" sz="2000" dirty="0" smtClean="0"/>
              <a:t> (Return to subroutine)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2400" dirty="0" smtClean="0"/>
              <a:t>         </a:t>
            </a:r>
            <a:r>
              <a:rPr lang="en-US" sz="2000" dirty="0" smtClean="0"/>
              <a:t>4        C</a:t>
            </a:r>
          </a:p>
          <a:p>
            <a:r>
              <a:rPr lang="en-US" sz="2400" dirty="0" smtClean="0"/>
              <a:t>Format 2 (2 byte)</a:t>
            </a:r>
          </a:p>
          <a:p>
            <a:pPr lvl="1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COMPR A,S</a:t>
            </a:r>
          </a:p>
          <a:p>
            <a:pPr lvl="1">
              <a:buNone/>
            </a:pPr>
            <a:r>
              <a:rPr lang="en-US" sz="2000" dirty="0" smtClean="0"/>
              <a:t>        Opcode       A         S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       A         0        0         4</a:t>
            </a:r>
          </a:p>
          <a:p>
            <a:pPr lvl="1" algn="just">
              <a:buNone/>
            </a:pPr>
            <a:r>
              <a:rPr lang="en-US" sz="2000" dirty="0" smtClean="0"/>
              <a:t>Note :   Format 1 and 2 are used for those instruction that do not    refer   memory at all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438400"/>
          <a:ext cx="137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r>
                        <a:rPr lang="en-US" baseline="0" dirty="0" smtClean="0"/>
                        <a:t>  1100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4348480"/>
          <a:ext cx="2514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1010  0000   0000   0100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Format 3 (3 byte)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LDA #3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</a:t>
            </a:r>
            <a:r>
              <a:rPr lang="en-US" sz="2000" dirty="0" smtClean="0"/>
              <a:t>6          1 1   1   1  1  1          12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             </a:t>
            </a:r>
          </a:p>
          <a:p>
            <a:pPr lvl="1">
              <a:buNone/>
            </a:pPr>
            <a:r>
              <a:rPr lang="en-US" sz="2000" dirty="0" smtClean="0"/>
              <a:t>                           n  i    x   b  p  e</a:t>
            </a:r>
          </a:p>
          <a:p>
            <a:pPr lvl="1">
              <a:buNone/>
            </a:pPr>
            <a:r>
              <a:rPr lang="en-US" sz="2000" dirty="0" smtClean="0"/>
              <a:t>  0             1      0        0          0       3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If n=1  indirect addressing</a:t>
            </a:r>
          </a:p>
          <a:p>
            <a:pPr>
              <a:buNone/>
            </a:pPr>
            <a:r>
              <a:rPr lang="en-US" sz="2400" dirty="0" smtClean="0"/>
              <a:t>    i=1   immediate addressing</a:t>
            </a:r>
          </a:p>
          <a:p>
            <a:pPr>
              <a:buNone/>
            </a:pPr>
            <a:r>
              <a:rPr lang="en-US" sz="2400" dirty="0" smtClean="0"/>
              <a:t>    x=1  Indexed addressing</a:t>
            </a:r>
          </a:p>
          <a:p>
            <a:pPr>
              <a:buNone/>
            </a:pPr>
            <a:r>
              <a:rPr lang="en-US" sz="2400" dirty="0" smtClean="0"/>
              <a:t>    b=1  Base  relative addressing</a:t>
            </a:r>
          </a:p>
          <a:p>
            <a:pPr>
              <a:buNone/>
            </a:pPr>
            <a:r>
              <a:rPr lang="en-US" sz="2400" dirty="0" smtClean="0"/>
              <a:t>    p=1   Program counter relative addressing</a:t>
            </a:r>
          </a:p>
          <a:p>
            <a:pPr lvl="1">
              <a:buNone/>
            </a:pPr>
            <a:r>
              <a:rPr lang="en-US" sz="2000" dirty="0" smtClean="0"/>
              <a:t>        </a:t>
            </a:r>
          </a:p>
          <a:p>
            <a:pPr lvl="1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14600"/>
          <a:ext cx="48768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25878"/>
                <a:gridCol w="291932"/>
                <a:gridCol w="278207"/>
                <a:gridCol w="253396"/>
                <a:gridCol w="253396"/>
                <a:gridCol w="253396"/>
                <a:gridCol w="2406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0000  0000  0011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Format 4 (4 bytes)</a:t>
            </a:r>
          </a:p>
          <a:p>
            <a:pPr lvl="1">
              <a:buNone/>
            </a:pPr>
            <a:r>
              <a:rPr lang="en-US" sz="2000" dirty="0" smtClean="0"/>
              <a:t>  +JSUB  RDREC  (Jump to address 1036)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          4                 B             1                        0     1        0       3         6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Note:   Bit ‘e’ is used to distinguish between format 3 and 4. </a:t>
            </a:r>
          </a:p>
          <a:p>
            <a:pPr lvl="1">
              <a:buNone/>
            </a:pPr>
            <a:r>
              <a:rPr lang="en-US" sz="2000" dirty="0" smtClean="0"/>
              <a:t>              e=0 means format 3 and e=1 means format 4            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667000"/>
          <a:ext cx="64008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820"/>
                <a:gridCol w="468351"/>
                <a:gridCol w="390293"/>
                <a:gridCol w="390293"/>
                <a:gridCol w="390293"/>
                <a:gridCol w="390293"/>
                <a:gridCol w="312234"/>
                <a:gridCol w="2966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0000  0001  0000  0011</a:t>
                      </a:r>
                      <a:r>
                        <a:rPr lang="en-US" baseline="0" dirty="0" smtClean="0"/>
                        <a:t>  0110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Addressing modes</a:t>
            </a:r>
          </a:p>
          <a:p>
            <a:pPr lvl="1"/>
            <a:r>
              <a:rPr lang="en-US" sz="2000" dirty="0" smtClean="0"/>
              <a:t>Relative addressing modes</a:t>
            </a:r>
          </a:p>
          <a:p>
            <a:pPr lvl="2">
              <a:buNone/>
            </a:pPr>
            <a:r>
              <a:rPr lang="en-US" sz="1600" dirty="0" smtClean="0"/>
              <a:t>Base relative addressing mode</a:t>
            </a:r>
          </a:p>
          <a:p>
            <a:pPr lvl="2">
              <a:buNone/>
            </a:pPr>
            <a:r>
              <a:rPr lang="en-US" sz="1600" dirty="0" smtClean="0"/>
              <a:t>Program counter relative addressing mode</a:t>
            </a:r>
          </a:p>
          <a:p>
            <a:pPr lvl="1"/>
            <a:r>
              <a:rPr lang="en-US" sz="2000" dirty="0" smtClean="0"/>
              <a:t>Direct addressing mode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Other addressing modes</a:t>
            </a:r>
          </a:p>
          <a:p>
            <a:pPr lvl="1"/>
            <a:r>
              <a:rPr lang="en-US" sz="2000" dirty="0" smtClean="0"/>
              <a:t>Indexed addressing mode</a:t>
            </a:r>
          </a:p>
          <a:p>
            <a:pPr lvl="1"/>
            <a:r>
              <a:rPr lang="en-US" sz="2000" dirty="0" smtClean="0"/>
              <a:t>Immediate addressing mode</a:t>
            </a:r>
          </a:p>
          <a:p>
            <a:pPr lvl="1"/>
            <a:r>
              <a:rPr lang="en-US" sz="2000" dirty="0" smtClean="0"/>
              <a:t>Indirect addressing mode</a:t>
            </a:r>
          </a:p>
          <a:p>
            <a:pPr lvl="1"/>
            <a:r>
              <a:rPr lang="en-US" sz="2000" dirty="0" smtClean="0"/>
              <a:t>Simple addressing mode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3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Addressing modes </a:t>
            </a:r>
            <a:r>
              <a:rPr lang="en-US" dirty="0" smtClean="0"/>
              <a:t>refers to the way in which the operand of an instruction is specified.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6553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sz="2200" dirty="0" smtClean="0"/>
          </a:p>
          <a:p>
            <a:pPr lvl="1">
              <a:buNone/>
            </a:pPr>
            <a:r>
              <a:rPr lang="en-US" altLang="zh-TW" sz="2200" dirty="0" smtClean="0"/>
              <a:t>Note:</a:t>
            </a:r>
          </a:p>
          <a:p>
            <a:pPr lvl="1"/>
            <a:r>
              <a:rPr lang="en-US" altLang="zh-TW" sz="2200" dirty="0" smtClean="0"/>
              <a:t>PC-relative or Base-relative addressing: 	               op m</a:t>
            </a:r>
          </a:p>
          <a:p>
            <a:pPr lvl="1"/>
            <a:r>
              <a:rPr lang="en-US" altLang="zh-TW" sz="2200" dirty="0" smtClean="0"/>
              <a:t>Indirect addressing: 				 op @m</a:t>
            </a:r>
          </a:p>
          <a:p>
            <a:pPr lvl="1"/>
            <a:r>
              <a:rPr lang="en-US" altLang="zh-TW" sz="2200" dirty="0" smtClean="0"/>
              <a:t>Immediate addressing: 				op #c</a:t>
            </a:r>
          </a:p>
          <a:p>
            <a:pPr lvl="1"/>
            <a:r>
              <a:rPr lang="en-US" altLang="zh-TW" sz="2200" dirty="0" smtClean="0"/>
              <a:t>Extended format: 				+op m</a:t>
            </a:r>
          </a:p>
          <a:p>
            <a:pPr lvl="1"/>
            <a:r>
              <a:rPr lang="en-US" altLang="zh-TW" sz="2200" dirty="0" smtClean="0"/>
              <a:t>Index addressing: 				op </a:t>
            </a:r>
            <a:r>
              <a:rPr lang="en-US" altLang="zh-TW" sz="2200" dirty="0" err="1" smtClean="0"/>
              <a:t>m,x</a:t>
            </a:r>
            <a:endParaRPr lang="en-US" altLang="zh-TW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"/>
            <a:ext cx="73152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Relative addressing mode</a:t>
            </a:r>
          </a:p>
          <a:p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135937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Example:</a:t>
            </a:r>
          </a:p>
          <a:p>
            <a:pPr marL="857250" lvl="1" indent="-457200">
              <a:buAutoNum type="arabicPlain" startAt="10"/>
            </a:pPr>
            <a:r>
              <a:rPr lang="en-US" sz="2000" dirty="0" smtClean="0"/>
              <a:t>0000   FIRST  STL  RETADR   17201B</a:t>
            </a:r>
          </a:p>
          <a:p>
            <a:pPr marL="857250" lvl="1" indent="-457200">
              <a:buNone/>
            </a:pPr>
            <a:r>
              <a:rPr lang="en-US" sz="2000" dirty="0" smtClean="0"/>
              <a:t>P.C =0003</a:t>
            </a:r>
          </a:p>
          <a:p>
            <a:pPr marL="857250" lvl="1" indent="-457200">
              <a:buNone/>
            </a:pPr>
            <a:r>
              <a:rPr lang="en-US" sz="2000" dirty="0" smtClean="0"/>
              <a:t>RETADR=0030</a:t>
            </a:r>
          </a:p>
          <a:p>
            <a:pPr marL="857250" lvl="1" indent="-457200">
              <a:buNone/>
            </a:pPr>
            <a:r>
              <a:rPr lang="en-US" sz="2000" dirty="0" smtClean="0"/>
              <a:t>Disp = 30-3 =1B</a:t>
            </a:r>
          </a:p>
          <a:p>
            <a:pPr marL="857250" lvl="1" indent="-457200">
              <a:buNone/>
            </a:pPr>
            <a:r>
              <a:rPr lang="en-US" sz="2000" dirty="0" smtClean="0"/>
              <a:t>T.A= PC + Disp</a:t>
            </a:r>
          </a:p>
          <a:p>
            <a:pPr marL="857250" lvl="1" indent="-457200">
              <a:buNone/>
            </a:pPr>
            <a:r>
              <a:rPr lang="en-US" sz="2000" dirty="0" smtClean="0"/>
              <a:t>        0003+1B=0030</a:t>
            </a:r>
          </a:p>
          <a:p>
            <a:pPr marL="457200" indent="-45720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Base relative addressing mode</a:t>
            </a:r>
          </a:p>
          <a:p>
            <a:pPr lvl="1"/>
            <a:r>
              <a:rPr lang="en-US" sz="2000" dirty="0" smtClean="0"/>
              <a:t>In PC relative addressing mode , assembler knows the content of P.C</a:t>
            </a:r>
          </a:p>
          <a:p>
            <a:pPr lvl="1" algn="just"/>
            <a:r>
              <a:rPr lang="en-US" sz="2000" dirty="0" smtClean="0"/>
              <a:t>But in base relative addressing mode, programmer must tell the assembler the content of base register using the statement</a:t>
            </a:r>
          </a:p>
          <a:p>
            <a:pPr lvl="1" algn="just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FF0000"/>
                </a:solidFill>
              </a:rPr>
              <a:t>LDB #LENGTH </a:t>
            </a:r>
            <a:r>
              <a:rPr lang="en-US" sz="2000" dirty="0" smtClean="0"/>
              <a:t>(say length=0033 so B=0033)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lvl="1" algn="just"/>
            <a:r>
              <a:rPr lang="en-US" sz="2000" dirty="0" smtClean="0"/>
              <a:t>E.g. </a:t>
            </a:r>
          </a:p>
          <a:p>
            <a:pPr lvl="1" algn="just">
              <a:buNone/>
            </a:pPr>
            <a:r>
              <a:rPr lang="en-US" sz="2000" dirty="0" smtClean="0"/>
              <a:t>160   1046    STCH  BUFFER, X      57C003</a:t>
            </a:r>
          </a:p>
          <a:p>
            <a:pPr lvl="1" algn="just">
              <a:buNone/>
            </a:pPr>
            <a:r>
              <a:rPr lang="en-US" sz="2000" dirty="0" smtClean="0"/>
              <a:t> Address of buffer=0036</a:t>
            </a:r>
          </a:p>
          <a:p>
            <a:pPr lvl="1" algn="just">
              <a:buNone/>
            </a:pPr>
            <a:r>
              <a:rPr lang="en-US" sz="2000" dirty="0" smtClean="0"/>
              <a:t> B content= 0033</a:t>
            </a:r>
          </a:p>
          <a:p>
            <a:pPr lvl="1" algn="just">
              <a:buNone/>
            </a:pPr>
            <a:r>
              <a:rPr lang="en-US" sz="2000" dirty="0" smtClean="0"/>
              <a:t> Disp = 36-33 =3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Direct  addressing  mode</a:t>
            </a:r>
          </a:p>
          <a:p>
            <a:pPr lvl="1"/>
            <a:r>
              <a:rPr lang="en-US" sz="2000" dirty="0" smtClean="0"/>
              <a:t>If bits b and p are set to 0,the disp field from the format 3 is taken to be target address</a:t>
            </a:r>
          </a:p>
          <a:p>
            <a:pPr lvl="1"/>
            <a:r>
              <a:rPr lang="en-US" sz="2000" dirty="0" smtClean="0"/>
              <a:t>For format 4 instruction, bits b and p are normally set to 0 and target address is taken from the address field of the instruction. </a:t>
            </a:r>
          </a:p>
          <a:p>
            <a:pPr lvl="1">
              <a:buNone/>
            </a:pPr>
            <a:r>
              <a:rPr lang="en-US" sz="2000" dirty="0" smtClean="0"/>
              <a:t>E.g. LDA  LENGTH</a:t>
            </a:r>
          </a:p>
          <a:p>
            <a:r>
              <a:rPr lang="en-US" sz="2400" dirty="0" smtClean="0"/>
              <a:t>Immediate addressing</a:t>
            </a:r>
          </a:p>
          <a:p>
            <a:pPr lvl="1"/>
            <a:r>
              <a:rPr lang="en-US" sz="2000" dirty="0" smtClean="0"/>
              <a:t>  i=1 and n=0,target address itself is used as operand value</a:t>
            </a:r>
          </a:p>
          <a:p>
            <a:pPr lvl="1"/>
            <a:r>
              <a:rPr lang="en-US" sz="2000" dirty="0" smtClean="0"/>
              <a:t>No memory reference performed</a:t>
            </a:r>
          </a:p>
          <a:p>
            <a:pPr lvl="1">
              <a:buNone/>
            </a:pPr>
            <a:r>
              <a:rPr lang="en-US" sz="2000" dirty="0" smtClean="0"/>
              <a:t>E.g. LDA  #9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Indirect addressing</a:t>
            </a:r>
          </a:p>
          <a:p>
            <a:pPr lvl="1"/>
            <a:r>
              <a:rPr lang="en-US" sz="2000" dirty="0" smtClean="0"/>
              <a:t>If bit i=0 and n=1, the word at the location given by target address is fetched. The value contained in this word is then taken as the address of the operand value</a:t>
            </a:r>
          </a:p>
          <a:p>
            <a:pPr lvl="1"/>
            <a:r>
              <a:rPr lang="en-US" sz="2000" dirty="0" smtClean="0"/>
              <a:t>E.g.     J @RETADR</a:t>
            </a:r>
          </a:p>
          <a:p>
            <a:r>
              <a:rPr lang="en-US" sz="2400" dirty="0" smtClean="0"/>
              <a:t>Simple addressing</a:t>
            </a:r>
          </a:p>
          <a:p>
            <a:pPr lvl="1"/>
            <a:r>
              <a:rPr lang="en-US" sz="2000" dirty="0" smtClean="0"/>
              <a:t>If bit i and n are 0 or both 1, the target address is taken as the location of the operand</a:t>
            </a:r>
          </a:p>
          <a:p>
            <a:r>
              <a:rPr lang="en-US" sz="2400" dirty="0" smtClean="0"/>
              <a:t>Indexed Addressing </a:t>
            </a:r>
          </a:p>
          <a:p>
            <a:pPr lvl="1"/>
            <a:r>
              <a:rPr lang="en-US" sz="2000" dirty="0" smtClean="0"/>
              <a:t>E.g. STCH   BUFFER , X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</a:t>
            </a:r>
          </a:p>
          <a:p>
            <a:pPr lvl="1"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5           4                            1                           0     0    0</a:t>
            </a:r>
          </a:p>
          <a:p>
            <a:pPr lvl="1">
              <a:buNone/>
            </a:pPr>
            <a:r>
              <a:rPr lang="en-US" sz="2000" dirty="0" smtClean="0"/>
              <a:t>Effective address= 1000+ content of index register X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4876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0101 </a:t>
                      </a:r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0  0</a:t>
                      </a:r>
                      <a:r>
                        <a:rPr lang="en-US" baseline="0" dirty="0" smtClean="0"/>
                        <a:t>  0  0  0   1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000  0000  0000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Necessity of 2 passes and Forward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Forward reference is a reference to a label  that is defined later in the program.</a:t>
            </a:r>
          </a:p>
          <a:p>
            <a:pPr lvl="1">
              <a:buNone/>
            </a:pPr>
            <a:r>
              <a:rPr lang="en-US" sz="2000" dirty="0" smtClean="0"/>
              <a:t>E.g.</a:t>
            </a:r>
          </a:p>
          <a:p>
            <a:pPr marL="914400" lvl="1" indent="-457200">
              <a:buAutoNum type="arabicPlain" startAt="1000"/>
            </a:pPr>
            <a:r>
              <a:rPr lang="en-US" sz="2000" dirty="0" smtClean="0">
                <a:solidFill>
                  <a:srgbClr val="FF0000"/>
                </a:solidFill>
              </a:rPr>
              <a:t>    COPY    START    1000</a:t>
            </a:r>
          </a:p>
          <a:p>
            <a:pPr marL="914400" lvl="1" indent="-45720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1000    FIRST     STL     </a:t>
            </a:r>
            <a:r>
              <a:rPr lang="en-US" sz="2000" u="sng" dirty="0" smtClean="0">
                <a:solidFill>
                  <a:srgbClr val="FF0000"/>
                </a:solidFill>
              </a:rPr>
              <a:t>RETADR</a:t>
            </a:r>
          </a:p>
          <a:p>
            <a:pPr marL="914400" lvl="1" indent="-45720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 .</a:t>
            </a:r>
          </a:p>
          <a:p>
            <a:pPr marL="914400" lvl="1" indent="-45720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 .</a:t>
            </a:r>
          </a:p>
          <a:p>
            <a:pPr marL="914400" lvl="1" indent="-45720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 .</a:t>
            </a:r>
          </a:p>
          <a:p>
            <a:pPr marL="914400" lvl="1" indent="-457200">
              <a:buAutoNum type="arabicPlain" startAt="1033"/>
            </a:pPr>
            <a:r>
              <a:rPr lang="en-US" sz="2000" dirty="0" smtClean="0">
                <a:solidFill>
                  <a:srgbClr val="FF0000"/>
                </a:solidFill>
              </a:rPr>
              <a:t>     </a:t>
            </a:r>
            <a:r>
              <a:rPr lang="en-US" sz="2000" u="sng" dirty="0" smtClean="0">
                <a:solidFill>
                  <a:srgbClr val="FF0000"/>
                </a:solidFill>
              </a:rPr>
              <a:t>RETADR</a:t>
            </a:r>
            <a:r>
              <a:rPr lang="en-US" sz="2000" dirty="0" smtClean="0">
                <a:solidFill>
                  <a:srgbClr val="FF0000"/>
                </a:solidFill>
              </a:rPr>
              <a:t>   RESW    1</a:t>
            </a:r>
          </a:p>
          <a:p>
            <a:pPr marL="914400" lvl="1" indent="-45720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  .</a:t>
            </a:r>
          </a:p>
          <a:p>
            <a:pPr marL="914400" lvl="1" indent="-45720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  .</a:t>
            </a:r>
          </a:p>
          <a:p>
            <a:pPr marL="914400" lvl="1" indent="-45720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END    FIRST    </a:t>
            </a:r>
          </a:p>
          <a:p>
            <a:pPr marL="914400" lvl="1" indent="-45720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marL="914400" lvl="1" indent="-457200">
              <a:buAutoNum type="arabicPlain" startAt="1000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581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Necessity of two 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Forward  reference is difficult to resolve in single pass</a:t>
            </a:r>
          </a:p>
          <a:p>
            <a:r>
              <a:rPr lang="en-US" sz="2400" dirty="0" smtClean="0"/>
              <a:t>Because of this most assembler make 2 passes over the source program</a:t>
            </a:r>
          </a:p>
          <a:p>
            <a:pPr lvl="1"/>
            <a:r>
              <a:rPr lang="en-US" sz="2000" dirty="0" smtClean="0"/>
              <a:t>The first pass scan the source program for label definition and assign address</a:t>
            </a:r>
          </a:p>
          <a:p>
            <a:pPr lvl="1"/>
            <a:r>
              <a:rPr lang="en-US" sz="2000" dirty="0" smtClean="0"/>
              <a:t>The second pass perform most of the translation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Note:</a:t>
            </a:r>
          </a:p>
          <a:p>
            <a:pPr lvl="1"/>
            <a:r>
              <a:rPr lang="en-US" sz="2000" dirty="0" smtClean="0"/>
              <a:t>Thus we have </a:t>
            </a:r>
          </a:p>
          <a:p>
            <a:pPr lvl="2"/>
            <a:r>
              <a:rPr lang="en-US" sz="1600" dirty="0" smtClean="0"/>
              <a:t>2 pass assembler( read twice)</a:t>
            </a:r>
          </a:p>
          <a:p>
            <a:pPr lvl="2"/>
            <a:r>
              <a:rPr lang="en-US" sz="1600" dirty="0" smtClean="0"/>
              <a:t>1 pass assembler(Single read)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Fundamental functions</a:t>
            </a:r>
          </a:p>
          <a:p>
            <a:pPr lvl="1"/>
            <a:r>
              <a:rPr lang="en-US" altLang="zh-TW" sz="2400" dirty="0" smtClean="0"/>
              <a:t>translating </a:t>
            </a:r>
            <a:r>
              <a:rPr lang="en-US" altLang="zh-TW" sz="2400" dirty="0" smtClean="0">
                <a:solidFill>
                  <a:srgbClr val="FF0000"/>
                </a:solidFill>
              </a:rPr>
              <a:t>mnemonic operation codes to their machine language equivalents</a:t>
            </a:r>
          </a:p>
          <a:p>
            <a:pPr lvl="1"/>
            <a:r>
              <a:rPr lang="en-US" altLang="zh-TW" sz="2400" dirty="0" smtClean="0"/>
              <a:t>assigning machine addresses to symbolic labels </a:t>
            </a:r>
          </a:p>
          <a:p>
            <a:pPr lvl="1"/>
            <a:r>
              <a:rPr lang="en-US" altLang="zh-TW" sz="2400" dirty="0" smtClean="0"/>
              <a:t>Convert symbolic 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operands </a:t>
            </a:r>
            <a:r>
              <a:rPr lang="en-US" altLang="zh-TW" sz="2400" dirty="0" smtClean="0">
                <a:solidFill>
                  <a:srgbClr val="FF0000"/>
                </a:solidFill>
              </a:rPr>
              <a:t>to their equivalent machine addresses </a:t>
            </a:r>
          </a:p>
          <a:p>
            <a:pPr lvl="1"/>
            <a:r>
              <a:rPr lang="en-US" altLang="zh-TW" sz="2400" dirty="0" smtClean="0"/>
              <a:t>Build the machine instructions in the proper </a:t>
            </a:r>
            <a:r>
              <a:rPr lang="en-US" altLang="zh-TW" sz="2400" u="sng" dirty="0" smtClean="0"/>
              <a:t>format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Convert the </a:t>
            </a:r>
            <a:r>
              <a:rPr lang="en-US" altLang="zh-TW" sz="2400" u="sng" dirty="0" smtClean="0"/>
              <a:t>data constants</a:t>
            </a:r>
            <a:r>
              <a:rPr lang="en-US" altLang="zh-TW" sz="2400" dirty="0" smtClean="0"/>
              <a:t> to internal machine representations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Write the 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object program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and the assembly listing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used by assembler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OPTAB</a:t>
            </a:r>
          </a:p>
          <a:p>
            <a:r>
              <a:rPr lang="en-US" dirty="0" smtClean="0"/>
              <a:t>SYMTAB</a:t>
            </a:r>
          </a:p>
          <a:p>
            <a:r>
              <a:rPr lang="en-US" dirty="0" smtClean="0"/>
              <a:t>LOCCTR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OPTAB(Operation Code Table)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+mj-lt"/>
              </a:rPr>
              <a:t>Content</a:t>
            </a:r>
          </a:p>
          <a:p>
            <a:pPr lvl="1"/>
            <a:r>
              <a:rPr lang="en-US" sz="2400" dirty="0" smtClean="0">
                <a:latin typeface="+mj-lt"/>
              </a:rPr>
              <a:t>mnemonic, machine code (instruction format,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         length) etc.</a:t>
            </a:r>
          </a:p>
          <a:p>
            <a:pPr>
              <a:buNone/>
            </a:pPr>
            <a:r>
              <a:rPr lang="en-US" sz="2400" b="1" dirty="0" smtClean="0">
                <a:latin typeface="+mj-lt"/>
              </a:rPr>
              <a:t>Characteristic</a:t>
            </a:r>
          </a:p>
          <a:p>
            <a:pPr lvl="1"/>
            <a:r>
              <a:rPr lang="en-US" sz="2400" dirty="0" smtClean="0">
                <a:latin typeface="+mj-lt"/>
              </a:rPr>
              <a:t>static table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Implementation</a:t>
            </a:r>
          </a:p>
          <a:p>
            <a:pPr lvl="1"/>
            <a:r>
              <a:rPr lang="en-US" sz="2400" dirty="0" smtClean="0">
                <a:latin typeface="+mj-lt"/>
              </a:rPr>
              <a:t> array or hash table, easy for search , opcode as key</a:t>
            </a:r>
          </a:p>
          <a:p>
            <a:pPr>
              <a:buNone/>
            </a:pPr>
            <a:r>
              <a:rPr lang="en-US" sz="2400" b="1" dirty="0" smtClean="0">
                <a:latin typeface="+mj-lt"/>
              </a:rPr>
              <a:t>Purpose</a:t>
            </a:r>
          </a:p>
          <a:p>
            <a:pPr lvl="1"/>
            <a:r>
              <a:rPr lang="en-US" sz="2400" dirty="0" smtClean="0">
                <a:latin typeface="+mj-lt"/>
              </a:rPr>
              <a:t>Used to check the validity of opcode (pass1)</a:t>
            </a:r>
          </a:p>
          <a:p>
            <a:pPr lvl="1"/>
            <a:r>
              <a:rPr lang="en-US" sz="2400" dirty="0" smtClean="0">
                <a:latin typeface="+mj-lt"/>
              </a:rPr>
              <a:t>Convert opcode to machine code  (pass2)</a:t>
            </a:r>
          </a:p>
          <a:p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SYMTAB (symbol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400" dirty="0" smtClean="0"/>
              <a:t>keep track of the types of all symbols defined in the program</a:t>
            </a:r>
          </a:p>
          <a:p>
            <a:pPr>
              <a:buNone/>
            </a:pPr>
            <a:r>
              <a:rPr lang="en-US" sz="2400" b="1" dirty="0" smtClean="0"/>
              <a:t>Content</a:t>
            </a:r>
          </a:p>
          <a:p>
            <a:pPr lvl="1"/>
            <a:r>
              <a:rPr lang="en-US" sz="2400" dirty="0" smtClean="0"/>
              <a:t> label name, value, flag, (type, length) etc.</a:t>
            </a:r>
          </a:p>
          <a:p>
            <a:pPr>
              <a:buNone/>
            </a:pPr>
            <a:r>
              <a:rPr lang="en-US" sz="2400" b="1" dirty="0" smtClean="0"/>
              <a:t>Characteristic</a:t>
            </a:r>
          </a:p>
          <a:p>
            <a:pPr lvl="1"/>
            <a:r>
              <a:rPr lang="en-US" sz="2400" dirty="0" smtClean="0"/>
              <a:t> dynamic table (insert, delete, search)</a:t>
            </a:r>
          </a:p>
          <a:p>
            <a:pPr>
              <a:buNone/>
            </a:pPr>
            <a:r>
              <a:rPr lang="en-US" sz="2400" b="1" dirty="0" smtClean="0"/>
              <a:t>Implementation</a:t>
            </a:r>
          </a:p>
          <a:p>
            <a:pPr lvl="1"/>
            <a:r>
              <a:rPr lang="en-US" sz="2400" dirty="0" smtClean="0"/>
              <a:t> hash table, non-random keys, hashing function</a:t>
            </a:r>
          </a:p>
          <a:p>
            <a:pPr>
              <a:buNone/>
            </a:pPr>
            <a:r>
              <a:rPr lang="en-US" sz="2400" dirty="0" smtClean="0"/>
              <a:t>Note:</a:t>
            </a:r>
          </a:p>
          <a:p>
            <a:pPr>
              <a:buNone/>
            </a:pPr>
            <a:r>
              <a:rPr lang="en-US" sz="2000" dirty="0" smtClean="0"/>
              <a:t>During  pass1, labels are entered to SYMTAB along with address of LOCCTR</a:t>
            </a:r>
          </a:p>
          <a:p>
            <a:pPr>
              <a:buNone/>
            </a:pPr>
            <a:r>
              <a:rPr lang="en-US" sz="2000" dirty="0" smtClean="0"/>
              <a:t>During pass2, symbols used as operand are looked up in the table(to get </a:t>
            </a:r>
            <a:r>
              <a:rPr lang="en-US" sz="2000" dirty="0" err="1" smtClean="0"/>
              <a:t>addr</a:t>
            </a:r>
            <a:r>
              <a:rPr lang="en-US" sz="2000" dirty="0" smtClean="0"/>
              <a:t>)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SYMTAB (symbol table)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4953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804988"/>
            <a:ext cx="373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LOCCTR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is a counter variable that is used to help in the assignment of address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LOCCTR is initialized to the beginning address specified in the START statement.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After each source statement is processed, the length of the assembled instruction or data area to be generated is added to LOCCTR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Object program contains 3 types of record</a:t>
            </a:r>
          </a:p>
          <a:p>
            <a:pPr lvl="1" algn="just"/>
            <a:r>
              <a:rPr lang="en-US" sz="2000" dirty="0" smtClean="0"/>
              <a:t>Header record</a:t>
            </a:r>
          </a:p>
          <a:p>
            <a:pPr lvl="1" algn="just"/>
            <a:r>
              <a:rPr lang="en-US" sz="2000" dirty="0" smtClean="0"/>
              <a:t>Text record</a:t>
            </a:r>
          </a:p>
          <a:p>
            <a:pPr lvl="1" algn="just"/>
            <a:r>
              <a:rPr lang="en-US" sz="2000" dirty="0" smtClean="0"/>
              <a:t>End record</a:t>
            </a:r>
          </a:p>
          <a:p>
            <a:pPr algn="just"/>
            <a:r>
              <a:rPr lang="en-US" sz="2400" dirty="0" smtClean="0"/>
              <a:t>The header record contains the program name, starting address and length.</a:t>
            </a:r>
          </a:p>
          <a:p>
            <a:pPr algn="just"/>
            <a:r>
              <a:rPr lang="en-US" sz="2400" dirty="0" smtClean="0"/>
              <a:t>The text record contains the translated(i.e. machine code ) instruction and data of the program together with the indication of where these are to be loaded</a:t>
            </a:r>
          </a:p>
          <a:p>
            <a:pPr algn="just"/>
            <a:r>
              <a:rPr lang="en-US" sz="2400" dirty="0" smtClean="0"/>
              <a:t>The end record marks the end of the object program and specifies the address in the program the execution is to begin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381000"/>
            <a:ext cx="89154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Header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smtClean="0"/>
              <a:t>Col. 1	H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smtClean="0"/>
              <a:t>Col. 2~7	Program name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smtClean="0"/>
              <a:t>Col. 8~13	Starting address (hex)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smtClean="0"/>
              <a:t>Col. 14-19	Length of object program in bytes (hex)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Text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smtClean="0"/>
              <a:t>Col.1 	T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smtClean="0"/>
              <a:t>Col.2~7	Starting address in this record (hex)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smtClean="0"/>
              <a:t>Col. 8~9	Length of object code in this record in bytes (hex)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smtClean="0"/>
              <a:t>Col. 10~69	Object code ( 2 columns per byte of object code)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End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smtClean="0"/>
              <a:t>Col.1	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smtClean="0"/>
              <a:t>Col.2~7	Address of first executable instruction (hex)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 smtClean="0"/>
              <a:t>			(END program 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304800"/>
            <a:ext cx="84582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An assembly language is a machine dependent low level programming language which is specific to a certain computer system</a:t>
            </a:r>
          </a:p>
          <a:p>
            <a:endParaRPr lang="en-US" sz="2400" dirty="0" smtClean="0"/>
          </a:p>
          <a:p>
            <a:r>
              <a:rPr lang="en-US" sz="2400" dirty="0" smtClean="0"/>
              <a:t>An assembly language statement has the following format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 [Label] &lt;Opcode&gt; &lt;Operand Spec&gt;[&lt;,Operand Spec&gt;…]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E.g.</a:t>
            </a:r>
          </a:p>
          <a:p>
            <a:pPr>
              <a:buNone/>
            </a:pPr>
            <a:r>
              <a:rPr lang="en-US" sz="2400" dirty="0" smtClean="0"/>
              <a:t>     WLOOP   LDCH   BUFFER, X</a:t>
            </a:r>
          </a:p>
          <a:p>
            <a:pPr>
              <a:buNone/>
            </a:pPr>
            <a:r>
              <a:rPr lang="en-US" sz="2400" dirty="0" smtClean="0"/>
              <a:t>     RLOOP   TD   INPUT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83" y="5257800"/>
            <a:ext cx="913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dirty="0" smtClean="0"/>
              <a:t>Note: No object code generated for assembler directive like RESW,RESB in the source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7239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</a:t>
            </a:r>
            <a:endParaRPr lang="en-US" dirty="0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81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Pass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General  description of the two pass assembler is given below: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u="sng" dirty="0" smtClean="0"/>
              <a:t>Pass1 </a:t>
            </a:r>
            <a:r>
              <a:rPr lang="en-US" sz="2400" dirty="0" smtClean="0"/>
              <a:t>(define symbols)</a:t>
            </a:r>
          </a:p>
          <a:p>
            <a:pPr lvl="1"/>
            <a:r>
              <a:rPr lang="en-US" sz="2000" dirty="0" smtClean="0"/>
              <a:t>Assign addresses to all statements in the program.</a:t>
            </a:r>
          </a:p>
          <a:p>
            <a:pPr lvl="1"/>
            <a:r>
              <a:rPr lang="en-US" sz="2000" dirty="0" smtClean="0"/>
              <a:t>Save the values (addresses) assigned to all labels for use in pass2</a:t>
            </a:r>
          </a:p>
          <a:p>
            <a:pPr lvl="1"/>
            <a:r>
              <a:rPr lang="en-US" sz="2000" dirty="0" smtClean="0"/>
              <a:t>Perform some processing of assembler directives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u="sng" dirty="0" smtClean="0"/>
              <a:t>Pass2</a:t>
            </a:r>
            <a:r>
              <a:rPr lang="en-US" sz="2400" dirty="0" smtClean="0"/>
              <a:t>(Assemble instruction and generate object program)</a:t>
            </a:r>
          </a:p>
          <a:p>
            <a:pPr lvl="1"/>
            <a:r>
              <a:rPr lang="en-US" sz="2000" dirty="0" smtClean="0"/>
              <a:t>Assemble instruction (translating operation codes and looking up addresses)</a:t>
            </a:r>
          </a:p>
          <a:p>
            <a:pPr lvl="1"/>
            <a:r>
              <a:rPr lang="en-US" altLang="zh-TW" sz="2000" dirty="0" smtClean="0"/>
              <a:t>Generate data values defined by BYTE, WORD</a:t>
            </a:r>
          </a:p>
          <a:p>
            <a:pPr lvl="1"/>
            <a:r>
              <a:rPr lang="en-US" altLang="zh-TW" sz="2000" dirty="0" smtClean="0"/>
              <a:t>Perform processing of assembler directives not done in Pass 1</a:t>
            </a:r>
          </a:p>
          <a:p>
            <a:pPr lvl="1"/>
            <a:r>
              <a:rPr lang="en-US" altLang="zh-TW" sz="2000" dirty="0" smtClean="0"/>
              <a:t>Write the object program and the assembly listing</a:t>
            </a:r>
          </a:p>
          <a:p>
            <a:pPr lvl="1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pass assembler Algorithm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2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"/>
            <a:ext cx="6324600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79247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315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Assembler directive instruct the assembler to perform certain action during the assembly of a program</a:t>
            </a:r>
          </a:p>
          <a:p>
            <a:r>
              <a:rPr lang="en-US" sz="2400" dirty="0" smtClean="0"/>
              <a:t>They are not translated into machine instruction instead they provide instructions to the assembler itself.</a:t>
            </a:r>
          </a:p>
          <a:p>
            <a:r>
              <a:rPr lang="en-US" sz="2400" dirty="0" smtClean="0"/>
              <a:t>Examples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START</a:t>
            </a:r>
            <a:r>
              <a:rPr lang="en-US" sz="2000" dirty="0" smtClean="0"/>
              <a:t>: Specify name and starting address of the program</a:t>
            </a:r>
          </a:p>
          <a:p>
            <a:pPr lvl="2"/>
            <a:r>
              <a:rPr lang="en-US" sz="1600" dirty="0" smtClean="0"/>
              <a:t>E.g.  </a:t>
            </a:r>
            <a:r>
              <a:rPr lang="en-US" sz="1600" dirty="0" smtClean="0">
                <a:solidFill>
                  <a:schemeClr val="tx2"/>
                </a:solidFill>
              </a:rPr>
              <a:t>COPY  START 1000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END</a:t>
            </a:r>
            <a:r>
              <a:rPr lang="en-US" sz="2000" dirty="0" smtClean="0"/>
              <a:t>: Indicate the end of the source program and optionally specify the first executable instruction in the program.</a:t>
            </a:r>
          </a:p>
          <a:p>
            <a:pPr lvl="2"/>
            <a:r>
              <a:rPr lang="en-US" sz="1600" dirty="0" smtClean="0"/>
              <a:t>E.g.  </a:t>
            </a:r>
            <a:r>
              <a:rPr lang="en-US" sz="1600" dirty="0" smtClean="0">
                <a:solidFill>
                  <a:schemeClr val="tx2"/>
                </a:solidFill>
              </a:rPr>
              <a:t>END FIRST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BYTE</a:t>
            </a:r>
            <a:r>
              <a:rPr lang="en-US" sz="2000" dirty="0" smtClean="0"/>
              <a:t>: Generate character or hexadecimal constant occupying as many bytes as needed to represent the constant</a:t>
            </a:r>
          </a:p>
          <a:p>
            <a:pPr lvl="2"/>
            <a:r>
              <a:rPr lang="en-US" sz="1600" dirty="0" smtClean="0"/>
              <a:t>E.g.  </a:t>
            </a:r>
            <a:r>
              <a:rPr lang="en-US" sz="1600" dirty="0" smtClean="0">
                <a:solidFill>
                  <a:schemeClr val="tx2"/>
                </a:solidFill>
              </a:rPr>
              <a:t>EOF BYTE C’EOF’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             INPUT BYTE X’F1’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One Pass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There are two main types of one pass assembler: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Load-and-go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Produces object code directly in memory for immediate execution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The other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Produces usual kind of object code for later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go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sz="2400" dirty="0" smtClean="0">
                <a:ea typeface="新細明體" charset="-120"/>
              </a:rPr>
              <a:t>Characteristics</a:t>
            </a:r>
          </a:p>
          <a:p>
            <a:pPr lvl="1" algn="just"/>
            <a:r>
              <a:rPr lang="en-US" altLang="zh-TW" sz="2400" dirty="0" smtClean="0">
                <a:ea typeface="新細明體" charset="-120"/>
              </a:rPr>
              <a:t>Useful for </a:t>
            </a:r>
            <a:r>
              <a:rPr lang="en-US" altLang="zh-TW" sz="2400" u="sng" dirty="0" smtClean="0">
                <a:ea typeface="新細明體" charset="-120"/>
              </a:rPr>
              <a:t>program development and testing</a:t>
            </a:r>
            <a:endParaRPr lang="en-US" altLang="zh-TW" sz="2400" dirty="0" smtClean="0">
              <a:ea typeface="新細明體" charset="-120"/>
            </a:endParaRPr>
          </a:p>
          <a:p>
            <a:pPr lvl="1" algn="just"/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Avoids the overhead of writing the object program out and reading it back </a:t>
            </a:r>
          </a:p>
          <a:p>
            <a:pPr lvl="1" algn="just"/>
            <a:r>
              <a:rPr lang="en-US" altLang="zh-TW" sz="2400" dirty="0" smtClean="0">
                <a:ea typeface="新細明體" charset="-120"/>
              </a:rPr>
              <a:t>Both one-pass and two-pass assemblers can be designed as load-and-go. </a:t>
            </a:r>
          </a:p>
          <a:p>
            <a:pPr lvl="1" algn="just"/>
            <a:r>
              <a:rPr lang="en-US" altLang="zh-TW" sz="2400" dirty="0" smtClean="0">
                <a:ea typeface="新細明體" charset="-120"/>
              </a:rPr>
              <a:t>However one-pass also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avoids the over head of an additional pass over the source program</a:t>
            </a:r>
          </a:p>
          <a:p>
            <a:pPr lvl="1" algn="just"/>
            <a:r>
              <a:rPr lang="en-US" altLang="zh-TW" sz="2400" dirty="0" smtClean="0">
                <a:ea typeface="新細明體" charset="-120"/>
              </a:rPr>
              <a:t>For a load-and-go assembler,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the actual address must be known at assembly time</a:t>
            </a:r>
            <a:r>
              <a:rPr lang="en-US" altLang="zh-TW" sz="2400" dirty="0" smtClean="0">
                <a:ea typeface="新細明體" charset="-120"/>
              </a:rPr>
              <a:t>, we can use an absolute program</a:t>
            </a:r>
          </a:p>
          <a:p>
            <a:pPr algn="just"/>
            <a:endParaRPr lang="en-US" sz="24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charset="-120"/>
              </a:rPr>
              <a:t>Forward references handling</a:t>
            </a:r>
          </a:p>
          <a:p>
            <a:pPr lvl="1">
              <a:buNone/>
            </a:pPr>
            <a:r>
              <a:rPr lang="en-US" altLang="zh-TW" sz="2400" dirty="0" smtClean="0">
                <a:ea typeface="新細明體" charset="-120"/>
              </a:rPr>
              <a:t>1. Omit the address translation</a:t>
            </a:r>
          </a:p>
          <a:p>
            <a:pPr lvl="1">
              <a:buNone/>
            </a:pPr>
            <a:r>
              <a:rPr lang="en-US" altLang="zh-TW" sz="2400" dirty="0" smtClean="0">
                <a:ea typeface="新細明體" charset="-120"/>
              </a:rPr>
              <a:t>2. Insert the symbol into SYMTAB, and mark this symbol undefined</a:t>
            </a:r>
          </a:p>
          <a:p>
            <a:pPr lvl="1">
              <a:buNone/>
            </a:pPr>
            <a:r>
              <a:rPr lang="en-US" altLang="zh-TW" sz="2400" dirty="0" smtClean="0">
                <a:ea typeface="新細明體" charset="-120"/>
              </a:rPr>
              <a:t>3. The address that refers to the undefined symbol is added to a list of forward references associated with the symbol table entry</a:t>
            </a:r>
          </a:p>
          <a:p>
            <a:pPr lvl="1">
              <a:buNone/>
            </a:pPr>
            <a:r>
              <a:rPr lang="en-US" altLang="zh-TW" sz="2400" dirty="0" smtClean="0">
                <a:ea typeface="新細明體" charset="-120"/>
              </a:rPr>
              <a:t>4. When the definition for a symbol is encountered, the proper address for the symbol is then inserted into any instructions previous generated according to the forward reference list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charset="-120"/>
              </a:rPr>
              <a:t>At the end of the program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Any SYMTAB entries that are still marked with * indicate undefined symbols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Search SYMTAB for the symbol named in the END statement and jump to this location to begin execution</a:t>
            </a:r>
          </a:p>
          <a:p>
            <a:r>
              <a:rPr lang="en-US" altLang="zh-TW" sz="2400" dirty="0" smtClean="0">
                <a:ea typeface="新細明體" charset="-120"/>
              </a:rPr>
              <a:t>The actual starting address must be specified at assembly time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reference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837" y="1920081"/>
            <a:ext cx="79343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620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799" y="228600"/>
            <a:ext cx="8626207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code in one pass assembler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39961"/>
            <a:ext cx="8229600" cy="444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WORD</a:t>
            </a:r>
            <a:r>
              <a:rPr lang="en-US" sz="2000" dirty="0" smtClean="0"/>
              <a:t>:  Generate one word integer constant</a:t>
            </a:r>
          </a:p>
          <a:p>
            <a:pPr lvl="2"/>
            <a:r>
              <a:rPr lang="en-US" sz="1600" dirty="0" smtClean="0"/>
              <a:t>  E.g.  </a:t>
            </a:r>
            <a:r>
              <a:rPr lang="en-US" sz="1600" dirty="0" smtClean="0">
                <a:solidFill>
                  <a:schemeClr val="tx2"/>
                </a:solidFill>
              </a:rPr>
              <a:t>THREE WORD 3</a:t>
            </a:r>
          </a:p>
          <a:p>
            <a:pPr lvl="2"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RESB</a:t>
            </a:r>
            <a:r>
              <a:rPr lang="en-US" sz="2000" dirty="0" smtClean="0"/>
              <a:t>:  Reserve number of bytes for data area</a:t>
            </a:r>
          </a:p>
          <a:p>
            <a:pPr lvl="2"/>
            <a:r>
              <a:rPr lang="en-US" sz="1600" dirty="0" smtClean="0"/>
              <a:t>E.g. </a:t>
            </a:r>
            <a:r>
              <a:rPr lang="en-US" sz="1600" dirty="0" smtClean="0">
                <a:solidFill>
                  <a:schemeClr val="tx2"/>
                </a:solidFill>
              </a:rPr>
              <a:t>BUFFER RESB 4096</a:t>
            </a:r>
          </a:p>
          <a:p>
            <a:pPr lvl="2"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RESW </a:t>
            </a:r>
            <a:r>
              <a:rPr lang="en-US" sz="2000" dirty="0" smtClean="0"/>
              <a:t>: Reserve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indicated number of words for a data area</a:t>
            </a:r>
          </a:p>
          <a:p>
            <a:pPr lvl="2"/>
            <a:r>
              <a:rPr lang="en-US" sz="1600" dirty="0" smtClean="0"/>
              <a:t>E.g. </a:t>
            </a:r>
            <a:r>
              <a:rPr lang="en-US" sz="1600" dirty="0" smtClean="0">
                <a:solidFill>
                  <a:schemeClr val="tx2"/>
                </a:solidFill>
              </a:rPr>
              <a:t>RETA RESW 1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code generated by 1 pass assembler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One pass assembler algorithm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1"/>
            <a:ext cx="7848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534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66293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638800"/>
            <a:ext cx="36957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7772400" cy="1362075"/>
          </a:xfrm>
        </p:spPr>
        <p:txBody>
          <a:bodyPr/>
          <a:lstStyle/>
          <a:p>
            <a:r>
              <a:rPr lang="en-US" dirty="0" smtClean="0"/>
              <a:t>Program block and control section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zh-TW" dirty="0" smtClean="0">
                <a:ea typeface="新細明體" charset="-120"/>
              </a:rPr>
              <a:t>Program blocks</a:t>
            </a:r>
          </a:p>
          <a:p>
            <a:pPr lvl="1" algn="just"/>
            <a:r>
              <a:rPr lang="en-US" altLang="zh-TW" dirty="0" smtClean="0">
                <a:ea typeface="新細明體" charset="-120"/>
              </a:rPr>
              <a:t>Feature that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allow generated machine instructions and data to appear in object program in a different order from the corresponding source statement   </a:t>
            </a:r>
          </a:p>
          <a:p>
            <a:pPr lvl="1" algn="just"/>
            <a:r>
              <a:rPr lang="en-US" altLang="zh-TW" dirty="0" smtClean="0">
                <a:ea typeface="新細明體" charset="-120"/>
              </a:rPr>
              <a:t>Refer to segments of code that are rearranged within a single object program unit</a:t>
            </a:r>
          </a:p>
          <a:p>
            <a:pPr lvl="1" algn="just">
              <a:buNone/>
            </a:pPr>
            <a:r>
              <a:rPr lang="en-US" altLang="zh-TW" b="1" dirty="0" smtClean="0">
                <a:ea typeface="新細明體" charset="-120"/>
              </a:rPr>
              <a:t>       USE 	[</a:t>
            </a:r>
            <a:r>
              <a:rPr lang="en-US" altLang="zh-TW" b="1" dirty="0" err="1" smtClean="0">
                <a:ea typeface="新細明體" charset="-120"/>
              </a:rPr>
              <a:t>blockname</a:t>
            </a:r>
            <a:r>
              <a:rPr lang="en-US" altLang="zh-TW" b="1" dirty="0" smtClean="0">
                <a:ea typeface="新細明體" charset="-120"/>
              </a:rPr>
              <a:t>]</a:t>
            </a:r>
          </a:p>
          <a:p>
            <a:pPr lvl="1" algn="just"/>
            <a:r>
              <a:rPr lang="en-US" altLang="zh-TW" dirty="0" smtClean="0">
                <a:ea typeface="新細明體" charset="-120"/>
              </a:rPr>
              <a:t>At the beginning, statements are assumed to be part of the unnamed (default) block</a:t>
            </a:r>
          </a:p>
          <a:p>
            <a:pPr lvl="1" algn="just"/>
            <a:r>
              <a:rPr lang="en-US" altLang="zh-TW" dirty="0" smtClean="0">
                <a:ea typeface="新細明體" charset="-120"/>
              </a:rPr>
              <a:t>If no USE statements are included, the entire program belongs to this single block</a:t>
            </a:r>
          </a:p>
          <a:p>
            <a:pPr lvl="1" algn="just"/>
            <a:r>
              <a:rPr lang="en-US" altLang="zh-TW" dirty="0" smtClean="0">
                <a:ea typeface="新細明體" charset="-120"/>
              </a:rPr>
              <a:t>Example: Figure 2.11</a:t>
            </a:r>
          </a:p>
          <a:p>
            <a:pPr lvl="1" algn="just"/>
            <a:r>
              <a:rPr lang="en-US" altLang="zh-TW" dirty="0" smtClean="0">
                <a:ea typeface="新細明體" charset="-120"/>
              </a:rPr>
              <a:t>Each program block may actually contain several separate segments of the source program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53440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Program Blocks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dirty="0" smtClean="0">
                <a:ea typeface="新細明體" charset="-120"/>
              </a:rPr>
              <a:t>Pass 1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Each program block has a </a:t>
            </a:r>
            <a:r>
              <a:rPr lang="en-US" altLang="zh-TW" sz="2400" u="sng" dirty="0" smtClean="0">
                <a:ea typeface="新細明體" charset="-120"/>
              </a:rPr>
              <a:t>separate location counter</a:t>
            </a:r>
            <a:r>
              <a:rPr lang="en-US" altLang="zh-TW" sz="2400" dirty="0" smtClean="0">
                <a:ea typeface="新細明體" charset="-120"/>
              </a:rPr>
              <a:t> 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Each </a:t>
            </a:r>
            <a:r>
              <a:rPr lang="en-US" altLang="zh-TW" sz="2400" u="sng" dirty="0" smtClean="0">
                <a:ea typeface="新細明體" charset="-120"/>
              </a:rPr>
              <a:t>label</a:t>
            </a:r>
            <a:r>
              <a:rPr lang="en-US" altLang="zh-TW" sz="2400" dirty="0" smtClean="0">
                <a:ea typeface="新細明體" charset="-120"/>
              </a:rPr>
              <a:t> is assigned an</a:t>
            </a:r>
            <a:r>
              <a:rPr lang="en-US" altLang="zh-TW" sz="2400" u="sng" dirty="0" smtClean="0">
                <a:ea typeface="新細明體" charset="-120"/>
              </a:rPr>
              <a:t> address</a:t>
            </a:r>
            <a:r>
              <a:rPr lang="en-US" altLang="zh-TW" sz="2400" dirty="0" smtClean="0">
                <a:ea typeface="新細明體" charset="-120"/>
              </a:rPr>
              <a:t> that is </a:t>
            </a:r>
            <a:r>
              <a:rPr lang="en-US" altLang="zh-TW" sz="2400" u="sng" dirty="0" smtClean="0">
                <a:ea typeface="新細明體" charset="-120"/>
              </a:rPr>
              <a:t>relative to the start of the block</a:t>
            </a:r>
            <a:r>
              <a:rPr lang="en-US" altLang="zh-TW" sz="2400" dirty="0" smtClean="0">
                <a:ea typeface="新細明體" charset="-120"/>
              </a:rPr>
              <a:t> that contains it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At the end of Pass 1</a:t>
            </a:r>
            <a:r>
              <a:rPr lang="en-US" altLang="zh-TW" sz="2400" u="sng" dirty="0" smtClean="0">
                <a:ea typeface="新細明體" charset="-120"/>
              </a:rPr>
              <a:t>, the latest value of the location counter</a:t>
            </a:r>
            <a:r>
              <a:rPr lang="en-US" altLang="zh-TW" sz="2400" dirty="0" smtClean="0">
                <a:ea typeface="新細明體" charset="-120"/>
              </a:rPr>
              <a:t> for each block indicates </a:t>
            </a:r>
            <a:r>
              <a:rPr lang="en-US" altLang="zh-TW" sz="2400" u="sng" dirty="0" smtClean="0">
                <a:ea typeface="新細明體" charset="-120"/>
              </a:rPr>
              <a:t>the length of that block</a:t>
            </a:r>
            <a:endParaRPr lang="en-US" altLang="zh-TW" sz="2400" dirty="0" smtClean="0">
              <a:ea typeface="新細明體" charset="-120"/>
            </a:endParaRPr>
          </a:p>
          <a:p>
            <a:pPr lvl="1"/>
            <a:r>
              <a:rPr lang="en-US" altLang="zh-TW" sz="2400" dirty="0" smtClean="0">
                <a:ea typeface="新細明體" charset="-120"/>
              </a:rPr>
              <a:t>The assembler can then assign to each block a starting address in the object program</a:t>
            </a:r>
          </a:p>
          <a:p>
            <a:r>
              <a:rPr lang="en-US" altLang="zh-TW" sz="2800" dirty="0" smtClean="0">
                <a:ea typeface="新細明體" charset="-120"/>
              </a:rPr>
              <a:t>Pass 2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The address of each symbol can be computed by adding the assigned block starting address and the relative address of the symbol to that block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305799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162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>
                <a:ea typeface="新細明體" charset="-120"/>
              </a:rPr>
              <a:t>Design idea</a:t>
            </a:r>
          </a:p>
          <a:p>
            <a:pPr lvl="1" algn="just"/>
            <a:r>
              <a:rPr lang="en-US" altLang="zh-TW" sz="2400" dirty="0" smtClean="0">
                <a:ea typeface="新細明體" charset="-120"/>
              </a:rPr>
              <a:t>Let programmers to be able to write the value of a </a:t>
            </a:r>
            <a:r>
              <a:rPr lang="en-US" altLang="zh-TW" sz="2400" u="sng" dirty="0" smtClean="0">
                <a:ea typeface="新細明體" charset="-120"/>
              </a:rPr>
              <a:t>constant</a:t>
            </a:r>
            <a:r>
              <a:rPr lang="en-US" altLang="zh-TW" sz="2400" dirty="0" smtClean="0">
                <a:ea typeface="新細明體" charset="-120"/>
              </a:rPr>
              <a:t> operand as a part of the instruction that uses it. </a:t>
            </a:r>
          </a:p>
          <a:p>
            <a:pPr lvl="1" algn="just"/>
            <a:r>
              <a:rPr lang="en-US" altLang="zh-TW" sz="2400" dirty="0" smtClean="0">
                <a:ea typeface="新細明體" charset="-120"/>
              </a:rPr>
              <a:t>This avoids having to define the constant elsewhere in the program and make up a label for it.</a:t>
            </a:r>
          </a:p>
          <a:p>
            <a:pPr lvl="1" algn="just">
              <a:buNone/>
            </a:pPr>
            <a:endParaRPr lang="en-US" altLang="zh-TW" sz="2400" dirty="0" smtClean="0">
              <a:ea typeface="新細明體" charset="-120"/>
            </a:endParaRPr>
          </a:p>
          <a:p>
            <a:pPr algn="just"/>
            <a:r>
              <a:rPr lang="en-US" sz="2400" dirty="0" smtClean="0"/>
              <a:t>A literal is an operand with the syntax </a:t>
            </a:r>
            <a:r>
              <a:rPr lang="en-US" sz="2400" dirty="0" smtClean="0">
                <a:solidFill>
                  <a:schemeClr val="tx2"/>
                </a:solidFill>
              </a:rPr>
              <a:t>=‘&lt;value&gt;’.</a:t>
            </a:r>
          </a:p>
          <a:p>
            <a:pPr algn="just">
              <a:buNone/>
            </a:pPr>
            <a:r>
              <a:rPr lang="en-US" sz="2400" dirty="0" smtClean="0"/>
              <a:t>     E.g. </a:t>
            </a:r>
            <a:r>
              <a:rPr lang="en-US" sz="2400" dirty="0" smtClean="0">
                <a:solidFill>
                  <a:schemeClr val="tx2"/>
                </a:solidFill>
              </a:rPr>
              <a:t>ENDFIL   LDA   =C’EOF’ </a:t>
            </a:r>
          </a:p>
          <a:p>
            <a:pPr algn="just"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algn="just"/>
            <a:r>
              <a:rPr lang="en-US" sz="2400" dirty="0" smtClean="0"/>
              <a:t>It  is called literal because the value is stated literally in the instruction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ea typeface="新細明體" charset="-120"/>
              </a:rPr>
              <a:t>Control Sections and Program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Refers to segments that are </a:t>
            </a:r>
            <a:r>
              <a:rPr lang="en-US" sz="2400" dirty="0" smtClean="0">
                <a:solidFill>
                  <a:srgbClr val="FF0000"/>
                </a:solidFill>
              </a:rPr>
              <a:t>translated into independent object program unit.</a:t>
            </a:r>
          </a:p>
          <a:p>
            <a:pPr algn="just"/>
            <a:r>
              <a:rPr lang="en-US" sz="2400" dirty="0" smtClean="0"/>
              <a:t>Each control section can be </a:t>
            </a:r>
            <a:r>
              <a:rPr lang="en-US" sz="2400" dirty="0" smtClean="0">
                <a:solidFill>
                  <a:srgbClr val="FF0000"/>
                </a:solidFill>
              </a:rPr>
              <a:t>loaded and relocated independently of the other.</a:t>
            </a:r>
          </a:p>
          <a:p>
            <a:pPr algn="just"/>
            <a:r>
              <a:rPr lang="en-US" altLang="zh-TW" sz="2400" dirty="0" smtClean="0">
                <a:ea typeface="新細明體" charset="-120"/>
              </a:rPr>
              <a:t>Are most often used for subroutines or other logical subdivisions of a program</a:t>
            </a:r>
          </a:p>
          <a:p>
            <a:pPr algn="just"/>
            <a:r>
              <a:rPr lang="en-US" altLang="zh-TW" sz="2400" dirty="0" smtClean="0">
                <a:ea typeface="新細明體" charset="-120"/>
              </a:rPr>
              <a:t>The programmer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can assemble, load, and manipulate each of these control sections separately</a:t>
            </a:r>
          </a:p>
          <a:p>
            <a:pPr algn="just"/>
            <a:r>
              <a:rPr lang="en-US" altLang="zh-TW" sz="2400" dirty="0" smtClean="0">
                <a:ea typeface="新細明體" charset="-120"/>
              </a:rPr>
              <a:t>Instruction in one control section may need to refer to instructions or data located in another section</a:t>
            </a:r>
          </a:p>
          <a:p>
            <a:pPr algn="just"/>
            <a:r>
              <a:rPr lang="en-US" altLang="zh-TW" sz="2400" dirty="0" smtClean="0">
                <a:ea typeface="新細明體" charset="-120"/>
              </a:rPr>
              <a:t>Because of this, there should be some means for linking control sections together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References between control sections are called </a:t>
            </a:r>
            <a:r>
              <a:rPr lang="en-US" sz="2400" dirty="0" smtClean="0">
                <a:solidFill>
                  <a:srgbClr val="FF0000"/>
                </a:solidFill>
              </a:rPr>
              <a:t>external references.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assembler directive CSECT  signals the start of new control section.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assembler establishes a separate location counter (beginning at  0) for each control section.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077200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0"/>
            <a:ext cx="89153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External Definition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References between control sections are called </a:t>
            </a:r>
            <a:r>
              <a:rPr lang="en-US" sz="2400" dirty="0" smtClean="0">
                <a:solidFill>
                  <a:srgbClr val="FF0000"/>
                </a:solidFill>
              </a:rPr>
              <a:t>external references.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charset="-120"/>
              </a:rPr>
              <a:t>External definition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 smtClean="0">
                <a:ea typeface="新細明體" charset="-120"/>
              </a:rPr>
              <a:t>EXTDEF	 name [, name]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EXTDEF names symbols that are defined in this control section and may be used by other sections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charset="-120"/>
              </a:rPr>
              <a:t>External reference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 smtClean="0">
                <a:ea typeface="新細明體" charset="-120"/>
              </a:rPr>
              <a:t>EXTREF  name [,name]</a:t>
            </a:r>
            <a:endParaRPr lang="en-US" altLang="zh-TW" sz="2400" dirty="0" smtClean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EXTREF names symbols that are used in this control section and are defined elsewhere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charset="-120"/>
              </a:rPr>
              <a:t>Example                                                 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EXTREF       EXDEF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15    0003    CLOOP	+JSUB       RDREC 	       	4B100000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2000" dirty="0" smtClean="0">
                <a:ea typeface="新細明體" charset="-120"/>
              </a:rPr>
              <a:t>	160  0017	                 +STCH      BUFFER,X	 57900000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2000" dirty="0" smtClean="0">
                <a:ea typeface="新細明體" charset="-120"/>
              </a:rPr>
              <a:t>	190  0028    MAXLEN  WORD  BUFEND-BUFFER	 000000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8768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81600" y="4953000"/>
            <a:ext cx="2438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sz="2400" dirty="0" smtClean="0">
                <a:ea typeface="新細明體" charset="-120"/>
              </a:rPr>
              <a:t>The assembler must include information in the object program that will cause the loader to insert proper values where they are required</a:t>
            </a:r>
            <a:endParaRPr lang="en-US" altLang="zh-TW" dirty="0" smtClean="0">
              <a:ea typeface="新細明體" charset="-120"/>
            </a:endParaRPr>
          </a:p>
          <a:p>
            <a:pPr algn="just"/>
            <a:r>
              <a:rPr lang="en-US" altLang="zh-TW" sz="2400" dirty="0" smtClean="0">
                <a:ea typeface="新細明體" charset="-120"/>
              </a:rPr>
              <a:t>Define record</a:t>
            </a:r>
          </a:p>
          <a:p>
            <a:pPr lvl="1" algn="just"/>
            <a:r>
              <a:rPr lang="en-US" altLang="zh-TW" sz="2000" dirty="0" smtClean="0">
                <a:ea typeface="新細明體" charset="-120"/>
              </a:rPr>
              <a:t>Col. 1	D</a:t>
            </a:r>
          </a:p>
          <a:p>
            <a:pPr lvl="1" algn="just"/>
            <a:r>
              <a:rPr lang="en-US" altLang="zh-TW" sz="2000" dirty="0" smtClean="0">
                <a:ea typeface="新細明體" charset="-120"/>
              </a:rPr>
              <a:t>Col. 2-7	Name of external symbol defined in this control section</a:t>
            </a:r>
          </a:p>
          <a:p>
            <a:pPr lvl="1" algn="just"/>
            <a:r>
              <a:rPr lang="en-US" altLang="zh-TW" sz="2000" dirty="0" smtClean="0">
                <a:ea typeface="新細明體" charset="-120"/>
              </a:rPr>
              <a:t>Col. 8-13	Relative address within this control section (hexadecimal)</a:t>
            </a:r>
          </a:p>
          <a:p>
            <a:pPr lvl="1" algn="just"/>
            <a:r>
              <a:rPr lang="en-US" altLang="zh-TW" sz="2000" dirty="0" smtClean="0">
                <a:ea typeface="新細明體" charset="-120"/>
              </a:rPr>
              <a:t>Col.14-73 Repeat information in Col. 2-13 for other external symbols</a:t>
            </a:r>
          </a:p>
          <a:p>
            <a:pPr algn="just"/>
            <a:r>
              <a:rPr lang="en-US" altLang="zh-TW" sz="2400" dirty="0" smtClean="0">
                <a:ea typeface="新細明體" charset="-120"/>
              </a:rPr>
              <a:t>Refer record</a:t>
            </a:r>
          </a:p>
          <a:p>
            <a:pPr lvl="1" algn="just"/>
            <a:r>
              <a:rPr lang="en-US" altLang="zh-TW" sz="2000" dirty="0" smtClean="0">
                <a:ea typeface="新細明體" charset="-120"/>
              </a:rPr>
              <a:t>Col. 1	D</a:t>
            </a:r>
          </a:p>
          <a:p>
            <a:pPr lvl="1" algn="just"/>
            <a:r>
              <a:rPr lang="en-US" altLang="zh-TW" sz="2000" dirty="0" smtClean="0">
                <a:ea typeface="新細明體" charset="-120"/>
              </a:rPr>
              <a:t>Col. 2-7	Name of external symbol referred to in this control section</a:t>
            </a:r>
          </a:p>
          <a:p>
            <a:pPr lvl="1" algn="just"/>
            <a:r>
              <a:rPr lang="en-US" altLang="zh-TW" sz="2000" dirty="0" smtClean="0">
                <a:ea typeface="新細明體" charset="-120"/>
              </a:rPr>
              <a:t>Col. 8-73	Name of other external reference symbols</a:t>
            </a:r>
            <a:endParaRPr lang="en-US" altLang="zh-TW" sz="2400" dirty="0" smtClean="0">
              <a:ea typeface="新細明體" charset="-12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charset="-120"/>
              </a:rPr>
              <a:t>Modification record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Col. 1	M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Col. 2-7	Starting address of the field to be modified (hexadecimal)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Col. 8-9	Length of the field to be modified, in half-bytes (hexadecimal)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Col.11-16 External symbol whose value is to be added to or subtracted from the indicated field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Note: control section name is automatically an external symbol, i.e. it is available for use in Modification records.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charset="-120"/>
              </a:rPr>
              <a:t>Example </a:t>
            </a:r>
            <a:endParaRPr lang="en-US" altLang="zh-TW" sz="2400" dirty="0" smtClean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M^000004^05+RDREC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3200" y="1600200"/>
          <a:ext cx="5334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819150">
                <a:tc>
                  <a:txBody>
                    <a:bodyPr/>
                    <a:lstStyle/>
                    <a:p>
                      <a:r>
                        <a:rPr lang="en-US" dirty="0" smtClean="0"/>
                        <a:t>4 B</a:t>
                      </a:r>
                      <a:endParaRPr lang="en-US" dirty="0"/>
                    </a:p>
                  </a:txBody>
                  <a:tcPr/>
                </a:tc>
              </a:tr>
              <a:tr h="819150"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191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191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0 0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1828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2590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3505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34340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0006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2743200"/>
            <a:ext cx="448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digit indicate 5 half byte is to be modified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5867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Modification record of JSUBM(Line 15): M^00004^05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"/>
            <a:ext cx="73152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pass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Why Multi pass assembler</a:t>
            </a:r>
          </a:p>
          <a:p>
            <a:pPr lvl="1"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ALPHA EQU BETA</a:t>
            </a:r>
          </a:p>
          <a:p>
            <a:pPr lvl="1"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BETA EQU DELTA</a:t>
            </a:r>
          </a:p>
          <a:p>
            <a:pPr lvl="1"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DELTA EQU 1</a:t>
            </a:r>
          </a:p>
          <a:p>
            <a:pPr lvl="1" algn="just"/>
            <a:r>
              <a:rPr lang="en-US" sz="2000" dirty="0" smtClean="0"/>
              <a:t>Symbol BETA cannot be assigned a value during first pass</a:t>
            </a:r>
          </a:p>
          <a:p>
            <a:pPr lvl="1" algn="just"/>
            <a:r>
              <a:rPr lang="en-US" sz="2000" dirty="0" smtClean="0"/>
              <a:t>Thus ALPHA cannot be evaluated during the second pass</a:t>
            </a:r>
          </a:p>
          <a:p>
            <a:pPr lvl="1" algn="just"/>
            <a:r>
              <a:rPr lang="en-US" sz="2000" u="sng" dirty="0" smtClean="0"/>
              <a:t>If sequence of definition occur, then forward references cannot be efficiently  resolved using two pass assembler</a:t>
            </a:r>
            <a:r>
              <a:rPr lang="en-US" sz="2000" dirty="0" smtClean="0"/>
              <a:t> so we need multi pass assembler.</a:t>
            </a:r>
          </a:p>
          <a:p>
            <a:pPr algn="just"/>
            <a:r>
              <a:rPr lang="en-US" sz="2400" dirty="0" smtClean="0"/>
              <a:t>Multi pass assembler make as many passes as required to process the definition of symbols.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not necessary to make more  than two passes over the entire program</a:t>
            </a:r>
          </a:p>
          <a:p>
            <a:endParaRPr lang="en-US" sz="2400" dirty="0" smtClean="0"/>
          </a:p>
          <a:p>
            <a:r>
              <a:rPr lang="en-US" sz="2400" dirty="0" smtClean="0"/>
              <a:t>Instead , the portion of the program that involves forward references in symbol definition are saved during pass1</a:t>
            </a:r>
          </a:p>
          <a:p>
            <a:endParaRPr lang="en-US" sz="2400" dirty="0" smtClean="0"/>
          </a:p>
          <a:p>
            <a:r>
              <a:rPr lang="en-US" sz="2400" dirty="0" smtClean="0"/>
              <a:t>Additional passes through this stored definitions are made as assembly progresses.</a:t>
            </a:r>
          </a:p>
          <a:p>
            <a:endParaRPr lang="en-US" sz="2400" dirty="0" smtClean="0"/>
          </a:p>
          <a:p>
            <a:r>
              <a:rPr lang="en-US" sz="2400" dirty="0" smtClean="0"/>
              <a:t>This process is followed by a normal pass 2</a:t>
            </a:r>
          </a:p>
          <a:p>
            <a:endParaRPr lang="en-US" sz="2400" dirty="0" smtClean="0"/>
          </a:p>
          <a:p>
            <a:r>
              <a:rPr lang="en-US" sz="2400" dirty="0" smtClean="0"/>
              <a:t>Symbols definitions that involve forward references are stored in symbol table.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The table also indicate which symbols are dependent on the values of others to facilitate symbol evaluation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Figure 2.21 (1/5)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18436" name="Picture 5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28775"/>
            <a:ext cx="457200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6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20938"/>
            <a:ext cx="4140200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684213" y="2492375"/>
            <a:ext cx="3455987" cy="288925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5076825" y="2565400"/>
            <a:ext cx="2808288" cy="504825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5076825" y="3716338"/>
            <a:ext cx="4067175" cy="504825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Figure 2.21 (2/5)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dirty="0" smtClean="0">
              <a:ea typeface="新細明體" charset="-120"/>
            </a:endParaRPr>
          </a:p>
        </p:txBody>
      </p:sp>
      <p:pic>
        <p:nvPicPr>
          <p:cNvPr id="19460" name="Picture 5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0938"/>
            <a:ext cx="4140200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9588" y="1844675"/>
            <a:ext cx="4824412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427538" y="2133600"/>
            <a:ext cx="4392612" cy="574675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5292725" y="4149725"/>
            <a:ext cx="1871663" cy="503238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4427538" y="4868863"/>
            <a:ext cx="4392612" cy="574675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684213" y="2781300"/>
            <a:ext cx="3455987" cy="215900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Figure 2.21 (3/5)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20484" name="Picture 5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0938"/>
            <a:ext cx="4140200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6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4663" y="1844675"/>
            <a:ext cx="4859337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4356100" y="3357563"/>
            <a:ext cx="2520950" cy="430212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8027988" y="4365625"/>
            <a:ext cx="1116012" cy="430213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684213" y="2997200"/>
            <a:ext cx="3455987" cy="215900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Figure 2.21 (4/5)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21508" name="Picture 5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0938"/>
            <a:ext cx="4140200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6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9588" y="1773238"/>
            <a:ext cx="4824412" cy="452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5364163" y="4221163"/>
            <a:ext cx="358775" cy="430212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5364163" y="3716338"/>
            <a:ext cx="1944687" cy="430212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5364163" y="5013325"/>
            <a:ext cx="1944687" cy="430213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684213" y="3933825"/>
            <a:ext cx="3455987" cy="215900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Figure 2.21 (5/5)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22532" name="Picture 5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0938"/>
            <a:ext cx="4140200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6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1484313"/>
            <a:ext cx="4395787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6084888" y="1773238"/>
            <a:ext cx="2016125" cy="430212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6084888" y="2636838"/>
            <a:ext cx="2016125" cy="430212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6084888" y="4005263"/>
            <a:ext cx="2016125" cy="430212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684213" y="4149725"/>
            <a:ext cx="3455987" cy="215900"/>
          </a:xfrm>
          <a:prstGeom prst="rect">
            <a:avLst/>
          </a:prstGeom>
          <a:solidFill>
            <a:srgbClr val="FF6600">
              <a:alpha val="50195"/>
            </a:srgbClr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Macro Assembler perform macro expansion and program assembly simultaneously.</a:t>
            </a:r>
          </a:p>
          <a:p>
            <a:endParaRPr lang="en-US" sz="2400" dirty="0" smtClean="0"/>
          </a:p>
          <a:p>
            <a:r>
              <a:rPr lang="en-US" sz="2400" dirty="0" smtClean="0"/>
              <a:t>Functions of assembler and macro preprocessor  are merged if macros are handled by a macro assembler.</a:t>
            </a:r>
          </a:p>
          <a:p>
            <a:endParaRPr lang="en-US" sz="2400" dirty="0" smtClean="0"/>
          </a:p>
          <a:p>
            <a:r>
              <a:rPr lang="en-US" sz="2400" dirty="0" smtClean="0"/>
              <a:t>Reduces the number passes over the source program.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structure of macro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/>
              <a:t>3 Pass Structure</a:t>
            </a:r>
          </a:p>
          <a:p>
            <a:pPr lvl="1">
              <a:buNone/>
            </a:pPr>
            <a:r>
              <a:rPr lang="en-US" sz="2000" dirty="0" smtClean="0"/>
              <a:t>Pass 1</a:t>
            </a:r>
          </a:p>
          <a:p>
            <a:pPr lvl="1"/>
            <a:r>
              <a:rPr lang="en-US" sz="2000" dirty="0" smtClean="0"/>
              <a:t>Macro definition processing</a:t>
            </a:r>
          </a:p>
          <a:p>
            <a:pPr lvl="1"/>
            <a:r>
              <a:rPr lang="en-US" sz="2000" dirty="0" smtClean="0"/>
              <a:t>SYMTAB Construction.</a:t>
            </a:r>
          </a:p>
          <a:p>
            <a:pPr lvl="1">
              <a:buNone/>
            </a:pPr>
            <a:r>
              <a:rPr lang="en-US" sz="2000" dirty="0" smtClean="0"/>
              <a:t>Pass 2</a:t>
            </a:r>
          </a:p>
          <a:p>
            <a:pPr lvl="1"/>
            <a:r>
              <a:rPr lang="en-US" sz="2000" dirty="0" smtClean="0"/>
              <a:t>Macro Expansion</a:t>
            </a:r>
          </a:p>
          <a:p>
            <a:pPr lvl="1"/>
            <a:r>
              <a:rPr lang="en-US" sz="2000" dirty="0" smtClean="0"/>
              <a:t>Memory allocation and LC processing</a:t>
            </a:r>
          </a:p>
          <a:p>
            <a:pPr lvl="1"/>
            <a:r>
              <a:rPr lang="en-US" sz="2000" dirty="0" smtClean="0"/>
              <a:t>Processing Literals</a:t>
            </a:r>
          </a:p>
          <a:p>
            <a:pPr lvl="1"/>
            <a:r>
              <a:rPr lang="en-US" sz="2000" dirty="0" smtClean="0"/>
              <a:t>Intermediate code generation</a:t>
            </a:r>
          </a:p>
          <a:p>
            <a:pPr lvl="1">
              <a:buNone/>
            </a:pPr>
            <a:r>
              <a:rPr lang="en-US" sz="2000" dirty="0" smtClean="0"/>
              <a:t>Pass 3</a:t>
            </a:r>
          </a:p>
          <a:p>
            <a:pPr lvl="1"/>
            <a:r>
              <a:rPr lang="en-US" sz="2000" dirty="0" smtClean="0"/>
              <a:t>Target code generation.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Pass 2  is large in size, it perform many functions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Since it perform macro expansion as well as pass1 of conventional assembler, all the data structure of the macro preprocessor and the conventional assembler need to exist during this pass.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Pass 3 structure is simplified to give us a 2 pass structure.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Literals vs. Immediate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charset="-120"/>
              </a:rPr>
              <a:t>Immediate Operands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The operand value is assembled as </a:t>
            </a:r>
            <a:r>
              <a:rPr lang="en-US" altLang="zh-TW" sz="2400" u="sng" dirty="0" smtClean="0">
                <a:ea typeface="新細明體" charset="-120"/>
              </a:rPr>
              <a:t>part of the machine instruction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e.g.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55	0020	 LDA	      #3		010003</a:t>
            </a:r>
          </a:p>
          <a:p>
            <a:r>
              <a:rPr lang="en-US" altLang="zh-TW" sz="2400" dirty="0" smtClean="0">
                <a:ea typeface="新細明體" charset="-120"/>
              </a:rPr>
              <a:t>Literals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The assembler generates the specified value as a constant  </a:t>
            </a:r>
            <a:r>
              <a:rPr lang="en-US" altLang="zh-TW" sz="2400" u="sng" dirty="0" smtClean="0">
                <a:ea typeface="新細明體" charset="-120"/>
              </a:rPr>
              <a:t>at  some  other memory location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The address of this generated constant is used as target address for the machine instruction.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e.g.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45	001A	ENDFIL	   LDA	   =C’EOF’	032010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2 pass structure</a:t>
            </a:r>
          </a:p>
          <a:p>
            <a:pPr lvl="2">
              <a:buNone/>
            </a:pPr>
            <a:r>
              <a:rPr lang="en-US" dirty="0" smtClean="0"/>
              <a:t>Pass 1</a:t>
            </a:r>
          </a:p>
          <a:p>
            <a:pPr lvl="3"/>
            <a:r>
              <a:rPr lang="en-US" dirty="0" smtClean="0"/>
              <a:t>Macro definition processing</a:t>
            </a:r>
          </a:p>
          <a:p>
            <a:pPr lvl="3"/>
            <a:r>
              <a:rPr lang="en-US" dirty="0" smtClean="0"/>
              <a:t>Macro expansion</a:t>
            </a:r>
          </a:p>
          <a:p>
            <a:pPr lvl="3"/>
            <a:r>
              <a:rPr lang="en-US" dirty="0" smtClean="0"/>
              <a:t>Memory allocation ,LC Processing and SYMTAB construction</a:t>
            </a:r>
          </a:p>
          <a:p>
            <a:pPr lvl="3"/>
            <a:r>
              <a:rPr lang="en-US" dirty="0" smtClean="0"/>
              <a:t>Processing of literals</a:t>
            </a:r>
          </a:p>
          <a:p>
            <a:pPr lvl="3"/>
            <a:r>
              <a:rPr lang="en-US" dirty="0" smtClean="0"/>
              <a:t>Intermediate code generation</a:t>
            </a:r>
          </a:p>
          <a:p>
            <a:pPr lvl="2">
              <a:buNone/>
            </a:pPr>
            <a:r>
              <a:rPr lang="en-US" dirty="0" smtClean="0"/>
              <a:t>Pass 2</a:t>
            </a:r>
          </a:p>
          <a:p>
            <a:pPr lvl="3"/>
            <a:r>
              <a:rPr lang="en-US" dirty="0" smtClean="0"/>
              <a:t>Target code generation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"/>
            <a:ext cx="57304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724400"/>
            <a:ext cx="52482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Advantages of Macro Assembler</a:t>
            </a:r>
          </a:p>
          <a:p>
            <a:pPr lvl="1" algn="just"/>
            <a:r>
              <a:rPr lang="en-US" sz="2000" dirty="0" smtClean="0"/>
              <a:t>Many Functions do not have to be implemented twice (e.g. read)</a:t>
            </a:r>
          </a:p>
          <a:p>
            <a:pPr lvl="1" algn="just"/>
            <a:r>
              <a:rPr lang="en-US" sz="2000" dirty="0" smtClean="0"/>
              <a:t>There is </a:t>
            </a:r>
            <a:r>
              <a:rPr lang="en-US" sz="2000" dirty="0" smtClean="0">
                <a:solidFill>
                  <a:srgbClr val="FF0000"/>
                </a:solidFill>
              </a:rPr>
              <a:t>less overhead during processing </a:t>
            </a:r>
            <a:r>
              <a:rPr lang="en-US" sz="2000" dirty="0" smtClean="0"/>
              <a:t>(Functions are combined )</a:t>
            </a:r>
          </a:p>
          <a:p>
            <a:pPr lvl="1" algn="just"/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not necessary to create intermediate files </a:t>
            </a:r>
            <a:r>
              <a:rPr lang="en-US" sz="2000" dirty="0" smtClean="0"/>
              <a:t>as output from macro processor and input to assembler </a:t>
            </a:r>
          </a:p>
          <a:p>
            <a:pPr lvl="1"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400" dirty="0" smtClean="0"/>
              <a:t>Disadvantages</a:t>
            </a:r>
          </a:p>
          <a:p>
            <a:pPr lvl="1" algn="just"/>
            <a:r>
              <a:rPr lang="en-US" sz="2000" dirty="0" smtClean="0"/>
              <a:t>The combined pass 1 of the assembler and macro preprocessor may be too large program to fit into core of some machine.</a:t>
            </a:r>
          </a:p>
          <a:p>
            <a:pPr lvl="1" algn="just"/>
            <a:r>
              <a:rPr lang="en-US" sz="2000" dirty="0" smtClean="0"/>
              <a:t>The complexity of such program may be more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2661</Words>
  <Application>Microsoft Office PowerPoint</Application>
  <PresentationFormat>On-screen Show (4:3)</PresentationFormat>
  <Paragraphs>470</Paragraphs>
  <Slides>92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Module 2 Assembler</vt:lpstr>
      <vt:lpstr>Assembler</vt:lpstr>
      <vt:lpstr>Assembler Functions</vt:lpstr>
      <vt:lpstr>Assembly language concepts</vt:lpstr>
      <vt:lpstr>Assembler directives</vt:lpstr>
      <vt:lpstr>Slide 6</vt:lpstr>
      <vt:lpstr>Literals</vt:lpstr>
      <vt:lpstr>Slide 8</vt:lpstr>
      <vt:lpstr>Literals vs. Immediate Operands</vt:lpstr>
      <vt:lpstr>Literal – Implementation (1/3)</vt:lpstr>
      <vt:lpstr>Literal – Implementation (2/3)</vt:lpstr>
      <vt:lpstr>Literal – Implementation (3/3)</vt:lpstr>
      <vt:lpstr>Instruction format and addressing modes</vt:lpstr>
      <vt:lpstr>Translation</vt:lpstr>
      <vt:lpstr>Instruction format</vt:lpstr>
      <vt:lpstr>Examples</vt:lpstr>
      <vt:lpstr>Slide 17</vt:lpstr>
      <vt:lpstr>Slide 18</vt:lpstr>
      <vt:lpstr>Addressing modes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Necessity of 2 passes and Forward References</vt:lpstr>
      <vt:lpstr>Slide 28</vt:lpstr>
      <vt:lpstr>Necessity of two passes</vt:lpstr>
      <vt:lpstr>Data structure used by assembler </vt:lpstr>
      <vt:lpstr>OPTAB(Operation Code Table) </vt:lpstr>
      <vt:lpstr>SYMTAB (symbol table)</vt:lpstr>
      <vt:lpstr>SYMTAB (symbol table)</vt:lpstr>
      <vt:lpstr>Slide 34</vt:lpstr>
      <vt:lpstr>LOCCTR</vt:lpstr>
      <vt:lpstr>Assembler output format</vt:lpstr>
      <vt:lpstr>Slide 37</vt:lpstr>
      <vt:lpstr>Slide 38</vt:lpstr>
      <vt:lpstr>Slide 39</vt:lpstr>
      <vt:lpstr>Slide 40</vt:lpstr>
      <vt:lpstr>Slide 41</vt:lpstr>
      <vt:lpstr>Example 2 </vt:lpstr>
      <vt:lpstr>2 Pass Assembler</vt:lpstr>
      <vt:lpstr>Slide 44</vt:lpstr>
      <vt:lpstr>2 pass assembler Algorithm</vt:lpstr>
      <vt:lpstr>Slide 46</vt:lpstr>
      <vt:lpstr>Slide 47</vt:lpstr>
      <vt:lpstr>Slide 48</vt:lpstr>
      <vt:lpstr>o</vt:lpstr>
      <vt:lpstr>One Pass Assembler</vt:lpstr>
      <vt:lpstr>Load and go assembler</vt:lpstr>
      <vt:lpstr>Slide 52</vt:lpstr>
      <vt:lpstr>Slide 53</vt:lpstr>
      <vt:lpstr>Forward reference</vt:lpstr>
      <vt:lpstr>Slide 55</vt:lpstr>
      <vt:lpstr>Slide 56</vt:lpstr>
      <vt:lpstr>Slide 57</vt:lpstr>
      <vt:lpstr>Object code in one pass assembler</vt:lpstr>
      <vt:lpstr>Slide 59</vt:lpstr>
      <vt:lpstr>Object code generated by 1 pass assembler</vt:lpstr>
      <vt:lpstr>One pass assembler algorithm</vt:lpstr>
      <vt:lpstr>Slide 62</vt:lpstr>
      <vt:lpstr>Slide 63</vt:lpstr>
      <vt:lpstr>Program block and control section</vt:lpstr>
      <vt:lpstr>PROGRAM BLOCK</vt:lpstr>
      <vt:lpstr>Slide 66</vt:lpstr>
      <vt:lpstr>Program Blocks - Implementation</vt:lpstr>
      <vt:lpstr>Slide 68</vt:lpstr>
      <vt:lpstr>Slide 69</vt:lpstr>
      <vt:lpstr>Control Sections and Program Linking</vt:lpstr>
      <vt:lpstr>Slide 71</vt:lpstr>
      <vt:lpstr>Slide 72</vt:lpstr>
      <vt:lpstr>Slide 73</vt:lpstr>
      <vt:lpstr>External Definition and References</vt:lpstr>
      <vt:lpstr>Implementation</vt:lpstr>
      <vt:lpstr>Slide 76</vt:lpstr>
      <vt:lpstr>Example</vt:lpstr>
      <vt:lpstr>Slide 78</vt:lpstr>
      <vt:lpstr>Slide 79</vt:lpstr>
      <vt:lpstr>Multi pass assembler</vt:lpstr>
      <vt:lpstr>Slide 81</vt:lpstr>
      <vt:lpstr>Figure 2.21 (1/5)</vt:lpstr>
      <vt:lpstr>Figure 2.21 (2/5)</vt:lpstr>
      <vt:lpstr>Figure 2.21 (3/5)</vt:lpstr>
      <vt:lpstr>Figure 2.21 (4/5)</vt:lpstr>
      <vt:lpstr>Figure 2.21 (5/5)</vt:lpstr>
      <vt:lpstr>Macro Assembler</vt:lpstr>
      <vt:lpstr>Pass structure of macro assembler</vt:lpstr>
      <vt:lpstr>Slide 89</vt:lpstr>
      <vt:lpstr>Slide 90</vt:lpstr>
      <vt:lpstr>Slide 91</vt:lpstr>
      <vt:lpstr>Slide 92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Assembler</dc:title>
  <dc:creator>Diya Thomas</dc:creator>
  <cp:lastModifiedBy>diyat</cp:lastModifiedBy>
  <cp:revision>109</cp:revision>
  <dcterms:created xsi:type="dcterms:W3CDTF">2006-08-16T00:00:00Z</dcterms:created>
  <dcterms:modified xsi:type="dcterms:W3CDTF">2015-02-06T06:11:08Z</dcterms:modified>
</cp:coreProperties>
</file>