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7" r:id="rId20"/>
    <p:sldId id="279" r:id="rId21"/>
    <p:sldId id="285" r:id="rId22"/>
    <p:sldId id="284" r:id="rId23"/>
    <p:sldId id="286" r:id="rId24"/>
    <p:sldId id="278" r:id="rId25"/>
    <p:sldId id="280" r:id="rId26"/>
    <p:sldId id="281" r:id="rId27"/>
    <p:sldId id="282" r:id="rId28"/>
    <p:sldId id="283" r:id="rId29"/>
    <p:sldId id="276" r:id="rId30"/>
    <p:sldId id="288" r:id="rId31"/>
    <p:sldId id="291" r:id="rId32"/>
    <p:sldId id="289" r:id="rId33"/>
    <p:sldId id="287" r:id="rId34"/>
    <p:sldId id="290" r:id="rId35"/>
    <p:sldId id="309" r:id="rId36"/>
    <p:sldId id="293" r:id="rId37"/>
    <p:sldId id="295" r:id="rId38"/>
    <p:sldId id="294" r:id="rId39"/>
    <p:sldId id="296" r:id="rId40"/>
    <p:sldId id="310" r:id="rId41"/>
    <p:sldId id="298" r:id="rId42"/>
    <p:sldId id="299" r:id="rId43"/>
    <p:sldId id="300" r:id="rId44"/>
    <p:sldId id="311" r:id="rId45"/>
    <p:sldId id="314" r:id="rId46"/>
    <p:sldId id="312" r:id="rId47"/>
    <p:sldId id="313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15" r:id="rId56"/>
    <p:sldId id="316" r:id="rId57"/>
    <p:sldId id="317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24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MacroProcessor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3425" y="1858169"/>
            <a:ext cx="76771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045" y="1600200"/>
            <a:ext cx="79439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Expanded Program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64520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7687" y="1600200"/>
            <a:ext cx="80486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Processor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Three main data structures are: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1. DEFTAB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2. NAMTAB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3. ARGTAB</a:t>
            </a:r>
          </a:p>
          <a:p>
            <a:pPr>
              <a:buNone/>
            </a:pPr>
            <a:r>
              <a:rPr lang="en-US" sz="2400" dirty="0" smtClean="0"/>
              <a:t>DEFTAB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 Definition table DEFTAB contains macro prototype and the statement that make up the macro body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 Comments lines from definition are not entered </a:t>
            </a:r>
          </a:p>
          <a:p>
            <a:pPr>
              <a:buNone/>
            </a:pPr>
            <a:r>
              <a:rPr lang="en-US" sz="2400" dirty="0" smtClean="0"/>
              <a:t>NAMTAB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Macro names are entered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Serve as a index to DEFTAB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Contains pointer to the beginning and end of the definition in DEFTAB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ARGTAB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2000" dirty="0" smtClean="0"/>
              <a:t>Used during the expansion of macro invocation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2000" dirty="0" smtClean="0"/>
              <a:t>Contains argument list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2000" dirty="0" smtClean="0"/>
              <a:t>Arguments from ARGTAB is substituted for corresponding argument in macro body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2000" dirty="0" smtClean="0"/>
              <a:t>When a macro invocation statement is recognized, arguments are stored in ARGTAB </a:t>
            </a:r>
          </a:p>
          <a:p>
            <a:pPr marL="857250" lvl="1" indent="-457200"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239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for one pass macro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Prerequisite</a:t>
            </a:r>
          </a:p>
          <a:p>
            <a:pPr lvl="1"/>
            <a:r>
              <a:rPr lang="en-US" altLang="zh-TW" dirty="0" smtClean="0"/>
              <a:t>every macro must be defined before it is called</a:t>
            </a:r>
          </a:p>
          <a:p>
            <a:r>
              <a:rPr lang="en-US" altLang="zh-TW" dirty="0" smtClean="0"/>
              <a:t>Sub-procedures</a:t>
            </a:r>
          </a:p>
          <a:p>
            <a:pPr lvl="1"/>
            <a:r>
              <a:rPr lang="en-US" altLang="zh-TW" dirty="0" smtClean="0"/>
              <a:t>macro definition: DEFINE</a:t>
            </a:r>
          </a:p>
          <a:p>
            <a:pPr lvl="1"/>
            <a:r>
              <a:rPr lang="en-US" altLang="zh-TW" dirty="0" smtClean="0"/>
              <a:t>macro invocation: EXPAND</a:t>
            </a:r>
          </a:p>
          <a:p>
            <a:r>
              <a:rPr lang="en-US" altLang="zh-TW" dirty="0" smtClean="0"/>
              <a:t>NOTE</a:t>
            </a:r>
          </a:p>
          <a:p>
            <a:pPr lvl="1"/>
            <a:r>
              <a:rPr lang="en-US" altLang="zh-TW" dirty="0" smtClean="0"/>
              <a:t>every macro must be defined before it is called</a:t>
            </a:r>
          </a:p>
          <a:p>
            <a:pPr lvl="1"/>
            <a:r>
              <a:rPr lang="en-US" altLang="zh-TW" dirty="0" smtClean="0"/>
              <a:t>one-pass processor can alternate between macro definition and macro expansion</a:t>
            </a:r>
          </a:p>
          <a:p>
            <a:pPr lvl="1"/>
            <a:r>
              <a:rPr lang="en-US" altLang="zh-TW" dirty="0" smtClean="0"/>
              <a:t>nested macro definitions may be allowed but nested calls are not</a:t>
            </a:r>
          </a:p>
          <a:p>
            <a:endParaRPr lang="en-US" altLang="zh-TW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553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342900" lvl="1" indent="-342900" algn="just">
              <a:buNone/>
            </a:pPr>
            <a:endParaRPr lang="en-US" altLang="zh-TW" sz="2400" dirty="0" smtClean="0"/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dirty="0" smtClean="0"/>
              <a:t>Macro: A set of instructions that is represented in an abbreviated format</a:t>
            </a:r>
          </a:p>
          <a:p>
            <a:pPr marL="342900" lvl="1" indent="-34290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b="1" dirty="0" smtClean="0"/>
              <a:t>macro</a:t>
            </a:r>
            <a:r>
              <a:rPr lang="en-US" sz="2400" dirty="0" smtClean="0"/>
              <a:t> is a fragment of code which has been given a name. Whenever the name is used, it is replaced by the contents of the </a:t>
            </a:r>
            <a:r>
              <a:rPr lang="en-US" sz="2400" b="1" dirty="0" smtClean="0"/>
              <a:t>macro</a:t>
            </a:r>
            <a:r>
              <a:rPr lang="en-US" sz="2400" dirty="0" smtClean="0"/>
              <a:t>. There are two kinds of </a:t>
            </a:r>
            <a:r>
              <a:rPr lang="en-US" sz="2400" b="1" dirty="0" smtClean="0"/>
              <a:t>macros</a:t>
            </a:r>
            <a:r>
              <a:rPr lang="en-US" sz="2400" dirty="0" smtClean="0"/>
              <a:t>.</a:t>
            </a:r>
          </a:p>
          <a:p>
            <a:pPr marL="342900" lvl="1" indent="-342900" algn="just">
              <a:buFont typeface="Arial" pitchFamily="34" charset="0"/>
              <a:buChar char="•"/>
            </a:pPr>
            <a:endParaRPr lang="en-US" altLang="zh-TW" sz="2400" dirty="0" smtClean="0"/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TW" sz="2400" dirty="0" smtClean="0"/>
              <a:t>A macro instruction is a </a:t>
            </a:r>
            <a:r>
              <a:rPr lang="en-US" altLang="zh-TW" sz="2400" dirty="0" smtClean="0">
                <a:solidFill>
                  <a:srgbClr val="FF0000"/>
                </a:solidFill>
              </a:rPr>
              <a:t>notational convenience</a:t>
            </a:r>
            <a:r>
              <a:rPr lang="en-US" altLang="zh-TW" sz="2400" dirty="0" smtClean="0"/>
              <a:t> for the programmer</a:t>
            </a:r>
          </a:p>
          <a:p>
            <a:pPr marL="342900" lvl="1" indent="-342900" algn="just">
              <a:buFont typeface="Arial" pitchFamily="34" charset="0"/>
              <a:buChar char="•"/>
            </a:pPr>
            <a:endParaRPr lang="en-US" altLang="zh-TW" sz="2400" dirty="0" smtClean="0"/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TW" sz="2400" dirty="0" smtClean="0"/>
              <a:t>It is a </a:t>
            </a:r>
            <a:r>
              <a:rPr lang="en-US" altLang="zh-TW" sz="2400" dirty="0" smtClean="0">
                <a:solidFill>
                  <a:srgbClr val="FF0000"/>
                </a:solidFill>
              </a:rPr>
              <a:t>unit of specification </a:t>
            </a:r>
            <a:r>
              <a:rPr lang="en-US" altLang="zh-TW" sz="2400" dirty="0" smtClean="0"/>
              <a:t>for program generation through expansion. </a:t>
            </a:r>
          </a:p>
          <a:p>
            <a:pPr marL="342900" lvl="1" indent="-342900" algn="just">
              <a:buFont typeface="Arial" pitchFamily="34" charset="0"/>
              <a:buChar char="•"/>
            </a:pPr>
            <a:endParaRPr lang="en-US" altLang="zh-TW" sz="2400" dirty="0" smtClean="0"/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TW" sz="2400" dirty="0" smtClean="0"/>
              <a:t>It allows the programmer to </a:t>
            </a:r>
            <a:r>
              <a:rPr lang="en-US" altLang="zh-TW" sz="2400" dirty="0" smtClean="0">
                <a:solidFill>
                  <a:srgbClr val="FF0000"/>
                </a:solidFill>
              </a:rPr>
              <a:t>write shorthand version of a program</a:t>
            </a:r>
            <a:r>
              <a:rPr lang="en-US" altLang="zh-TW" sz="2400" dirty="0" smtClean="0"/>
              <a:t> (</a:t>
            </a:r>
            <a:r>
              <a:rPr lang="en-US" altLang="zh-TW" sz="2400" i="1" u="sng" dirty="0" smtClean="0"/>
              <a:t>module programming</a:t>
            </a:r>
            <a:r>
              <a:rPr lang="en-US" altLang="zh-TW" sz="2400" dirty="0" smtClean="0"/>
              <a:t>)</a:t>
            </a:r>
          </a:p>
          <a:p>
            <a:pPr algn="just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procedure DEFINE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   Called when the beginning of a macro definition is recognized, makes the appropriate entries in DEFTAB and NAMTAB.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DEFINE procedure maintains a counter named LEVEL.</a:t>
            </a:r>
          </a:p>
          <a:p>
            <a:pPr lvl="2"/>
            <a:r>
              <a:rPr lang="en-US" dirty="0" err="1" smtClean="0"/>
              <a:t>MACROdirective</a:t>
            </a:r>
            <a:r>
              <a:rPr lang="en-US" dirty="0" smtClean="0"/>
              <a:t> is read, the value of LEVEL is inc. by 1.</a:t>
            </a:r>
          </a:p>
          <a:p>
            <a:pPr lvl="2"/>
            <a:r>
              <a:rPr lang="en-US" dirty="0" err="1" smtClean="0"/>
              <a:t>MENDdirective</a:t>
            </a:r>
            <a:r>
              <a:rPr lang="en-US" dirty="0" smtClean="0"/>
              <a:t> is read, the value of LEVEL is </a:t>
            </a:r>
            <a:r>
              <a:rPr lang="en-US" dirty="0" err="1" smtClean="0"/>
              <a:t>dec</a:t>
            </a:r>
            <a:r>
              <a:rPr lang="en-US" dirty="0" smtClean="0"/>
              <a:t>. by 1.</a:t>
            </a:r>
          </a:p>
          <a:p>
            <a:r>
              <a:rPr lang="en-US" dirty="0" smtClean="0"/>
              <a:t>The procedure EXPAND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  Called to set up the argument values in ARGTAB and expand a macro invocation statement.</a:t>
            </a:r>
          </a:p>
          <a:p>
            <a:r>
              <a:rPr lang="en-US" dirty="0" smtClean="0"/>
              <a:t>The procedure GETLINE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Called at several points in the algorithm, gets the next line to be processed.</a:t>
            </a:r>
          </a:p>
          <a:p>
            <a:r>
              <a:rPr lang="en-US" dirty="0" smtClean="0"/>
              <a:t>EXPANDING is set to TRUE or FALSE.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7391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7162800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Two-pass macro processor</a:t>
            </a:r>
          </a:p>
          <a:p>
            <a:pPr algn="just"/>
            <a:r>
              <a:rPr lang="en-US" sz="2400" dirty="0" smtClean="0"/>
              <a:t>All macro definitions are processed during the first pass.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All macro invocation statements are expanded during the second pass.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Two-pass macro processor would not allow the body of one macro instruction to contain definitions of other macros.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macro definition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37" y="1524000"/>
            <a:ext cx="78581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848599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Features of macro 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Concatenation of macro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Most macro processors allow parameters to be concatenated with other character strings.</a:t>
            </a:r>
          </a:p>
          <a:p>
            <a:pPr lvl="1" algn="just">
              <a:buNone/>
            </a:pPr>
            <a:r>
              <a:rPr lang="en-US" sz="2400" dirty="0" smtClean="0"/>
              <a:t>   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Pre-concatenation</a:t>
            </a:r>
          </a:p>
          <a:p>
            <a:pPr lvl="2">
              <a:buNone/>
            </a:pPr>
            <a:r>
              <a:rPr lang="en-US" altLang="zh-TW" sz="2000" dirty="0" smtClean="0"/>
              <a:t>   LDA	X&amp;ID1</a:t>
            </a:r>
          </a:p>
          <a:p>
            <a:pPr lvl="2">
              <a:buNone/>
            </a:pPr>
            <a:endParaRPr lang="en-US" altLang="zh-TW" sz="2000" dirty="0" smtClean="0"/>
          </a:p>
          <a:p>
            <a:pPr lvl="1"/>
            <a:r>
              <a:rPr lang="en-US" altLang="zh-TW" sz="2000" dirty="0" smtClean="0"/>
              <a:t>Post-concatenation</a:t>
            </a:r>
          </a:p>
          <a:p>
            <a:pPr lvl="2">
              <a:buNone/>
            </a:pPr>
            <a:r>
              <a:rPr lang="en-US" altLang="zh-TW" sz="2000" dirty="0" smtClean="0"/>
              <a:t>   LDA	X&amp;ID</a:t>
            </a:r>
            <a:r>
              <a:rPr lang="en-US" altLang="zh-TW" sz="2000" dirty="0" smtClean="0">
                <a:sym typeface="Symbol" pitchFamily="18" charset="2"/>
              </a:rPr>
              <a:t></a:t>
            </a:r>
            <a:r>
              <a:rPr lang="en-US" altLang="zh-TW" sz="2000" dirty="0" smtClean="0"/>
              <a:t>1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macro consist of a name , a set of formal parameters and a body of code</a:t>
            </a:r>
            <a:r>
              <a:rPr lang="en-US" sz="2400" dirty="0" smtClean="0">
                <a:solidFill>
                  <a:srgbClr val="FF0000"/>
                </a:solidFill>
              </a:rPr>
              <a:t>.(Macro Definition)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The use of macro name with a set of actual parameter (</a:t>
            </a:r>
            <a:r>
              <a:rPr lang="en-US" sz="2400" dirty="0" smtClean="0">
                <a:solidFill>
                  <a:srgbClr val="FF0000"/>
                </a:solidFill>
              </a:rPr>
              <a:t>Macro call/macro invocation)</a:t>
            </a:r>
            <a:r>
              <a:rPr lang="en-US" sz="2400" dirty="0" smtClean="0"/>
              <a:t> is replaced by some code generated from its body. This is called </a:t>
            </a:r>
            <a:r>
              <a:rPr lang="en-US" sz="2400" dirty="0" smtClean="0">
                <a:solidFill>
                  <a:srgbClr val="FF0000"/>
                </a:solidFill>
              </a:rPr>
              <a:t>macro expansion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u="sng" dirty="0" smtClean="0"/>
              <a:t>Macro Definition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A  macro definition is  enclosed between a macro header statement and a macro end statement</a:t>
            </a:r>
          </a:p>
          <a:p>
            <a:pPr lvl="1">
              <a:buFont typeface="Wingdings" pitchFamily="2" charset="2"/>
              <a:buChar char="ü"/>
            </a:pP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Typically located at the start of the program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 algn="just"/>
            <a:r>
              <a:rPr lang="en-US" sz="2600" dirty="0" smtClean="0"/>
              <a:t>The beginning of the macro parameter is identified by the starting symbol &amp;;however, the end of the parameter is not marked.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 problem is that the end of the parameter is not marked. Thus X&amp;ID1 may mean “X”+ ID + “1”or “X”+ ID1.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In which the parameter &amp;ID is concatenated after the character string X and before the character string 1.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3657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 descr="C:\My Documents\Course\SystemSoftware\chap4\4_6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447800"/>
            <a:ext cx="3581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Most macro processors deal with this problem by providing a special concatenation operator (Fig. 4.6).</a:t>
            </a:r>
          </a:p>
          <a:p>
            <a:pPr lvl="1">
              <a:buNone/>
            </a:pPr>
            <a:r>
              <a:rPr lang="en-US" dirty="0" smtClean="0"/>
              <a:t>In SIC or SIC/XE, </a:t>
            </a:r>
            <a:r>
              <a:rPr lang="en-US" dirty="0" smtClean="0">
                <a:solidFill>
                  <a:srgbClr val="FF0000"/>
                </a:solidFill>
              </a:rPr>
              <a:t>-&gt; </a:t>
            </a:r>
            <a:r>
              <a:rPr lang="en-US" dirty="0" smtClean="0"/>
              <a:t>is used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191000"/>
            <a:ext cx="40671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C:\My Documents\Course\SystemSoftware\chap4\4_6b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2667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My Documents\Course\SystemSoftware\chap4\4_6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33600"/>
            <a:ext cx="48101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25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Generation of Unique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Example</a:t>
            </a:r>
          </a:p>
          <a:p>
            <a:pPr lvl="1"/>
            <a:r>
              <a:rPr lang="en-US" altLang="zh-TW" sz="2400" dirty="0" smtClean="0"/>
              <a:t>JEQ	*-3</a:t>
            </a:r>
          </a:p>
          <a:p>
            <a:pPr lvl="1"/>
            <a:r>
              <a:rPr lang="en-US" altLang="zh-TW" sz="2400" dirty="0" smtClean="0"/>
              <a:t>inconvenient, error-prone, difficult to read</a:t>
            </a:r>
          </a:p>
          <a:p>
            <a:pPr lvl="1"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Many macro processor avoid these problems by allowing the creation of special types of labels within macro instructions.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C:\My Documents\Course\SystemSoftware\chap4\4_7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5247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Every time of macro expansion, macro processor replaces $ with $xx where xx is a two character alphanumeric counter where for the four expansion its value is</a:t>
            </a:r>
          </a:p>
          <a:p>
            <a:pPr lvl="2">
              <a:buNone/>
            </a:pPr>
            <a:r>
              <a:rPr lang="en-US" dirty="0" smtClean="0"/>
              <a:t>$AA</a:t>
            </a:r>
          </a:p>
          <a:p>
            <a:pPr lvl="2">
              <a:buNone/>
            </a:pPr>
            <a:r>
              <a:rPr lang="en-US" dirty="0" smtClean="0"/>
              <a:t>$AB</a:t>
            </a:r>
          </a:p>
          <a:p>
            <a:pPr lvl="2">
              <a:buNone/>
            </a:pPr>
            <a:r>
              <a:rPr lang="en-US" dirty="0" smtClean="0"/>
              <a:t>$AC</a:t>
            </a:r>
          </a:p>
          <a:p>
            <a:pPr lvl="2">
              <a:buNone/>
            </a:pPr>
            <a:r>
              <a:rPr lang="en-US" dirty="0" smtClean="0"/>
              <a:t>$AD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My Documents\Course\SystemSoftware\chap4\4_7b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72104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66800" y="2133600"/>
            <a:ext cx="303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RDBUFF	F1, BUFFER, LENGTH</a:t>
            </a:r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Conditional Macro Expansion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1" y="2133600"/>
            <a:ext cx="7239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0" y="1066800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Using this facility macro processors can modify the sequence of statements generated for a macro expansion depending on the arguments supplied in the macro invocation.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macro definition consist of 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1. Macro Prototype statement </a:t>
            </a:r>
          </a:p>
          <a:p>
            <a:pPr lvl="1">
              <a:buNone/>
            </a:pPr>
            <a:r>
              <a:rPr lang="en-US" sz="2000" dirty="0" smtClean="0"/>
              <a:t>              Declares name of macro and name &amp; kinds of its parameter 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2. One or more model statements</a:t>
            </a:r>
          </a:p>
          <a:p>
            <a:pPr lvl="1">
              <a:buNone/>
            </a:pPr>
            <a:r>
              <a:rPr lang="en-US" sz="2000" dirty="0" smtClean="0"/>
              <a:t>              Statement from which assembly language statement is  generated during expansion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3. Macro preprocessor statements</a:t>
            </a:r>
          </a:p>
          <a:p>
            <a:pPr lvl="1">
              <a:buNone/>
            </a:pPr>
            <a:r>
              <a:rPr lang="en-US" sz="2000" dirty="0" smtClean="0"/>
              <a:t>               Used to perform auxiliary function  during expansion</a:t>
            </a:r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Add  greatly to the power and flexibility of a macro language.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IF-ELSE-ENDIF structure provides a mechanism for either generating or skipping selected  statements in the macro body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43434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Expansion</a:t>
            </a:r>
            <a:endParaRPr lang="en-US" sz="24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5350" y="1939131"/>
            <a:ext cx="73533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WHILE-ENDW structure</a:t>
            </a:r>
            <a:endParaRPr lang="en-US" sz="24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0569" y="1600200"/>
            <a:ext cx="74028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6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expansion</a:t>
            </a:r>
            <a:endParaRPr lang="en-US" sz="2400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9498" y="1600200"/>
            <a:ext cx="71050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Keyword Macro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All macro definitions we have seen </a:t>
            </a:r>
            <a:r>
              <a:rPr lang="en-US" sz="2400" dirty="0" smtClean="0">
                <a:solidFill>
                  <a:srgbClr val="FF0000"/>
                </a:solidFill>
              </a:rPr>
              <a:t>positional parameters 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Parameters and arguments are </a:t>
            </a:r>
            <a:r>
              <a:rPr lang="en-US" sz="2400" dirty="0" smtClean="0">
                <a:solidFill>
                  <a:srgbClr val="FF0000"/>
                </a:solidFill>
              </a:rPr>
              <a:t>associated with each other according to their positions</a:t>
            </a:r>
            <a:r>
              <a:rPr lang="en-US" sz="2400" dirty="0" smtClean="0"/>
              <a:t> in macro prototype and macro invocation statement-Positional parameter.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With positional parameter, programmer must </a:t>
            </a:r>
            <a:r>
              <a:rPr lang="en-US" sz="2400" dirty="0" smtClean="0">
                <a:solidFill>
                  <a:srgbClr val="FF0000"/>
                </a:solidFill>
              </a:rPr>
              <a:t>carefully specify the arguments in proper order.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Example</a:t>
            </a:r>
            <a:r>
              <a:rPr lang="en-US" sz="2400" dirty="0" smtClean="0">
                <a:sym typeface="Wingdings" pitchFamily="2" charset="2"/>
              </a:rPr>
              <a:t>( When positional parameter are used)</a:t>
            </a:r>
            <a:endParaRPr lang="en-US" sz="2400" dirty="0" smtClean="0"/>
          </a:p>
          <a:p>
            <a:pPr lvl="1" algn="just"/>
            <a:endParaRPr lang="en-US" sz="2000" dirty="0" smtClean="0"/>
          </a:p>
          <a:p>
            <a:pPr lvl="1" algn="just">
              <a:buNone/>
            </a:pPr>
            <a:r>
              <a:rPr lang="en-US" sz="2000" b="1" dirty="0" smtClean="0"/>
              <a:t>GENER    , , DIRECT, , , , , , 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 keyword parameter specification, </a:t>
            </a:r>
            <a:r>
              <a:rPr lang="en-US" sz="2400" dirty="0" smtClean="0">
                <a:solidFill>
                  <a:srgbClr val="FF0000"/>
                </a:solidFill>
              </a:rPr>
              <a:t>each argument value is written with keyword </a:t>
            </a:r>
            <a:r>
              <a:rPr lang="en-US" sz="2400" dirty="0" smtClean="0"/>
              <a:t>that names the corresponding parameter .</a:t>
            </a:r>
          </a:p>
          <a:p>
            <a:pPr algn="just"/>
            <a:r>
              <a:rPr lang="en-US" sz="2400" dirty="0" smtClean="0"/>
              <a:t>Arguments may appear in any order.</a:t>
            </a:r>
          </a:p>
          <a:p>
            <a:pPr algn="just"/>
            <a:r>
              <a:rPr lang="en-US" sz="2400" dirty="0" smtClean="0"/>
              <a:t>Example</a:t>
            </a:r>
          </a:p>
          <a:p>
            <a:pPr lvl="1" algn="just"/>
            <a:r>
              <a:rPr lang="en-US" sz="2000" dirty="0" smtClean="0"/>
              <a:t>GENER   TYPE=DIRECT,CHANNEL=3</a:t>
            </a:r>
          </a:p>
          <a:p>
            <a:pPr algn="just"/>
            <a:r>
              <a:rPr lang="en-US" sz="2400" dirty="0" smtClean="0"/>
              <a:t>Macro invocation are easier to read and much less error prone.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1"/>
            <a:ext cx="8381999" cy="550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153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Recursive and Nested macro call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3887" y="1829594"/>
            <a:ext cx="78962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4784" y="762000"/>
            <a:ext cx="7854432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800" i="1" dirty="0" smtClean="0"/>
              <a:t>Source</a:t>
            </a:r>
            <a:endParaRPr lang="en-US" altLang="zh-TW" sz="18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STRG 	MACRO	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	STA	DATA1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	STB	DATA2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	STX	DATA3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	MEND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STRG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STRG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91000" y="1752600"/>
            <a:ext cx="3810000" cy="411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i="1" dirty="0">
                <a:latin typeface="Arial" charset="0"/>
              </a:rPr>
              <a:t>Expanded source</a:t>
            </a:r>
            <a:endParaRPr kumimoji="0" lang="en-US" altLang="zh-TW" sz="1800" dirty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	STA	DATA1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	STB	DATA2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	STX	DATA3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	STA	DATA1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	STB	DATA2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	STX	DATA3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If one pass macro processor algorithm were applied to the macro invocation statement</a:t>
            </a:r>
          </a:p>
          <a:p>
            <a:pPr>
              <a:buNone/>
            </a:pPr>
            <a:r>
              <a:rPr lang="en-US" sz="2400" b="1" dirty="0" smtClean="0"/>
              <a:t>      RDBUFF   BUFFER, LENGTH, F1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dirty="0" smtClean="0"/>
              <a:t>The procedure EXPAND would be called when the macro was recognized. </a:t>
            </a:r>
          </a:p>
          <a:p>
            <a:endParaRPr lang="en-US" sz="2400" dirty="0" smtClean="0"/>
          </a:p>
          <a:p>
            <a:r>
              <a:rPr lang="en-US" sz="2400" dirty="0" smtClean="0"/>
              <a:t>The arguments from the macro invocation would be entered into ARGTAB as follows: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47800"/>
            <a:ext cx="3238500" cy="372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Boolean variable EXPANDING would be set to TRUE, and expansion of the macro invocation statement would be begin.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processing would proceed normally until line 50, which contains a statement invoking RDCHAR. At that point, PROCESSLINE would call EXPAND again.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This time, ARGTAB would look like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5588" y="1447800"/>
            <a:ext cx="35528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 lnSpcReduction="10000"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At the end of this expansion, however, a problem would appear. When the end of the definition of RDCHAR was recognized, EXPANDING would be set to FALSE.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Thus the macro processor would  “forget” that it had been in middle of expanding a macro when it encountered the RDCHAR statement.</a:t>
            </a:r>
          </a:p>
          <a:p>
            <a:pPr marL="342900" lvl="1" indent="-342900" algn="just">
              <a:buNone/>
            </a:pPr>
            <a:endParaRPr lang="en-US" altLang="zh-TW" dirty="0" smtClean="0"/>
          </a:p>
          <a:p>
            <a:pPr marL="342900" lvl="1" indent="-342900" algn="just">
              <a:buNone/>
            </a:pPr>
            <a:r>
              <a:rPr lang="en-US" altLang="zh-TW" dirty="0" smtClean="0"/>
              <a:t>Solution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Use a </a:t>
            </a:r>
            <a:r>
              <a:rPr lang="en-US" sz="2400" dirty="0" smtClean="0">
                <a:solidFill>
                  <a:srgbClr val="FF0000"/>
                </a:solidFill>
              </a:rPr>
              <a:t>Stack</a:t>
            </a:r>
            <a:r>
              <a:rPr lang="en-US" sz="2400" dirty="0" smtClean="0"/>
              <a:t> to save ARGTAB.</a:t>
            </a:r>
          </a:p>
          <a:p>
            <a:pPr algn="just"/>
            <a:r>
              <a:rPr lang="en-US" altLang="zh-TW" sz="2400" dirty="0" smtClean="0"/>
              <a:t>These problems are not difficult to solve if the macro processor is written in a programming language that allows recursive call</a:t>
            </a:r>
            <a:endParaRPr lang="en-US" sz="2400" dirty="0" smtClean="0"/>
          </a:p>
          <a:p>
            <a:pPr algn="just"/>
            <a:r>
              <a:rPr lang="en-US" sz="2400" dirty="0" smtClean="0"/>
              <a:t>Use a </a:t>
            </a:r>
            <a:r>
              <a:rPr lang="en-US" sz="2400" dirty="0" smtClean="0">
                <a:solidFill>
                  <a:srgbClr val="FF0000"/>
                </a:solidFill>
              </a:rPr>
              <a:t>counter</a:t>
            </a:r>
            <a:r>
              <a:rPr lang="en-US" sz="2400" dirty="0" smtClean="0"/>
              <a:t> to identify the expansion.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153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3819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199" cy="553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800" i="1" dirty="0" smtClean="0"/>
              <a:t>Source</a:t>
            </a:r>
            <a:endParaRPr lang="en-US" altLang="zh-TW" sz="18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STRG 	MACRO	&amp;a1, &amp;a2, &amp;a3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	STA	&amp;a1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	STB	&amp;a2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	STX	&amp;a3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	MEND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STRG	DATA1, DATA2, DATA3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STRG	DATA4, DATA5, DATA6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48200" y="1676400"/>
            <a:ext cx="3810000" cy="411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i="1" dirty="0">
                <a:latin typeface="Arial" charset="0"/>
              </a:rPr>
              <a:t>Expanded </a:t>
            </a:r>
            <a:r>
              <a:rPr kumimoji="0" lang="en-US" altLang="zh-TW" sz="1800" i="1" dirty="0" err="1">
                <a:latin typeface="Arial" charset="0"/>
              </a:rPr>
              <a:t>souce</a:t>
            </a:r>
            <a:endParaRPr kumimoji="0" lang="en-US" altLang="zh-TW" sz="1800" dirty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	STA	DATA1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	STB	DATA2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	STX	DATA3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	STA	DATA4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	STB	DATA5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	STX	DATA6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TW" sz="1800" dirty="0">
                <a:latin typeface="Arial" charset="0"/>
              </a:rPr>
              <a:t>	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400" dirty="0" smtClean="0"/>
              <a:t>The macro processor replaces each macro invocation with the corresponding sequence of statements (Macro expansion)</a:t>
            </a:r>
          </a:p>
          <a:p>
            <a:pPr marL="342900" lvl="1" indent="-342900">
              <a:buNone/>
            </a:pPr>
            <a:endParaRPr lang="en-US" altLang="zh-TW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400" dirty="0" smtClean="0"/>
              <a:t>A macro processor will 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TW" dirty="0" smtClean="0"/>
              <a:t>Recognize macro definitions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TW" dirty="0" smtClean="0"/>
              <a:t>Save the macro definition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TW" dirty="0" smtClean="0"/>
              <a:t>Recognize macro calls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TW" dirty="0" smtClean="0"/>
              <a:t>Expand macro calls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0800"/>
            <a:ext cx="8382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Definition and Invocation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8930" y="1600200"/>
            <a:ext cx="77261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1096</Words>
  <Application>Microsoft Office PowerPoint</Application>
  <PresentationFormat>On-screen Show (4:3)</PresentationFormat>
  <Paragraphs>215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MacroProcessor</vt:lpstr>
      <vt:lpstr>Macro</vt:lpstr>
      <vt:lpstr>Slide 3</vt:lpstr>
      <vt:lpstr>Slide 4</vt:lpstr>
      <vt:lpstr>Slide 5</vt:lpstr>
      <vt:lpstr>Slide 6</vt:lpstr>
      <vt:lpstr>Macro Processor</vt:lpstr>
      <vt:lpstr>Slide 8</vt:lpstr>
      <vt:lpstr>Macro Definition and Invocation</vt:lpstr>
      <vt:lpstr>Slide 10</vt:lpstr>
      <vt:lpstr>Slide 11</vt:lpstr>
      <vt:lpstr>Expanded Program</vt:lpstr>
      <vt:lpstr>Slide 13</vt:lpstr>
      <vt:lpstr>Slide 14</vt:lpstr>
      <vt:lpstr>Macro Processor Data structure</vt:lpstr>
      <vt:lpstr>Slide 16</vt:lpstr>
      <vt:lpstr>Slide 17</vt:lpstr>
      <vt:lpstr>Algorithm for one pass macro processor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Nested macro definition</vt:lpstr>
      <vt:lpstr>Slide 27</vt:lpstr>
      <vt:lpstr>Features of macro processor</vt:lpstr>
      <vt:lpstr>1. Concatenation of macro parameters</vt:lpstr>
      <vt:lpstr>Slide 30</vt:lpstr>
      <vt:lpstr>Slide 31</vt:lpstr>
      <vt:lpstr>Slide 32</vt:lpstr>
      <vt:lpstr>Slide 33</vt:lpstr>
      <vt:lpstr> 2. Generation of Unique Labels</vt:lpstr>
      <vt:lpstr>Slide 35</vt:lpstr>
      <vt:lpstr>Slide 36</vt:lpstr>
      <vt:lpstr>Slide 37</vt:lpstr>
      <vt:lpstr>Slide 38</vt:lpstr>
      <vt:lpstr> 3. Conditional Macro Expansion</vt:lpstr>
      <vt:lpstr>Slide 40</vt:lpstr>
      <vt:lpstr>After Expansion</vt:lpstr>
      <vt:lpstr>WHILE-ENDW structure</vt:lpstr>
      <vt:lpstr>After expansion</vt:lpstr>
      <vt:lpstr>4. Keyword Macro Parameters</vt:lpstr>
      <vt:lpstr>Slide 45</vt:lpstr>
      <vt:lpstr>Slide 46</vt:lpstr>
      <vt:lpstr>Slide 47</vt:lpstr>
      <vt:lpstr>Handling Recursive and Nested macro call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MacroProcessor</dc:title>
  <dc:creator>Diya Thomas</dc:creator>
  <cp:lastModifiedBy>diyat</cp:lastModifiedBy>
  <cp:revision>67</cp:revision>
  <dcterms:created xsi:type="dcterms:W3CDTF">2006-08-16T00:00:00Z</dcterms:created>
  <dcterms:modified xsi:type="dcterms:W3CDTF">2015-01-24T06:06:18Z</dcterms:modified>
</cp:coreProperties>
</file>