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304" r:id="rId3"/>
    <p:sldId id="257" r:id="rId4"/>
    <p:sldId id="258" r:id="rId5"/>
    <p:sldId id="305" r:id="rId6"/>
    <p:sldId id="306" r:id="rId7"/>
    <p:sldId id="302" r:id="rId8"/>
    <p:sldId id="262" r:id="rId9"/>
    <p:sldId id="259" r:id="rId10"/>
    <p:sldId id="261" r:id="rId11"/>
    <p:sldId id="307" r:id="rId12"/>
    <p:sldId id="260" r:id="rId13"/>
    <p:sldId id="263" r:id="rId14"/>
    <p:sldId id="264" r:id="rId15"/>
    <p:sldId id="265" r:id="rId16"/>
    <p:sldId id="266" r:id="rId17"/>
    <p:sldId id="267" r:id="rId18"/>
    <p:sldId id="268" r:id="rId19"/>
    <p:sldId id="269" r:id="rId20"/>
    <p:sldId id="312" r:id="rId21"/>
    <p:sldId id="270" r:id="rId22"/>
    <p:sldId id="313" r:id="rId23"/>
    <p:sldId id="314" r:id="rId24"/>
    <p:sldId id="271" r:id="rId25"/>
    <p:sldId id="272" r:id="rId26"/>
    <p:sldId id="310" r:id="rId27"/>
    <p:sldId id="276" r:id="rId28"/>
    <p:sldId id="311" r:id="rId29"/>
    <p:sldId id="275" r:id="rId30"/>
    <p:sldId id="273" r:id="rId31"/>
    <p:sldId id="274" r:id="rId32"/>
    <p:sldId id="293" r:id="rId33"/>
    <p:sldId id="291" r:id="rId34"/>
    <p:sldId id="292" r:id="rId35"/>
    <p:sldId id="277" r:id="rId36"/>
    <p:sldId id="278" r:id="rId37"/>
    <p:sldId id="308" r:id="rId38"/>
    <p:sldId id="309" r:id="rId39"/>
    <p:sldId id="279" r:id="rId40"/>
    <p:sldId id="280" r:id="rId41"/>
    <p:sldId id="281" r:id="rId42"/>
    <p:sldId id="303" r:id="rId43"/>
    <p:sldId id="282" r:id="rId44"/>
    <p:sldId id="283" r:id="rId45"/>
    <p:sldId id="284" r:id="rId46"/>
    <p:sldId id="300" r:id="rId47"/>
    <p:sldId id="294" r:id="rId48"/>
    <p:sldId id="295" r:id="rId49"/>
    <p:sldId id="296" r:id="rId50"/>
    <p:sldId id="301" r:id="rId51"/>
    <p:sldId id="298" r:id="rId52"/>
    <p:sldId id="299" r:id="rId53"/>
    <p:sldId id="297"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5099" autoAdjust="0"/>
  </p:normalViewPr>
  <p:slideViewPr>
    <p:cSldViewPr>
      <p:cViewPr varScale="1">
        <p:scale>
          <a:sx n="63" d="100"/>
          <a:sy n="63" d="100"/>
        </p:scale>
        <p:origin x="1596" y="72"/>
      </p:cViewPr>
      <p:guideLst>
        <p:guide orient="horz" pos="2160"/>
        <p:guide pos="2880"/>
      </p:guideLst>
    </p:cSldViewPr>
  </p:slideViewPr>
  <p:outlineViewPr>
    <p:cViewPr>
      <p:scale>
        <a:sx n="33" d="100"/>
        <a:sy n="33" d="100"/>
      </p:scale>
      <p:origin x="0" y="-15804"/>
    </p:cViewPr>
  </p:outlineViewPr>
  <p:notesTextViewPr>
    <p:cViewPr>
      <p:scale>
        <a:sx n="100" d="100"/>
        <a:sy n="100" d="100"/>
      </p:scale>
      <p:origin x="0" y="-798"/>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8180D7-BC33-4DF4-AA23-139A7A05BF35}" type="datetimeFigureOut">
              <a:rPr lang="en-US" smtClean="0"/>
              <a:pPr/>
              <a:t>8/4/2017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812C8C-2B5B-44E7-9EA2-FBA4DAF6CCEA}" type="slidenum">
              <a:rPr lang="en-US" smtClean="0"/>
              <a:pPr/>
              <a:t>‹#›</a:t>
            </a:fld>
            <a:endParaRPr lang="en-US"/>
          </a:p>
        </p:txBody>
      </p:sp>
    </p:spTree>
    <p:extLst>
      <p:ext uri="{BB962C8B-B14F-4D97-AF65-F5344CB8AC3E}">
        <p14:creationId xmlns:p14="http://schemas.microsoft.com/office/powerpoint/2010/main" val="1567418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Anti-virus" TargetMode="External"/><Relationship Id="rId13" Type="http://schemas.openxmlformats.org/officeDocument/2006/relationships/hyperlink" Target="https://en.wikipedia.org/wiki/Clipboard_(computing)" TargetMode="External"/><Relationship Id="rId18" Type="http://schemas.openxmlformats.org/officeDocument/2006/relationships/hyperlink" Target="https://en.wikipedia.org/wiki/File_synchronization" TargetMode="External"/><Relationship Id="rId26" Type="http://schemas.openxmlformats.org/officeDocument/2006/relationships/hyperlink" Target="https://en.wikipedia.org/wiki/Disk_defragmenter" TargetMode="External"/><Relationship Id="rId39" Type="http://schemas.openxmlformats.org/officeDocument/2006/relationships/hyperlink" Target="https://en.wikipedia.org/wiki/Windows_Registry" TargetMode="External"/><Relationship Id="rId3" Type="http://schemas.openxmlformats.org/officeDocument/2006/relationships/hyperlink" Target="https://en.wikipedia.org/wiki/System_software" TargetMode="External"/><Relationship Id="rId21" Type="http://schemas.openxmlformats.org/officeDocument/2006/relationships/hyperlink" Target="https://en.wikipedia.org/wiki/Disk_checker" TargetMode="External"/><Relationship Id="rId34" Type="http://schemas.openxmlformats.org/officeDocument/2006/relationships/hyperlink" Target="https://en.wikipedia.org/wiki/HTML" TargetMode="External"/><Relationship Id="rId42" Type="http://schemas.openxmlformats.org/officeDocument/2006/relationships/hyperlink" Target="https://en.wikipedia.org/wiki/Cathode_ray_tube" TargetMode="External"/><Relationship Id="rId7" Type="http://schemas.openxmlformats.org/officeDocument/2006/relationships/hyperlink" Target="https://en.wikipedia.org/w/index.php?title=List_of_utility_software&amp;action=edit&amp;section=1" TargetMode="External"/><Relationship Id="rId12" Type="http://schemas.openxmlformats.org/officeDocument/2006/relationships/hyperlink" Target="https://en.wikipedia.org/wiki/Clipboard_manager" TargetMode="External"/><Relationship Id="rId17" Type="http://schemas.openxmlformats.org/officeDocument/2006/relationships/hyperlink" Target="https://en.wikipedia.org/wiki/Data_synchronization" TargetMode="External"/><Relationship Id="rId25" Type="http://schemas.openxmlformats.org/officeDocument/2006/relationships/hyperlink" Target="https://en.wikipedia.org/wiki/Disk_compression" TargetMode="External"/><Relationship Id="rId33" Type="http://schemas.openxmlformats.org/officeDocument/2006/relationships/hyperlink" Target="https://en.wikipedia.org/wiki/HTML_checker" TargetMode="External"/><Relationship Id="rId38" Type="http://schemas.openxmlformats.org/officeDocument/2006/relationships/hyperlink" Target="https://en.wikipedia.org/wiki/Registry_cleaner" TargetMode="External"/><Relationship Id="rId46" Type="http://schemas.openxmlformats.org/officeDocument/2006/relationships/hyperlink" Target="https://en.wikipedia.org/wiki/System_profiler" TargetMode="External"/><Relationship Id="rId2" Type="http://schemas.openxmlformats.org/officeDocument/2006/relationships/slide" Target="../slides/slide2.xml"/><Relationship Id="rId16" Type="http://schemas.openxmlformats.org/officeDocument/2006/relationships/hyperlink" Target="https://en.wikipedia.org/w/index.php?title=Data_generators&amp;action=edit&amp;redlink=1" TargetMode="External"/><Relationship Id="rId20" Type="http://schemas.openxmlformats.org/officeDocument/2006/relationships/hyperlink" Target="https://en.wikipedia.org/wiki/Revision_control" TargetMode="External"/><Relationship Id="rId29" Type="http://schemas.openxmlformats.org/officeDocument/2006/relationships/hyperlink" Target="https://en.wikipedia.org/wiki/Disk_partitioning" TargetMode="External"/><Relationship Id="rId41" Type="http://schemas.openxmlformats.org/officeDocument/2006/relationships/hyperlink" Target="https://en.wikipedia.org/wiki/Phosphor_burn-in" TargetMode="External"/><Relationship Id="rId1" Type="http://schemas.openxmlformats.org/officeDocument/2006/relationships/notesMaster" Target="../notesMasters/notesMaster1.xml"/><Relationship Id="rId6" Type="http://schemas.openxmlformats.org/officeDocument/2006/relationships/hyperlink" Target="https://en.wikipedia.org/wiki/Operating_system" TargetMode="External"/><Relationship Id="rId11" Type="http://schemas.openxmlformats.org/officeDocument/2006/relationships/hyperlink" Target="https://en.wikipedia.org/wiki/Hard_disk_failure" TargetMode="External"/><Relationship Id="rId24" Type="http://schemas.openxmlformats.org/officeDocument/2006/relationships/hyperlink" Target="https://en.wikipedia.org/wiki/File_deletion" TargetMode="External"/><Relationship Id="rId32" Type="http://schemas.openxmlformats.org/officeDocument/2006/relationships/hyperlink" Target="https://en.wikipedia.org/wiki/Hex_editor" TargetMode="External"/><Relationship Id="rId37" Type="http://schemas.openxmlformats.org/officeDocument/2006/relationships/hyperlink" Target="https://en.wikipedia.org/wiki/Package_manager" TargetMode="External"/><Relationship Id="rId40" Type="http://schemas.openxmlformats.org/officeDocument/2006/relationships/hyperlink" Target="https://en.wikipedia.org/wiki/Screensaver" TargetMode="External"/><Relationship Id="rId45" Type="http://schemas.openxmlformats.org/officeDocument/2006/relationships/hyperlink" Target="https://en.wikipedia.org/wiki/System_monitor" TargetMode="External"/><Relationship Id="rId5" Type="http://schemas.openxmlformats.org/officeDocument/2006/relationships/hyperlink" Target="https://en.wikipedia.org/wiki/Application_software" TargetMode="External"/><Relationship Id="rId15" Type="http://schemas.openxmlformats.org/officeDocument/2006/relationships/hyperlink" Target="https://en.wikipedia.org/wiki/Data_compression" TargetMode="External"/><Relationship Id="rId23" Type="http://schemas.openxmlformats.org/officeDocument/2006/relationships/hyperlink" Target="https://en.wikipedia.org/wiki/User_(computing)" TargetMode="External"/><Relationship Id="rId28" Type="http://schemas.openxmlformats.org/officeDocument/2006/relationships/hyperlink" Target="https://en.wikipedia.org/wiki/Hard_disk" TargetMode="External"/><Relationship Id="rId36" Type="http://schemas.openxmlformats.org/officeDocument/2006/relationships/hyperlink" Target="https://en.wikipedia.org/wiki/Network_utilities" TargetMode="External"/><Relationship Id="rId10" Type="http://schemas.openxmlformats.org/officeDocument/2006/relationships/hyperlink" Target="https://en.wikipedia.org/wiki/Backup_software" TargetMode="External"/><Relationship Id="rId19" Type="http://schemas.openxmlformats.org/officeDocument/2006/relationships/hyperlink" Target="https://en.wikipedia.org/wiki/Mobile_device" TargetMode="External"/><Relationship Id="rId31" Type="http://schemas.openxmlformats.org/officeDocument/2006/relationships/hyperlink" Target="https://en.wikipedia.org/wiki/File_manager" TargetMode="External"/><Relationship Id="rId44" Type="http://schemas.openxmlformats.org/officeDocument/2006/relationships/hyperlink" Target="https://en.wikipedia.org/wiki/Sorting#Sort.2FMerge" TargetMode="External"/><Relationship Id="rId4" Type="http://schemas.openxmlformats.org/officeDocument/2006/relationships/hyperlink" Target="https://en.wikipedia.org/wiki/List_of_utility_software#cite_note-1" TargetMode="External"/><Relationship Id="rId9" Type="http://schemas.openxmlformats.org/officeDocument/2006/relationships/hyperlink" Target="https://en.wikipedia.org/wiki/File_archiver" TargetMode="External"/><Relationship Id="rId14" Type="http://schemas.openxmlformats.org/officeDocument/2006/relationships/hyperlink" Target="https://en.wikipedia.org/wiki/Filesystem-level_encryption" TargetMode="External"/><Relationship Id="rId22" Type="http://schemas.openxmlformats.org/officeDocument/2006/relationships/hyperlink" Target="https://en.wikipedia.org/wiki/Disk_cleaner" TargetMode="External"/><Relationship Id="rId27" Type="http://schemas.openxmlformats.org/officeDocument/2006/relationships/hyperlink" Target="https://en.wikipedia.org/wiki/Computer_file" TargetMode="External"/><Relationship Id="rId30" Type="http://schemas.openxmlformats.org/officeDocument/2006/relationships/hyperlink" Target="https://en.wikipedia.org/wiki/Disk_space_analyzer" TargetMode="External"/><Relationship Id="rId35" Type="http://schemas.openxmlformats.org/officeDocument/2006/relationships/hyperlink" Target="https://en.wikipedia.org/wiki/Memory_tester" TargetMode="External"/><Relationship Id="rId43" Type="http://schemas.openxmlformats.org/officeDocument/2006/relationships/hyperlink" Target="https://en.wikipedia.org/wiki/Computer_monitor"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lifewire.com/operating-systems-2625912"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lifewire.com/computer-hardware-2625895"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1" i="0" kern="1200" dirty="0" smtClean="0">
                <a:solidFill>
                  <a:schemeClr val="tx1"/>
                </a:solidFill>
                <a:effectLst/>
                <a:latin typeface="+mn-lt"/>
                <a:ea typeface="+mn-ea"/>
                <a:cs typeface="+mn-cs"/>
              </a:rPr>
              <a:t>Utility software</a:t>
            </a:r>
            <a:r>
              <a:rPr lang="en-US" sz="1200" b="0" i="0" kern="1200" dirty="0" smtClean="0">
                <a:solidFill>
                  <a:schemeClr val="tx1"/>
                </a:solidFill>
                <a:effectLst/>
                <a:latin typeface="+mn-lt"/>
                <a:ea typeface="+mn-ea"/>
                <a:cs typeface="+mn-cs"/>
              </a:rPr>
              <a:t> is </a:t>
            </a:r>
            <a:r>
              <a:rPr lang="en-US" sz="1200" b="0" i="0" u="none" strike="noStrike" kern="1200" dirty="0" smtClean="0">
                <a:solidFill>
                  <a:schemeClr val="tx1"/>
                </a:solidFill>
                <a:effectLst/>
                <a:latin typeface="+mn-lt"/>
                <a:ea typeface="+mn-ea"/>
                <a:cs typeface="+mn-cs"/>
                <a:hlinkClick r:id="rId3" tooltip="System software"/>
              </a:rPr>
              <a:t>system software</a:t>
            </a:r>
            <a:r>
              <a:rPr lang="en-US" sz="1200" b="0" i="0" kern="1200" dirty="0" smtClean="0">
                <a:solidFill>
                  <a:schemeClr val="tx1"/>
                </a:solidFill>
                <a:effectLst/>
                <a:latin typeface="+mn-lt"/>
                <a:ea typeface="+mn-ea"/>
                <a:cs typeface="+mn-cs"/>
              </a:rPr>
              <a:t> designed to help analyze, configure, optimize or maintain a computer.</a:t>
            </a:r>
            <a:r>
              <a:rPr lang="en-US" sz="1200" b="0" i="0" u="none" strike="noStrike" kern="1200" baseline="30000" dirty="0" smtClean="0">
                <a:solidFill>
                  <a:schemeClr val="tx1"/>
                </a:solidFill>
                <a:effectLst/>
                <a:latin typeface="+mn-lt"/>
                <a:ea typeface="+mn-ea"/>
                <a:cs typeface="+mn-cs"/>
                <a:hlinkClick r:id="rId4"/>
              </a:rPr>
              <a:t>[1]</a:t>
            </a:r>
            <a:r>
              <a:rPr lang="en-US" sz="1200" b="0" i="0" kern="1200" dirty="0" smtClean="0">
                <a:solidFill>
                  <a:schemeClr val="tx1"/>
                </a:solidFill>
                <a:effectLst/>
                <a:latin typeface="+mn-lt"/>
                <a:ea typeface="+mn-ea"/>
                <a:cs typeface="+mn-cs"/>
              </a:rPr>
              <a:t> It is used to support the computer infrastructure in contrast to </a:t>
            </a:r>
            <a:r>
              <a:rPr lang="en-US" sz="1200" b="0" i="0" u="none" strike="noStrike" kern="1200" dirty="0" smtClean="0">
                <a:solidFill>
                  <a:schemeClr val="tx1"/>
                </a:solidFill>
                <a:effectLst/>
                <a:latin typeface="+mn-lt"/>
                <a:ea typeface="+mn-ea"/>
                <a:cs typeface="+mn-cs"/>
                <a:hlinkClick r:id="rId5" tooltip="Application software"/>
              </a:rPr>
              <a:t>application software</a:t>
            </a:r>
            <a:r>
              <a:rPr lang="en-US" sz="1200" b="0" i="0" kern="1200" dirty="0" smtClean="0">
                <a:solidFill>
                  <a:schemeClr val="tx1"/>
                </a:solidFill>
                <a:effectLst/>
                <a:latin typeface="+mn-lt"/>
                <a:ea typeface="+mn-ea"/>
                <a:cs typeface="+mn-cs"/>
              </a:rPr>
              <a:t>, which is aimed at directly performing tasks that benefit ordinary users.</a:t>
            </a:r>
          </a:p>
          <a:p>
            <a:r>
              <a:rPr lang="en-US" sz="1200" b="0" i="0" kern="1200" dirty="0" smtClean="0">
                <a:solidFill>
                  <a:schemeClr val="tx1"/>
                </a:solidFill>
                <a:effectLst/>
                <a:latin typeface="+mn-lt"/>
                <a:ea typeface="+mn-ea"/>
                <a:cs typeface="+mn-cs"/>
              </a:rPr>
              <a:t>Although a basic set of utility programs is usually distributed with an </a:t>
            </a:r>
            <a:r>
              <a:rPr lang="en-US" sz="1200" b="0" i="0" u="none" strike="noStrike" kern="1200" dirty="0" smtClean="0">
                <a:solidFill>
                  <a:schemeClr val="tx1"/>
                </a:solidFill>
                <a:effectLst/>
                <a:latin typeface="+mn-lt"/>
                <a:ea typeface="+mn-ea"/>
                <a:cs typeface="+mn-cs"/>
                <a:hlinkClick r:id="rId6" tooltip="Operating system"/>
              </a:rPr>
              <a:t>operating system</a:t>
            </a:r>
            <a:r>
              <a:rPr lang="en-US" sz="1200" b="0" i="0" kern="1200" dirty="0" smtClean="0">
                <a:solidFill>
                  <a:schemeClr val="tx1"/>
                </a:solidFill>
                <a:effectLst/>
                <a:latin typeface="+mn-lt"/>
                <a:ea typeface="+mn-ea"/>
                <a:cs typeface="+mn-cs"/>
              </a:rPr>
              <a:t> (OS), utility software is not considered part of the Operating System and users often install replacements or additional utilities.</a:t>
            </a:r>
          </a:p>
          <a:p>
            <a:r>
              <a:rPr lang="en-US" sz="1200" b="0" i="0" kern="1200" dirty="0" smtClean="0">
                <a:solidFill>
                  <a:schemeClr val="tx1"/>
                </a:solidFill>
                <a:effectLst/>
                <a:latin typeface="+mn-lt"/>
                <a:ea typeface="+mn-ea"/>
                <a:cs typeface="+mn-cs"/>
              </a:rPr>
              <a:t>Types of utilities[</a:t>
            </a:r>
            <a:r>
              <a:rPr lang="en-US" sz="1200" b="0" i="0" u="none" strike="noStrike" kern="1200" dirty="0" smtClean="0">
                <a:solidFill>
                  <a:schemeClr val="tx1"/>
                </a:solidFill>
                <a:effectLst/>
                <a:latin typeface="+mn-lt"/>
                <a:ea typeface="+mn-ea"/>
                <a:cs typeface="+mn-cs"/>
                <a:hlinkClick r:id="rId7" tooltip="Edit section: Types of utilities"/>
              </a:rPr>
              <a:t>edit</a:t>
            </a:r>
            <a:r>
              <a:rPr lang="en-US" sz="1200" b="0" i="0" kern="1200" dirty="0" smtClean="0">
                <a:solidFill>
                  <a:schemeClr val="tx1"/>
                </a:solidFill>
                <a:effectLst/>
                <a:latin typeface="+mn-lt"/>
                <a:ea typeface="+mn-ea"/>
                <a:cs typeface="+mn-cs"/>
              </a:rPr>
              <a:t>]</a:t>
            </a:r>
          </a:p>
          <a:p>
            <a:r>
              <a:rPr lang="en-US" sz="1200" b="1" i="0" u="none" strike="noStrike" kern="1200" dirty="0" smtClean="0">
                <a:solidFill>
                  <a:schemeClr val="tx1"/>
                </a:solidFill>
                <a:effectLst/>
                <a:latin typeface="+mn-lt"/>
                <a:ea typeface="+mn-ea"/>
                <a:cs typeface="+mn-cs"/>
                <a:hlinkClick r:id="rId8" tooltip="Anti-virus"/>
              </a:rPr>
              <a:t>Anti-virus</a:t>
            </a:r>
            <a:r>
              <a:rPr lang="en-US" sz="1200" b="0" i="0" kern="1200" dirty="0" smtClean="0">
                <a:solidFill>
                  <a:schemeClr val="tx1"/>
                </a:solidFill>
                <a:effectLst/>
                <a:latin typeface="+mn-lt"/>
                <a:ea typeface="+mn-ea"/>
                <a:cs typeface="+mn-cs"/>
              </a:rPr>
              <a:t> utilities scan for computer viruses and removes them.</a:t>
            </a:r>
          </a:p>
          <a:p>
            <a:r>
              <a:rPr lang="en-US" sz="1200" b="1" i="0" u="none" strike="noStrike" kern="1200" dirty="0" err="1" smtClean="0">
                <a:solidFill>
                  <a:schemeClr val="tx1"/>
                </a:solidFill>
                <a:effectLst/>
                <a:latin typeface="+mn-lt"/>
                <a:ea typeface="+mn-ea"/>
                <a:cs typeface="+mn-cs"/>
                <a:hlinkClick r:id="rId9" tooltip="File archiver"/>
              </a:rPr>
              <a:t>Archivers</a:t>
            </a:r>
            <a:r>
              <a:rPr lang="en-US" sz="1200" b="0" i="0" kern="1200" dirty="0" smtClean="0">
                <a:solidFill>
                  <a:schemeClr val="tx1"/>
                </a:solidFill>
                <a:effectLst/>
                <a:latin typeface="+mn-lt"/>
                <a:ea typeface="+mn-ea"/>
                <a:cs typeface="+mn-cs"/>
              </a:rPr>
              <a:t> output a stream or a single file when provided with a directory or a set of files. Archive </a:t>
            </a:r>
            <a:r>
              <a:rPr lang="en-US" sz="1200" b="0" i="1" kern="1200" dirty="0" smtClean="0">
                <a:solidFill>
                  <a:schemeClr val="tx1"/>
                </a:solidFill>
                <a:effectLst/>
                <a:latin typeface="+mn-lt"/>
                <a:ea typeface="+mn-ea"/>
                <a:cs typeface="+mn-cs"/>
              </a:rPr>
              <a:t>suites</a:t>
            </a:r>
            <a:r>
              <a:rPr lang="en-US" sz="1200" b="0" i="0" kern="1200" dirty="0" smtClean="0">
                <a:solidFill>
                  <a:schemeClr val="tx1"/>
                </a:solidFill>
                <a:effectLst/>
                <a:latin typeface="+mn-lt"/>
                <a:ea typeface="+mn-ea"/>
                <a:cs typeface="+mn-cs"/>
              </a:rPr>
              <a:t> may include compression and encryption capabilities. Some archive utilities have a separate un-archive utility for the reverse operation.</a:t>
            </a:r>
          </a:p>
          <a:p>
            <a:r>
              <a:rPr lang="en-US" sz="1200" b="1" i="0" u="none" strike="noStrike" kern="1200" dirty="0" smtClean="0">
                <a:solidFill>
                  <a:schemeClr val="tx1"/>
                </a:solidFill>
                <a:effectLst/>
                <a:latin typeface="+mn-lt"/>
                <a:ea typeface="+mn-ea"/>
                <a:cs typeface="+mn-cs"/>
                <a:hlinkClick r:id="rId10" tooltip="Backup software"/>
              </a:rPr>
              <a:t>Backup software</a:t>
            </a:r>
            <a:r>
              <a:rPr lang="en-US" sz="1200" b="0" i="0" kern="1200" dirty="0" smtClean="0">
                <a:solidFill>
                  <a:schemeClr val="tx1"/>
                </a:solidFill>
                <a:effectLst/>
                <a:latin typeface="+mn-lt"/>
                <a:ea typeface="+mn-ea"/>
                <a:cs typeface="+mn-cs"/>
              </a:rPr>
              <a:t> makes copies of all information stored on a disk and restore either the entire disk (e.g. in an event of </a:t>
            </a:r>
            <a:r>
              <a:rPr lang="en-US" sz="1200" b="0" i="0" u="none" strike="noStrike" kern="1200" dirty="0" smtClean="0">
                <a:solidFill>
                  <a:schemeClr val="tx1"/>
                </a:solidFill>
                <a:effectLst/>
                <a:latin typeface="+mn-lt"/>
                <a:ea typeface="+mn-ea"/>
                <a:cs typeface="+mn-cs"/>
                <a:hlinkClick r:id="rId11" tooltip="Hard disk failure"/>
              </a:rPr>
              <a:t>disk failure</a:t>
            </a:r>
            <a:r>
              <a:rPr lang="en-US" sz="1200" b="0" i="0" kern="1200" dirty="0" smtClean="0">
                <a:solidFill>
                  <a:schemeClr val="tx1"/>
                </a:solidFill>
                <a:effectLst/>
                <a:latin typeface="+mn-lt"/>
                <a:ea typeface="+mn-ea"/>
                <a:cs typeface="+mn-cs"/>
              </a:rPr>
              <a:t>) or selected files (e.g. in an event of accidental deletion).</a:t>
            </a:r>
          </a:p>
          <a:p>
            <a:r>
              <a:rPr lang="en-US" sz="1200" b="1" i="0" u="none" strike="noStrike" kern="1200" dirty="0" smtClean="0">
                <a:solidFill>
                  <a:schemeClr val="tx1"/>
                </a:solidFill>
                <a:effectLst/>
                <a:latin typeface="+mn-lt"/>
                <a:ea typeface="+mn-ea"/>
                <a:cs typeface="+mn-cs"/>
                <a:hlinkClick r:id="rId12" tooltip="Clipboard manager"/>
              </a:rPr>
              <a:t>Clipboard managers</a:t>
            </a:r>
            <a:r>
              <a:rPr lang="en-US" sz="1200" b="0" i="0" kern="1200" dirty="0" smtClean="0">
                <a:solidFill>
                  <a:schemeClr val="tx1"/>
                </a:solidFill>
                <a:effectLst/>
                <a:latin typeface="+mn-lt"/>
                <a:ea typeface="+mn-ea"/>
                <a:cs typeface="+mn-cs"/>
              </a:rPr>
              <a:t> expand the </a:t>
            </a:r>
            <a:r>
              <a:rPr lang="en-US" sz="1200" b="0" i="0" u="none" strike="noStrike" kern="1200" dirty="0" smtClean="0">
                <a:solidFill>
                  <a:schemeClr val="tx1"/>
                </a:solidFill>
                <a:effectLst/>
                <a:latin typeface="+mn-lt"/>
                <a:ea typeface="+mn-ea"/>
                <a:cs typeface="+mn-cs"/>
                <a:hlinkClick r:id="rId13" tooltip="Clipboard (computing)"/>
              </a:rPr>
              <a:t>clipboard</a:t>
            </a:r>
            <a:r>
              <a:rPr lang="en-US" sz="1200" b="0" i="0" kern="1200" dirty="0" smtClean="0">
                <a:solidFill>
                  <a:schemeClr val="tx1"/>
                </a:solidFill>
                <a:effectLst/>
                <a:latin typeface="+mn-lt"/>
                <a:ea typeface="+mn-ea"/>
                <a:cs typeface="+mn-cs"/>
              </a:rPr>
              <a:t> functionality of an operating system .</a:t>
            </a:r>
          </a:p>
          <a:p>
            <a:r>
              <a:rPr lang="en-US" sz="1200" b="1" i="0" u="none" strike="noStrike" kern="1200" dirty="0" smtClean="0">
                <a:solidFill>
                  <a:schemeClr val="tx1"/>
                </a:solidFill>
                <a:effectLst/>
                <a:latin typeface="+mn-lt"/>
                <a:ea typeface="+mn-ea"/>
                <a:cs typeface="+mn-cs"/>
                <a:hlinkClick r:id="rId14" tooltip="Filesystem-level encryption"/>
              </a:rPr>
              <a:t>Cryptographic</a:t>
            </a:r>
            <a:r>
              <a:rPr lang="en-US" sz="1200" b="0" i="0" kern="1200" dirty="0" smtClean="0">
                <a:solidFill>
                  <a:schemeClr val="tx1"/>
                </a:solidFill>
                <a:effectLst/>
                <a:latin typeface="+mn-lt"/>
                <a:ea typeface="+mn-ea"/>
                <a:cs typeface="+mn-cs"/>
              </a:rPr>
              <a:t> utilities encrypt and decrypt streams and files.</a:t>
            </a:r>
          </a:p>
          <a:p>
            <a:r>
              <a:rPr lang="en-US" sz="1200" b="1" i="0" u="none" strike="noStrike" kern="1200" dirty="0" smtClean="0">
                <a:solidFill>
                  <a:schemeClr val="tx1"/>
                </a:solidFill>
                <a:effectLst/>
                <a:latin typeface="+mn-lt"/>
                <a:ea typeface="+mn-ea"/>
                <a:cs typeface="+mn-cs"/>
                <a:hlinkClick r:id="rId15" tooltip="Data compression"/>
              </a:rPr>
              <a:t>Data compression</a:t>
            </a:r>
            <a:r>
              <a:rPr lang="en-US" sz="1200" b="0" i="0" kern="1200" dirty="0" smtClean="0">
                <a:solidFill>
                  <a:schemeClr val="tx1"/>
                </a:solidFill>
                <a:effectLst/>
                <a:latin typeface="+mn-lt"/>
                <a:ea typeface="+mn-ea"/>
                <a:cs typeface="+mn-cs"/>
              </a:rPr>
              <a:t> utilities output a shorter stream or a smaller file when provided with a stream or file.</a:t>
            </a:r>
          </a:p>
          <a:p>
            <a:r>
              <a:rPr lang="en-US" sz="1200" b="1" i="0" u="none" strike="noStrike" kern="1200" dirty="0" smtClean="0">
                <a:solidFill>
                  <a:schemeClr val="tx1"/>
                </a:solidFill>
                <a:effectLst/>
                <a:latin typeface="+mn-lt"/>
                <a:ea typeface="+mn-ea"/>
                <a:cs typeface="+mn-cs"/>
                <a:hlinkClick r:id="rId16" tooltip="Data generators (page does not exist)"/>
              </a:rPr>
              <a:t>Data generators</a:t>
            </a:r>
            <a:r>
              <a:rPr lang="en-US" sz="1200" b="0" i="0" kern="1200" dirty="0" smtClean="0">
                <a:solidFill>
                  <a:schemeClr val="tx1"/>
                </a:solidFill>
                <a:effectLst/>
                <a:latin typeface="+mn-lt"/>
                <a:ea typeface="+mn-ea"/>
                <a:cs typeface="+mn-cs"/>
              </a:rPr>
              <a:t> create a file of test data according to specified patterns.</a:t>
            </a:r>
          </a:p>
          <a:p>
            <a:r>
              <a:rPr lang="en-US" sz="1200" b="1" i="0" u="none" strike="noStrike" kern="1200" dirty="0" smtClean="0">
                <a:solidFill>
                  <a:schemeClr val="tx1"/>
                </a:solidFill>
                <a:effectLst/>
                <a:latin typeface="+mn-lt"/>
                <a:ea typeface="+mn-ea"/>
                <a:cs typeface="+mn-cs"/>
                <a:hlinkClick r:id="rId17" tooltip="Data synchronization"/>
              </a:rPr>
              <a:t>Data synchronization</a:t>
            </a:r>
            <a:r>
              <a:rPr lang="en-US" sz="1200" b="0" i="0" kern="1200" dirty="0" smtClean="0">
                <a:solidFill>
                  <a:schemeClr val="tx1"/>
                </a:solidFill>
                <a:effectLst/>
                <a:latin typeface="+mn-lt"/>
                <a:ea typeface="+mn-ea"/>
                <a:cs typeface="+mn-cs"/>
              </a:rPr>
              <a:t> utilities establish consistency among data from a source to a target data storage and vice versa. There are several branches of this type of utility:</a:t>
            </a:r>
          </a:p>
          <a:p>
            <a:pPr lvl="1"/>
            <a:r>
              <a:rPr lang="en-US" sz="1200" b="1" i="0" u="none" strike="noStrike" kern="1200" dirty="0" smtClean="0">
                <a:solidFill>
                  <a:schemeClr val="tx1"/>
                </a:solidFill>
                <a:effectLst/>
                <a:latin typeface="+mn-lt"/>
                <a:ea typeface="+mn-ea"/>
                <a:cs typeface="+mn-cs"/>
                <a:hlinkClick r:id="rId18" tooltip="File synchronization"/>
              </a:rPr>
              <a:t>File synchronization</a:t>
            </a:r>
            <a:r>
              <a:rPr lang="en-US" sz="1200" b="0" i="0" kern="1200" dirty="0" smtClean="0">
                <a:solidFill>
                  <a:schemeClr val="tx1"/>
                </a:solidFill>
                <a:effectLst/>
                <a:latin typeface="+mn-lt"/>
                <a:ea typeface="+mn-ea"/>
                <a:cs typeface="+mn-cs"/>
              </a:rPr>
              <a:t> utilities maintain consistency between two sources. They may be used to create redundancy or backup copies but are also used to help users carry their digital music, photos and video in their </a:t>
            </a:r>
            <a:r>
              <a:rPr lang="en-US" sz="1200" b="0" i="0" u="none" strike="noStrike" kern="1200" dirty="0" smtClean="0">
                <a:solidFill>
                  <a:schemeClr val="tx1"/>
                </a:solidFill>
                <a:effectLst/>
                <a:latin typeface="+mn-lt"/>
                <a:ea typeface="+mn-ea"/>
                <a:cs typeface="+mn-cs"/>
                <a:hlinkClick r:id="rId19" tooltip="Mobile device"/>
              </a:rPr>
              <a:t>mobile devices</a:t>
            </a:r>
            <a:r>
              <a:rPr lang="en-US" sz="1200" b="0" i="0" kern="1200" dirty="0" smtClean="0">
                <a:solidFill>
                  <a:schemeClr val="tx1"/>
                </a:solidFill>
                <a:effectLst/>
                <a:latin typeface="+mn-lt"/>
                <a:ea typeface="+mn-ea"/>
                <a:cs typeface="+mn-cs"/>
              </a:rPr>
              <a:t>.</a:t>
            </a:r>
          </a:p>
          <a:p>
            <a:pPr lvl="1"/>
            <a:r>
              <a:rPr lang="en-US" sz="1200" b="1" i="0" u="none" strike="noStrike" kern="1200" dirty="0" smtClean="0">
                <a:solidFill>
                  <a:schemeClr val="tx1"/>
                </a:solidFill>
                <a:effectLst/>
                <a:latin typeface="+mn-lt"/>
                <a:ea typeface="+mn-ea"/>
                <a:cs typeface="+mn-cs"/>
                <a:hlinkClick r:id="rId20" tooltip="Revision control"/>
              </a:rPr>
              <a:t>Revision control</a:t>
            </a:r>
            <a:r>
              <a:rPr lang="en-US" sz="1200" b="0" i="0" kern="1200" dirty="0" smtClean="0">
                <a:solidFill>
                  <a:schemeClr val="tx1"/>
                </a:solidFill>
                <a:effectLst/>
                <a:latin typeface="+mn-lt"/>
                <a:ea typeface="+mn-ea"/>
                <a:cs typeface="+mn-cs"/>
              </a:rPr>
              <a:t> utilities can recreate a coherent structure where multiple users simultaneously modify the same file.</a:t>
            </a:r>
          </a:p>
          <a:p>
            <a:r>
              <a:rPr lang="en-US" sz="1200" b="1" i="0" u="none" strike="noStrike" kern="1200" dirty="0" smtClean="0">
                <a:solidFill>
                  <a:schemeClr val="tx1"/>
                </a:solidFill>
                <a:effectLst/>
                <a:latin typeface="+mn-lt"/>
                <a:ea typeface="+mn-ea"/>
                <a:cs typeface="+mn-cs"/>
                <a:hlinkClick r:id="rId21" tooltip="Disk checker"/>
              </a:rPr>
              <a:t>Disk checkers</a:t>
            </a:r>
            <a:r>
              <a:rPr lang="en-US" sz="1200" b="0" i="0" kern="1200" dirty="0" smtClean="0">
                <a:solidFill>
                  <a:schemeClr val="tx1"/>
                </a:solidFill>
                <a:effectLst/>
                <a:latin typeface="+mn-lt"/>
                <a:ea typeface="+mn-ea"/>
                <a:cs typeface="+mn-cs"/>
              </a:rPr>
              <a:t> scan an operating hard drive and check for logical (</a:t>
            </a:r>
            <a:r>
              <a:rPr lang="en-US" sz="1200" b="0" i="0" kern="1200" dirty="0" err="1" smtClean="0">
                <a:solidFill>
                  <a:schemeClr val="tx1"/>
                </a:solidFill>
                <a:effectLst/>
                <a:latin typeface="+mn-lt"/>
                <a:ea typeface="+mn-ea"/>
                <a:cs typeface="+mn-cs"/>
              </a:rPr>
              <a:t>filesystem</a:t>
            </a:r>
            <a:r>
              <a:rPr lang="en-US" sz="1200" b="0" i="0" kern="1200" dirty="0" smtClean="0">
                <a:solidFill>
                  <a:schemeClr val="tx1"/>
                </a:solidFill>
                <a:effectLst/>
                <a:latin typeface="+mn-lt"/>
                <a:ea typeface="+mn-ea"/>
                <a:cs typeface="+mn-cs"/>
              </a:rPr>
              <a:t>) or physical errors.</a:t>
            </a:r>
          </a:p>
          <a:p>
            <a:r>
              <a:rPr lang="en-US" sz="1200" b="1" i="0" u="none" strike="noStrike" kern="1200" dirty="0" smtClean="0">
                <a:solidFill>
                  <a:schemeClr val="tx1"/>
                </a:solidFill>
                <a:effectLst/>
                <a:latin typeface="+mn-lt"/>
                <a:ea typeface="+mn-ea"/>
                <a:cs typeface="+mn-cs"/>
                <a:hlinkClick r:id="rId22" tooltip="Disk cleaner"/>
              </a:rPr>
              <a:t>Disk cleaners</a:t>
            </a:r>
            <a:r>
              <a:rPr lang="en-US" sz="1200" b="0" i="0" kern="1200" dirty="0" smtClean="0">
                <a:solidFill>
                  <a:schemeClr val="tx1"/>
                </a:solidFill>
                <a:effectLst/>
                <a:latin typeface="+mn-lt"/>
                <a:ea typeface="+mn-ea"/>
                <a:cs typeface="+mn-cs"/>
              </a:rPr>
              <a:t> find files that are unnecessary to computer operation, or take up considerable amounts of space. Disk cleaner helps the </a:t>
            </a:r>
            <a:r>
              <a:rPr lang="en-US" sz="1200" b="0" i="0" u="none" strike="noStrike" kern="1200" dirty="0" smtClean="0">
                <a:solidFill>
                  <a:schemeClr val="tx1"/>
                </a:solidFill>
                <a:effectLst/>
                <a:latin typeface="+mn-lt"/>
                <a:ea typeface="+mn-ea"/>
                <a:cs typeface="+mn-cs"/>
                <a:hlinkClick r:id="rId23" tooltip="User (computing)"/>
              </a:rPr>
              <a:t>user</a:t>
            </a:r>
            <a:r>
              <a:rPr lang="en-US" sz="1200" b="0" i="0" kern="1200" dirty="0" smtClean="0">
                <a:solidFill>
                  <a:schemeClr val="tx1"/>
                </a:solidFill>
                <a:effectLst/>
                <a:latin typeface="+mn-lt"/>
                <a:ea typeface="+mn-ea"/>
                <a:cs typeface="+mn-cs"/>
              </a:rPr>
              <a:t> to decide what to </a:t>
            </a:r>
            <a:r>
              <a:rPr lang="en-US" sz="1200" b="0" i="0" u="none" strike="noStrike" kern="1200" dirty="0" smtClean="0">
                <a:solidFill>
                  <a:schemeClr val="tx1"/>
                </a:solidFill>
                <a:effectLst/>
                <a:latin typeface="+mn-lt"/>
                <a:ea typeface="+mn-ea"/>
                <a:cs typeface="+mn-cs"/>
                <a:hlinkClick r:id="rId24" tooltip="File deletion"/>
              </a:rPr>
              <a:t>delete</a:t>
            </a:r>
            <a:r>
              <a:rPr lang="en-US" sz="1200" b="0" i="0" kern="1200" dirty="0" smtClean="0">
                <a:solidFill>
                  <a:schemeClr val="tx1"/>
                </a:solidFill>
                <a:effectLst/>
                <a:latin typeface="+mn-lt"/>
                <a:ea typeface="+mn-ea"/>
                <a:cs typeface="+mn-cs"/>
              </a:rPr>
              <a:t> when their hard disk is full.</a:t>
            </a:r>
          </a:p>
          <a:p>
            <a:r>
              <a:rPr lang="en-US" sz="1200" b="1" i="0" u="none" strike="noStrike" kern="1200" dirty="0" smtClean="0">
                <a:solidFill>
                  <a:schemeClr val="tx1"/>
                </a:solidFill>
                <a:effectLst/>
                <a:latin typeface="+mn-lt"/>
                <a:ea typeface="+mn-ea"/>
                <a:cs typeface="+mn-cs"/>
                <a:hlinkClick r:id="rId25" tooltip="Disk compression"/>
              </a:rPr>
              <a:t>Disk compression</a:t>
            </a:r>
            <a:r>
              <a:rPr lang="en-US" sz="1200" b="0" i="0" kern="1200" dirty="0" smtClean="0">
                <a:solidFill>
                  <a:schemeClr val="tx1"/>
                </a:solidFill>
                <a:effectLst/>
                <a:latin typeface="+mn-lt"/>
                <a:ea typeface="+mn-ea"/>
                <a:cs typeface="+mn-cs"/>
              </a:rPr>
              <a:t> utilities transparently </a:t>
            </a:r>
            <a:r>
              <a:rPr lang="en-US" sz="1200" b="0" i="0" u="none" strike="noStrike" kern="1200" dirty="0" smtClean="0">
                <a:solidFill>
                  <a:schemeClr val="tx1"/>
                </a:solidFill>
                <a:effectLst/>
                <a:latin typeface="+mn-lt"/>
                <a:ea typeface="+mn-ea"/>
                <a:cs typeface="+mn-cs"/>
                <a:hlinkClick r:id="rId15" tooltip="Data compression"/>
              </a:rPr>
              <a:t>compress</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uncompress</a:t>
            </a:r>
            <a:r>
              <a:rPr lang="en-US" sz="1200" b="0" i="0" kern="1200" dirty="0" smtClean="0">
                <a:solidFill>
                  <a:schemeClr val="tx1"/>
                </a:solidFill>
                <a:effectLst/>
                <a:latin typeface="+mn-lt"/>
                <a:ea typeface="+mn-ea"/>
                <a:cs typeface="+mn-cs"/>
              </a:rPr>
              <a:t> the contents of a disk, increasing the capacity of the disk.</a:t>
            </a:r>
          </a:p>
          <a:p>
            <a:r>
              <a:rPr lang="en-US" sz="1200" b="1" i="0" u="none" strike="noStrike" kern="1200" dirty="0" smtClean="0">
                <a:solidFill>
                  <a:schemeClr val="tx1"/>
                </a:solidFill>
                <a:effectLst/>
                <a:latin typeface="+mn-lt"/>
                <a:ea typeface="+mn-ea"/>
                <a:cs typeface="+mn-cs"/>
                <a:hlinkClick r:id="rId26" tooltip="Disk defragmenter"/>
              </a:rPr>
              <a:t>Disk defragmenters</a:t>
            </a:r>
            <a:r>
              <a:rPr lang="en-US" sz="1200" b="0" i="0" kern="1200" dirty="0" smtClean="0">
                <a:solidFill>
                  <a:schemeClr val="tx1"/>
                </a:solidFill>
                <a:effectLst/>
                <a:latin typeface="+mn-lt"/>
                <a:ea typeface="+mn-ea"/>
                <a:cs typeface="+mn-cs"/>
              </a:rPr>
              <a:t> detect </a:t>
            </a:r>
            <a:r>
              <a:rPr lang="en-US" sz="1200" b="0" i="0" u="none" strike="noStrike" kern="1200" dirty="0" smtClean="0">
                <a:solidFill>
                  <a:schemeClr val="tx1"/>
                </a:solidFill>
                <a:effectLst/>
                <a:latin typeface="+mn-lt"/>
                <a:ea typeface="+mn-ea"/>
                <a:cs typeface="+mn-cs"/>
                <a:hlinkClick r:id="rId27" tooltip="Computer file"/>
              </a:rPr>
              <a:t>computer files</a:t>
            </a:r>
            <a:r>
              <a:rPr lang="en-US" sz="1200" b="0" i="0" kern="1200" dirty="0" smtClean="0">
                <a:solidFill>
                  <a:schemeClr val="tx1"/>
                </a:solidFill>
                <a:effectLst/>
                <a:latin typeface="+mn-lt"/>
                <a:ea typeface="+mn-ea"/>
                <a:cs typeface="+mn-cs"/>
              </a:rPr>
              <a:t> whose contents are scattered across several locations on the </a:t>
            </a:r>
            <a:r>
              <a:rPr lang="en-US" sz="1200" b="0" i="0" u="none" strike="noStrike" kern="1200" dirty="0" smtClean="0">
                <a:solidFill>
                  <a:schemeClr val="tx1"/>
                </a:solidFill>
                <a:effectLst/>
                <a:latin typeface="+mn-lt"/>
                <a:ea typeface="+mn-ea"/>
                <a:cs typeface="+mn-cs"/>
                <a:hlinkClick r:id="rId28" tooltip="Hard disk"/>
              </a:rPr>
              <a:t>hard disk</a:t>
            </a:r>
            <a:r>
              <a:rPr lang="en-US" sz="1200" b="0" i="0" kern="1200" dirty="0" smtClean="0">
                <a:solidFill>
                  <a:schemeClr val="tx1"/>
                </a:solidFill>
                <a:effectLst/>
                <a:latin typeface="+mn-lt"/>
                <a:ea typeface="+mn-ea"/>
                <a:cs typeface="+mn-cs"/>
              </a:rPr>
              <a:t>, and move the fragments to one location to increase efficiency.</a:t>
            </a:r>
          </a:p>
          <a:p>
            <a:r>
              <a:rPr lang="en-US" sz="1200" b="1" i="0" u="none" strike="noStrike" kern="1200" dirty="0" smtClean="0">
                <a:solidFill>
                  <a:schemeClr val="tx1"/>
                </a:solidFill>
                <a:effectLst/>
                <a:latin typeface="+mn-lt"/>
                <a:ea typeface="+mn-ea"/>
                <a:cs typeface="+mn-cs"/>
                <a:hlinkClick r:id="rId29" tooltip="Disk partitioning"/>
              </a:rPr>
              <a:t>Disk partition editors</a:t>
            </a:r>
            <a:r>
              <a:rPr lang="en-US" sz="1200" b="0" i="0" kern="1200" dirty="0" smtClean="0">
                <a:solidFill>
                  <a:schemeClr val="tx1"/>
                </a:solidFill>
                <a:effectLst/>
                <a:latin typeface="+mn-lt"/>
                <a:ea typeface="+mn-ea"/>
                <a:cs typeface="+mn-cs"/>
              </a:rPr>
              <a:t> divide an individual drive into multiple logical drives, each with its own file system which can be mounted by the operating system and treated as an individual drive.</a:t>
            </a:r>
          </a:p>
          <a:p>
            <a:r>
              <a:rPr lang="en-US" sz="1200" b="1" i="0" u="none" strike="noStrike" kern="1200" dirty="0" smtClean="0">
                <a:solidFill>
                  <a:schemeClr val="tx1"/>
                </a:solidFill>
                <a:effectLst/>
                <a:latin typeface="+mn-lt"/>
                <a:ea typeface="+mn-ea"/>
                <a:cs typeface="+mn-cs"/>
                <a:hlinkClick r:id="rId30" tooltip="Disk space analyzer"/>
              </a:rPr>
              <a:t>Disk space analyzers</a:t>
            </a:r>
            <a:r>
              <a:rPr lang="en-US" sz="1200" b="0" i="0" kern="1200" dirty="0" smtClean="0">
                <a:solidFill>
                  <a:schemeClr val="tx1"/>
                </a:solidFill>
                <a:effectLst/>
                <a:latin typeface="+mn-lt"/>
                <a:ea typeface="+mn-ea"/>
                <a:cs typeface="+mn-cs"/>
              </a:rPr>
              <a:t> provide a visualization of disk space usage by getting the size for each folder (including sub folders) &amp; files in folder or drive. showing the distribution of the used space.</a:t>
            </a:r>
          </a:p>
          <a:p>
            <a:r>
              <a:rPr lang="en-US" sz="1200" b="1" i="0" u="none" strike="noStrike" kern="1200" dirty="0" smtClean="0">
                <a:solidFill>
                  <a:schemeClr val="tx1"/>
                </a:solidFill>
                <a:effectLst/>
                <a:latin typeface="+mn-lt"/>
                <a:ea typeface="+mn-ea"/>
                <a:cs typeface="+mn-cs"/>
                <a:hlinkClick r:id="rId31" tooltip="File manager"/>
              </a:rPr>
              <a:t>File managers</a:t>
            </a:r>
            <a:r>
              <a:rPr lang="en-US" sz="1200" b="0" i="0" kern="1200" dirty="0" smtClean="0">
                <a:solidFill>
                  <a:schemeClr val="tx1"/>
                </a:solidFill>
                <a:effectLst/>
                <a:latin typeface="+mn-lt"/>
                <a:ea typeface="+mn-ea"/>
                <a:cs typeface="+mn-cs"/>
              </a:rPr>
              <a:t> provide a convenient method of performing routine data management, email recovery and management tasks, such as deleting, renaming, cataloging, </a:t>
            </a:r>
            <a:r>
              <a:rPr lang="en-US" sz="1200" b="0" i="0" kern="1200" dirty="0" err="1" smtClean="0">
                <a:solidFill>
                  <a:schemeClr val="tx1"/>
                </a:solidFill>
                <a:effectLst/>
                <a:latin typeface="+mn-lt"/>
                <a:ea typeface="+mn-ea"/>
                <a:cs typeface="+mn-cs"/>
              </a:rPr>
              <a:t>uncataloging</a:t>
            </a:r>
            <a:r>
              <a:rPr lang="en-US" sz="1200" b="0" i="0" kern="1200" dirty="0" smtClean="0">
                <a:solidFill>
                  <a:schemeClr val="tx1"/>
                </a:solidFill>
                <a:effectLst/>
                <a:latin typeface="+mn-lt"/>
                <a:ea typeface="+mn-ea"/>
                <a:cs typeface="+mn-cs"/>
              </a:rPr>
              <a:t>, moving, copying, merging, generating and modifying folders and data sets.</a:t>
            </a:r>
          </a:p>
          <a:p>
            <a:r>
              <a:rPr lang="en-US" sz="1200" b="1" i="0" u="none" strike="noStrike" kern="1200" dirty="0" smtClean="0">
                <a:solidFill>
                  <a:schemeClr val="tx1"/>
                </a:solidFill>
                <a:effectLst/>
                <a:latin typeface="+mn-lt"/>
                <a:ea typeface="+mn-ea"/>
                <a:cs typeface="+mn-cs"/>
                <a:hlinkClick r:id="rId32" tooltip="Hex editor"/>
              </a:rPr>
              <a:t>Hex editors</a:t>
            </a:r>
            <a:r>
              <a:rPr lang="en-US" sz="1200" b="0" i="0" kern="1200" dirty="0" smtClean="0">
                <a:solidFill>
                  <a:schemeClr val="tx1"/>
                </a:solidFill>
                <a:effectLst/>
                <a:latin typeface="+mn-lt"/>
                <a:ea typeface="+mn-ea"/>
                <a:cs typeface="+mn-cs"/>
              </a:rPr>
              <a:t> directly modify the text or data of a file. These files could be data or an actual program.</a:t>
            </a:r>
          </a:p>
          <a:p>
            <a:r>
              <a:rPr lang="en-US" sz="1200" b="1" i="0" u="none" strike="noStrike" kern="1200" dirty="0" smtClean="0">
                <a:solidFill>
                  <a:schemeClr val="tx1"/>
                </a:solidFill>
                <a:effectLst/>
                <a:latin typeface="+mn-lt"/>
                <a:ea typeface="+mn-ea"/>
                <a:cs typeface="+mn-cs"/>
                <a:hlinkClick r:id="rId33" tooltip="HTML checker"/>
              </a:rPr>
              <a:t>HTML checkers</a:t>
            </a:r>
            <a:r>
              <a:rPr lang="en-US" sz="1200" b="0" i="0" kern="1200" dirty="0" smtClean="0">
                <a:solidFill>
                  <a:schemeClr val="tx1"/>
                </a:solidFill>
                <a:effectLst/>
                <a:latin typeface="+mn-lt"/>
                <a:ea typeface="+mn-ea"/>
                <a:cs typeface="+mn-cs"/>
              </a:rPr>
              <a:t> validate </a:t>
            </a:r>
            <a:r>
              <a:rPr lang="en-US" sz="1200" b="0" i="0" u="none" strike="noStrike" kern="1200" dirty="0" smtClean="0">
                <a:solidFill>
                  <a:schemeClr val="tx1"/>
                </a:solidFill>
                <a:effectLst/>
                <a:latin typeface="+mn-lt"/>
                <a:ea typeface="+mn-ea"/>
                <a:cs typeface="+mn-cs"/>
                <a:hlinkClick r:id="rId34" tooltip="HTML"/>
              </a:rPr>
              <a:t>HTML</a:t>
            </a:r>
            <a:r>
              <a:rPr lang="en-US" sz="1200" b="0" i="0" kern="1200" dirty="0" smtClean="0">
                <a:solidFill>
                  <a:schemeClr val="tx1"/>
                </a:solidFill>
                <a:effectLst/>
                <a:latin typeface="+mn-lt"/>
                <a:ea typeface="+mn-ea"/>
                <a:cs typeface="+mn-cs"/>
              </a:rPr>
              <a:t> code and checks links.</a:t>
            </a:r>
          </a:p>
          <a:p>
            <a:r>
              <a:rPr lang="en-US" sz="1200" b="1" i="0" u="none" strike="noStrike" kern="1200" dirty="0" smtClean="0">
                <a:solidFill>
                  <a:schemeClr val="tx1"/>
                </a:solidFill>
                <a:effectLst/>
                <a:latin typeface="+mn-lt"/>
                <a:ea typeface="+mn-ea"/>
                <a:cs typeface="+mn-cs"/>
                <a:hlinkClick r:id="rId35" tooltip="Memory tester"/>
              </a:rPr>
              <a:t>Memory testers</a:t>
            </a:r>
            <a:r>
              <a:rPr lang="en-US" sz="1200" b="0" i="0" kern="1200" dirty="0" smtClean="0">
                <a:solidFill>
                  <a:schemeClr val="tx1"/>
                </a:solidFill>
                <a:effectLst/>
                <a:latin typeface="+mn-lt"/>
                <a:ea typeface="+mn-ea"/>
                <a:cs typeface="+mn-cs"/>
              </a:rPr>
              <a:t> check for memory failures.</a:t>
            </a:r>
          </a:p>
          <a:p>
            <a:r>
              <a:rPr lang="en-US" sz="1200" b="1" i="0" u="none" strike="noStrike" kern="1200" dirty="0" smtClean="0">
                <a:solidFill>
                  <a:schemeClr val="tx1"/>
                </a:solidFill>
                <a:effectLst/>
                <a:latin typeface="+mn-lt"/>
                <a:ea typeface="+mn-ea"/>
                <a:cs typeface="+mn-cs"/>
                <a:hlinkClick r:id="rId36" tooltip="Network utilities"/>
              </a:rPr>
              <a:t>Network utilities</a:t>
            </a:r>
            <a:r>
              <a:rPr lang="en-US" sz="1200" b="0" i="0" kern="1200" dirty="0" smtClean="0">
                <a:solidFill>
                  <a:schemeClr val="tx1"/>
                </a:solidFill>
                <a:effectLst/>
                <a:latin typeface="+mn-lt"/>
                <a:ea typeface="+mn-ea"/>
                <a:cs typeface="+mn-cs"/>
              </a:rPr>
              <a:t> analyze the computer's network connectivity, configure network settings, check data transfer or log events.</a:t>
            </a:r>
          </a:p>
          <a:p>
            <a:r>
              <a:rPr lang="en-US" sz="1200" b="1" i="0" u="none" strike="noStrike" kern="1200" dirty="0" smtClean="0">
                <a:solidFill>
                  <a:schemeClr val="tx1"/>
                </a:solidFill>
                <a:effectLst/>
                <a:latin typeface="+mn-lt"/>
                <a:ea typeface="+mn-ea"/>
                <a:cs typeface="+mn-cs"/>
                <a:hlinkClick r:id="rId37" tooltip="Package manager"/>
              </a:rPr>
              <a:t>Package managers</a:t>
            </a:r>
            <a:r>
              <a:rPr lang="en-US" sz="1200" b="0" i="0" kern="1200" dirty="0" smtClean="0">
                <a:solidFill>
                  <a:schemeClr val="tx1"/>
                </a:solidFill>
                <a:effectLst/>
                <a:latin typeface="+mn-lt"/>
                <a:ea typeface="+mn-ea"/>
                <a:cs typeface="+mn-cs"/>
              </a:rPr>
              <a:t> are used to configure, install or keep up to date other software on a computer.</a:t>
            </a:r>
          </a:p>
          <a:p>
            <a:r>
              <a:rPr lang="en-US" sz="1200" b="1" i="0" u="none" strike="noStrike" kern="1200" dirty="0" smtClean="0">
                <a:solidFill>
                  <a:schemeClr val="tx1"/>
                </a:solidFill>
                <a:effectLst/>
                <a:latin typeface="+mn-lt"/>
                <a:ea typeface="+mn-ea"/>
                <a:cs typeface="+mn-cs"/>
                <a:hlinkClick r:id="rId38" tooltip="Registry cleaner"/>
              </a:rPr>
              <a:t>Registry cleaners</a:t>
            </a:r>
            <a:r>
              <a:rPr lang="en-US" sz="1200" b="0" i="0" kern="1200" dirty="0" smtClean="0">
                <a:solidFill>
                  <a:schemeClr val="tx1"/>
                </a:solidFill>
                <a:effectLst/>
                <a:latin typeface="+mn-lt"/>
                <a:ea typeface="+mn-ea"/>
                <a:cs typeface="+mn-cs"/>
              </a:rPr>
              <a:t> clean and optimize the </a:t>
            </a:r>
            <a:r>
              <a:rPr lang="en-US" sz="1200" b="0" i="0" u="none" strike="noStrike" kern="1200" dirty="0" smtClean="0">
                <a:solidFill>
                  <a:schemeClr val="tx1"/>
                </a:solidFill>
                <a:effectLst/>
                <a:latin typeface="+mn-lt"/>
                <a:ea typeface="+mn-ea"/>
                <a:cs typeface="+mn-cs"/>
                <a:hlinkClick r:id="rId39" tooltip="Windows Registry"/>
              </a:rPr>
              <a:t>Windows Registry</a:t>
            </a:r>
            <a:r>
              <a:rPr lang="en-US" sz="1200" b="0" i="0" kern="1200" dirty="0" smtClean="0">
                <a:solidFill>
                  <a:schemeClr val="tx1"/>
                </a:solidFill>
                <a:effectLst/>
                <a:latin typeface="+mn-lt"/>
                <a:ea typeface="+mn-ea"/>
                <a:cs typeface="+mn-cs"/>
              </a:rPr>
              <a:t> by removing old registry keys that are no longer in use.</a:t>
            </a:r>
          </a:p>
          <a:p>
            <a:r>
              <a:rPr lang="en-US" sz="1200" b="1" i="0" u="none" strike="noStrike" kern="1200" dirty="0" smtClean="0">
                <a:solidFill>
                  <a:schemeClr val="tx1"/>
                </a:solidFill>
                <a:effectLst/>
                <a:latin typeface="+mn-lt"/>
                <a:ea typeface="+mn-ea"/>
                <a:cs typeface="+mn-cs"/>
                <a:hlinkClick r:id="rId40" tooltip="Screensaver"/>
              </a:rPr>
              <a:t>Screensavers</a:t>
            </a:r>
            <a:r>
              <a:rPr lang="en-US" sz="1200" b="0" i="0" kern="1200" dirty="0" smtClean="0">
                <a:solidFill>
                  <a:schemeClr val="tx1"/>
                </a:solidFill>
                <a:effectLst/>
                <a:latin typeface="+mn-lt"/>
                <a:ea typeface="+mn-ea"/>
                <a:cs typeface="+mn-cs"/>
              </a:rPr>
              <a:t> were desired to prevent </a:t>
            </a:r>
            <a:r>
              <a:rPr lang="en-US" sz="1200" b="0" i="0" u="none" strike="noStrike" kern="1200" dirty="0" smtClean="0">
                <a:solidFill>
                  <a:schemeClr val="tx1"/>
                </a:solidFill>
                <a:effectLst/>
                <a:latin typeface="+mn-lt"/>
                <a:ea typeface="+mn-ea"/>
                <a:cs typeface="+mn-cs"/>
                <a:hlinkClick r:id="rId41" tooltip="Phosphor burn-in"/>
              </a:rPr>
              <a:t>phosphor burn-in</a:t>
            </a:r>
            <a:r>
              <a:rPr lang="en-US" sz="1200" b="0" i="0" kern="1200" dirty="0" smtClean="0">
                <a:solidFill>
                  <a:schemeClr val="tx1"/>
                </a:solidFill>
                <a:effectLst/>
                <a:latin typeface="+mn-lt"/>
                <a:ea typeface="+mn-ea"/>
                <a:cs typeface="+mn-cs"/>
              </a:rPr>
              <a:t> on </a:t>
            </a:r>
            <a:r>
              <a:rPr lang="en-US" sz="1200" b="0" i="0" u="none" strike="noStrike" kern="1200" dirty="0" smtClean="0">
                <a:solidFill>
                  <a:schemeClr val="tx1"/>
                </a:solidFill>
                <a:effectLst/>
                <a:latin typeface="+mn-lt"/>
                <a:ea typeface="+mn-ea"/>
                <a:cs typeface="+mn-cs"/>
                <a:hlinkClick r:id="rId42" tooltip="Cathode ray tube"/>
              </a:rPr>
              <a:t>CRT</a:t>
            </a:r>
            <a:r>
              <a:rPr lang="en-US" sz="1200" b="0" i="0" kern="1200" dirty="0" smtClean="0">
                <a:solidFill>
                  <a:schemeClr val="tx1"/>
                </a:solidFill>
                <a:effectLst/>
                <a:latin typeface="+mn-lt"/>
                <a:ea typeface="+mn-ea"/>
                <a:cs typeface="+mn-cs"/>
              </a:rPr>
              <a:t> and plasma </a:t>
            </a:r>
            <a:r>
              <a:rPr lang="en-US" sz="1200" b="0" i="0" u="none" strike="noStrike" kern="1200" dirty="0" smtClean="0">
                <a:solidFill>
                  <a:schemeClr val="tx1"/>
                </a:solidFill>
                <a:effectLst/>
                <a:latin typeface="+mn-lt"/>
                <a:ea typeface="+mn-ea"/>
                <a:cs typeface="+mn-cs"/>
                <a:hlinkClick r:id="rId43" tooltip="Computer monitor"/>
              </a:rPr>
              <a:t>computer monitors</a:t>
            </a:r>
            <a:r>
              <a:rPr lang="en-US" sz="1200" b="0" i="0" kern="1200" dirty="0" smtClean="0">
                <a:solidFill>
                  <a:schemeClr val="tx1"/>
                </a:solidFill>
                <a:effectLst/>
                <a:latin typeface="+mn-lt"/>
                <a:ea typeface="+mn-ea"/>
                <a:cs typeface="+mn-cs"/>
              </a:rPr>
              <a:t> by blanking the screen or filling it with moving images or patterns when the computer is not in use. Contemporary screensavers are used primarily for entertainment or security.</a:t>
            </a:r>
          </a:p>
          <a:p>
            <a:r>
              <a:rPr lang="en-US" sz="1200" b="1" i="0" u="none" strike="noStrike" kern="1200" dirty="0" smtClean="0">
                <a:solidFill>
                  <a:schemeClr val="tx1"/>
                </a:solidFill>
                <a:effectLst/>
                <a:latin typeface="+mn-lt"/>
                <a:ea typeface="+mn-ea"/>
                <a:cs typeface="+mn-cs"/>
                <a:hlinkClick r:id="rId44" tooltip="Sorting"/>
              </a:rPr>
              <a:t>Sort/Merge programs</a:t>
            </a:r>
            <a:r>
              <a:rPr lang="en-US" sz="1200" b="0" i="0" kern="1200" dirty="0" smtClean="0">
                <a:solidFill>
                  <a:schemeClr val="tx1"/>
                </a:solidFill>
                <a:effectLst/>
                <a:latin typeface="+mn-lt"/>
                <a:ea typeface="+mn-ea"/>
                <a:cs typeface="+mn-cs"/>
              </a:rPr>
              <a:t> arrange records (lines) in a file into a specified sequence.</a:t>
            </a:r>
          </a:p>
          <a:p>
            <a:r>
              <a:rPr lang="en-US" sz="1200" b="1" i="0" u="none" strike="noStrike" kern="1200" dirty="0" smtClean="0">
                <a:solidFill>
                  <a:schemeClr val="tx1"/>
                </a:solidFill>
                <a:effectLst/>
                <a:latin typeface="+mn-lt"/>
                <a:ea typeface="+mn-ea"/>
                <a:cs typeface="+mn-cs"/>
                <a:hlinkClick r:id="rId45" tooltip="System monitor"/>
              </a:rPr>
              <a:t>System monitors</a:t>
            </a:r>
            <a:r>
              <a:rPr lang="en-US" sz="1200" b="0" i="0" kern="1200" dirty="0" smtClean="0">
                <a:solidFill>
                  <a:schemeClr val="tx1"/>
                </a:solidFill>
                <a:effectLst/>
                <a:latin typeface="+mn-lt"/>
                <a:ea typeface="+mn-ea"/>
                <a:cs typeface="+mn-cs"/>
              </a:rPr>
              <a:t> monitor resources and performance in a computer system.</a:t>
            </a:r>
          </a:p>
          <a:p>
            <a:r>
              <a:rPr lang="en-US" sz="1200" b="1" i="0" u="none" strike="noStrike" kern="1200" dirty="0" smtClean="0">
                <a:solidFill>
                  <a:schemeClr val="tx1"/>
                </a:solidFill>
                <a:effectLst/>
                <a:latin typeface="+mn-lt"/>
                <a:ea typeface="+mn-ea"/>
                <a:cs typeface="+mn-cs"/>
                <a:hlinkClick r:id="rId46" tooltip="System profiler"/>
              </a:rPr>
              <a:t>System profilers</a:t>
            </a:r>
            <a:r>
              <a:rPr lang="en-US" sz="1200" b="0" i="0" kern="1200" dirty="0" smtClean="0">
                <a:solidFill>
                  <a:schemeClr val="tx1"/>
                </a:solidFill>
                <a:effectLst/>
                <a:latin typeface="+mn-lt"/>
                <a:ea typeface="+mn-ea"/>
                <a:cs typeface="+mn-cs"/>
              </a:rPr>
              <a:t> provide detailed information about the software installed and hardware attached to the computer.</a:t>
            </a:r>
          </a:p>
          <a:p>
            <a:endParaRPr lang="en-US" dirty="0"/>
          </a:p>
        </p:txBody>
      </p:sp>
      <p:sp>
        <p:nvSpPr>
          <p:cNvPr id="4" name="Slide Number Placeholder 3"/>
          <p:cNvSpPr>
            <a:spLocks noGrp="1"/>
          </p:cNvSpPr>
          <p:nvPr>
            <p:ph type="sldNum" sz="quarter" idx="10"/>
          </p:nvPr>
        </p:nvSpPr>
        <p:spPr/>
        <p:txBody>
          <a:bodyPr/>
          <a:lstStyle/>
          <a:p>
            <a:fld id="{29812C8C-2B5B-44E7-9EA2-FBA4DAF6CCEA}" type="slidenum">
              <a:rPr lang="en-US" smtClean="0"/>
              <a:pPr/>
              <a:t>2</a:t>
            </a:fld>
            <a:endParaRPr lang="en-US"/>
          </a:p>
        </p:txBody>
      </p:sp>
    </p:spTree>
    <p:extLst>
      <p:ext uri="{BB962C8B-B14F-4D97-AF65-F5344CB8AC3E}">
        <p14:creationId xmlns:p14="http://schemas.microsoft.com/office/powerpoint/2010/main" val="1151325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system resource is any usable part of a computer that can be controlled and assigned by the </a:t>
            </a:r>
            <a:r>
              <a:rPr lang="en-US" sz="1200" b="0" i="0" u="none" strike="noStrike" kern="1200" dirty="0" smtClean="0">
                <a:solidFill>
                  <a:schemeClr val="tx1"/>
                </a:solidFill>
                <a:effectLst/>
                <a:latin typeface="+mn-lt"/>
                <a:ea typeface="+mn-ea"/>
                <a:cs typeface="+mn-cs"/>
                <a:hlinkClick r:id="rId3"/>
              </a:rPr>
              <a:t>operating system</a:t>
            </a:r>
            <a:r>
              <a:rPr lang="en-US" sz="1200" b="0" i="0" kern="1200" dirty="0" smtClean="0">
                <a:solidFill>
                  <a:schemeClr val="tx1"/>
                </a:solidFill>
                <a:effectLst/>
                <a:latin typeface="+mn-lt"/>
                <a:ea typeface="+mn-ea"/>
                <a:cs typeface="+mn-cs"/>
              </a:rPr>
              <a:t> so all of the </a:t>
            </a:r>
            <a:r>
              <a:rPr lang="en-US" sz="1200" b="0" i="0" u="none" strike="noStrike" kern="1200" dirty="0" smtClean="0">
                <a:solidFill>
                  <a:schemeClr val="tx1"/>
                </a:solidFill>
                <a:effectLst/>
                <a:latin typeface="+mn-lt"/>
                <a:ea typeface="+mn-ea"/>
                <a:cs typeface="+mn-cs"/>
                <a:hlinkClick r:id="rId4"/>
              </a:rPr>
              <a:t>hardware</a:t>
            </a:r>
            <a:r>
              <a:rPr lang="en-US" sz="1200" b="0" i="0" kern="1200" dirty="0" smtClean="0">
                <a:solidFill>
                  <a:schemeClr val="tx1"/>
                </a:solidFill>
                <a:effectLst/>
                <a:latin typeface="+mn-lt"/>
                <a:ea typeface="+mn-ea"/>
                <a:cs typeface="+mn-cs"/>
              </a:rPr>
              <a:t> and software on the computer can work together as designed. E.g. </a:t>
            </a:r>
            <a:r>
              <a:rPr lang="en-US" sz="1200" b="0" i="0" kern="1200" dirty="0" err="1" smtClean="0">
                <a:solidFill>
                  <a:schemeClr val="tx1"/>
                </a:solidFill>
                <a:effectLst/>
                <a:latin typeface="+mn-lt"/>
                <a:ea typeface="+mn-ea"/>
                <a:cs typeface="+mn-cs"/>
              </a:rPr>
              <a:t>Memory,harddisk,CPU,DMA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channels,Motheboard</a:t>
            </a:r>
            <a:endParaRPr lang="en-US" dirty="0"/>
          </a:p>
        </p:txBody>
      </p:sp>
      <p:sp>
        <p:nvSpPr>
          <p:cNvPr id="4" name="Slide Number Placeholder 3"/>
          <p:cNvSpPr>
            <a:spLocks noGrp="1"/>
          </p:cNvSpPr>
          <p:nvPr>
            <p:ph type="sldNum" sz="quarter" idx="10"/>
          </p:nvPr>
        </p:nvSpPr>
        <p:spPr/>
        <p:txBody>
          <a:bodyPr/>
          <a:lstStyle/>
          <a:p>
            <a:fld id="{29812C8C-2B5B-44E7-9EA2-FBA4DAF6CCEA}" type="slidenum">
              <a:rPr lang="en-US" smtClean="0"/>
              <a:pPr/>
              <a:t>3</a:t>
            </a:fld>
            <a:endParaRPr lang="en-US"/>
          </a:p>
        </p:txBody>
      </p:sp>
    </p:spTree>
    <p:extLst>
      <p:ext uri="{BB962C8B-B14F-4D97-AF65-F5344CB8AC3E}">
        <p14:creationId xmlns:p14="http://schemas.microsoft.com/office/powerpoint/2010/main" val="3271749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812C8C-2B5B-44E7-9EA2-FBA4DAF6CCEA}" type="slidenum">
              <a:rPr lang="en-US" smtClean="0"/>
              <a:pPr/>
              <a:t>12</a:t>
            </a:fld>
            <a:endParaRPr lang="en-US"/>
          </a:p>
        </p:txBody>
      </p:sp>
    </p:spTree>
    <p:extLst>
      <p:ext uri="{BB962C8B-B14F-4D97-AF65-F5344CB8AC3E}">
        <p14:creationId xmlns:p14="http://schemas.microsoft.com/office/powerpoint/2010/main" val="74589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812C8C-2B5B-44E7-9EA2-FBA4DAF6CCEA}" type="slidenum">
              <a:rPr lang="en-US" smtClean="0"/>
              <a:pPr/>
              <a:t>32</a:t>
            </a:fld>
            <a:endParaRPr lang="en-US"/>
          </a:p>
        </p:txBody>
      </p:sp>
    </p:spTree>
    <p:extLst>
      <p:ext uri="{BB962C8B-B14F-4D97-AF65-F5344CB8AC3E}">
        <p14:creationId xmlns:p14="http://schemas.microsoft.com/office/powerpoint/2010/main" val="3646298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Assembler_(computing)" TargetMode="External"/><Relationship Id="rId2" Type="http://schemas.openxmlformats.org/officeDocument/2006/relationships/hyperlink" Target="https://en.wikipedia.org/wiki/Assembler_languag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en.wikipedia.org/wiki/Configuration_file" TargetMode="External"/><Relationship Id="rId2" Type="http://schemas.openxmlformats.org/officeDocument/2006/relationships/hyperlink" Target="http://en.wikipedia.org/wiki/Operating_system" TargetMode="External"/><Relationship Id="rId1" Type="http://schemas.openxmlformats.org/officeDocument/2006/relationships/slideLayout" Target="../slideLayouts/slideLayout2.xml"/><Relationship Id="rId5" Type="http://schemas.openxmlformats.org/officeDocument/2006/relationships/hyperlink" Target="http://en.wikipedia.org/wiki/Source_code" TargetMode="External"/><Relationship Id="rId4" Type="http://schemas.openxmlformats.org/officeDocument/2006/relationships/hyperlink" Target="http://en.wikipedia.org/wiki/Programming_language"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en.wikipedia.org/wiki/Software_interface"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en.wikipedia.org/wiki/Computer_bus" TargetMode="External"/><Relationship Id="rId2" Type="http://schemas.openxmlformats.org/officeDocument/2006/relationships/hyperlink" Target="http://en.wikipedia.org/wiki/Peripheral" TargetMode="External"/><Relationship Id="rId1" Type="http://schemas.openxmlformats.org/officeDocument/2006/relationships/slideLayout" Target="../slideLayouts/slideLayout2.xml"/><Relationship Id="rId4" Type="http://schemas.openxmlformats.org/officeDocument/2006/relationships/hyperlink" Target="http://en.wikipedia.org/wiki/Subroutine"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System Software</a:t>
            </a:r>
            <a:endParaRPr lang="en-US" dirty="0"/>
          </a:p>
        </p:txBody>
      </p:sp>
      <p:sp>
        <p:nvSpPr>
          <p:cNvPr id="3" name="Subtitle 2"/>
          <p:cNvSpPr>
            <a:spLocks noGrp="1"/>
          </p:cNvSpPr>
          <p:nvPr>
            <p:ph type="subTitle" idx="1"/>
          </p:nvPr>
        </p:nvSpPr>
        <p:spPr/>
        <p:txBody>
          <a:bodyPr/>
          <a:lstStyle/>
          <a:p>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357158" y="1142984"/>
            <a:ext cx="8459788" cy="5005403"/>
          </a:xfrm>
        </p:spPr>
        <p:txBody>
          <a:bodyPr/>
          <a:lstStyle/>
          <a:p>
            <a:pPr>
              <a:buNone/>
            </a:pPr>
            <a:endParaRPr lang="en-US" dirty="0"/>
          </a:p>
        </p:txBody>
      </p:sp>
      <p:sp>
        <p:nvSpPr>
          <p:cNvPr id="4" name="Slide Number Placeholder 3"/>
          <p:cNvSpPr>
            <a:spLocks noGrp="1"/>
          </p:cNvSpPr>
          <p:nvPr>
            <p:ph type="sldNum" sz="quarter" idx="11"/>
          </p:nvPr>
        </p:nvSpPr>
        <p:spPr/>
        <p:txBody>
          <a:bodyPr/>
          <a:lstStyle/>
          <a:p>
            <a:pPr>
              <a:defRPr/>
            </a:pPr>
            <a:fld id="{A22D48D1-9654-48FB-B9AD-3549B47E1CA3}" type="slidenum">
              <a:rPr lang="zh-TW" altLang="en-US" smtClean="0"/>
              <a:pPr>
                <a:defRPr/>
              </a:pPr>
              <a:t>10</a:t>
            </a:fld>
            <a:endParaRPr lang="en-US" altLang="zh-TW"/>
          </a:p>
        </p:txBody>
      </p:sp>
      <p:sp>
        <p:nvSpPr>
          <p:cNvPr id="5" name="Rectangle 4"/>
          <p:cNvSpPr/>
          <p:nvPr/>
        </p:nvSpPr>
        <p:spPr bwMode="auto">
          <a:xfrm>
            <a:off x="1142976" y="1571612"/>
            <a:ext cx="642942" cy="28575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標楷體" pitchFamily="65" charset="-120"/>
            </a:endParaRPr>
          </a:p>
        </p:txBody>
      </p:sp>
      <p:sp>
        <p:nvSpPr>
          <p:cNvPr id="6" name="Rectangle 5"/>
          <p:cNvSpPr/>
          <p:nvPr/>
        </p:nvSpPr>
        <p:spPr bwMode="auto">
          <a:xfrm>
            <a:off x="1071538" y="1571612"/>
            <a:ext cx="1357322" cy="52322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ea typeface="標楷體" pitchFamily="65" charset="-120"/>
              </a:rPr>
              <a:t>Programmer</a:t>
            </a:r>
          </a:p>
        </p:txBody>
      </p:sp>
      <p:cxnSp>
        <p:nvCxnSpPr>
          <p:cNvPr id="8" name="Straight Arrow Connector 7"/>
          <p:cNvCxnSpPr/>
          <p:nvPr/>
        </p:nvCxnSpPr>
        <p:spPr bwMode="auto">
          <a:xfrm rot="5400000">
            <a:off x="1500165" y="2285993"/>
            <a:ext cx="429422" cy="792"/>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sp>
        <p:nvSpPr>
          <p:cNvPr id="9" name="Oval 8"/>
          <p:cNvSpPr/>
          <p:nvPr/>
        </p:nvSpPr>
        <p:spPr bwMode="auto">
          <a:xfrm>
            <a:off x="1000100" y="2500306"/>
            <a:ext cx="1428760" cy="735747"/>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ea typeface="標楷體" pitchFamily="65" charset="-120"/>
              </a:rPr>
              <a:t>Program</a:t>
            </a:r>
          </a:p>
        </p:txBody>
      </p:sp>
      <p:sp>
        <p:nvSpPr>
          <p:cNvPr id="12" name="Rectangle 11"/>
          <p:cNvSpPr/>
          <p:nvPr/>
        </p:nvSpPr>
        <p:spPr bwMode="auto">
          <a:xfrm>
            <a:off x="2786050" y="2500306"/>
            <a:ext cx="1071570" cy="492443"/>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標楷體" pitchFamily="65" charset="-120"/>
              </a:rPr>
              <a:t>Compiler</a:t>
            </a:r>
          </a:p>
        </p:txBody>
      </p:sp>
      <p:cxnSp>
        <p:nvCxnSpPr>
          <p:cNvPr id="14" name="Straight Arrow Connector 13"/>
          <p:cNvCxnSpPr>
            <a:endCxn id="12" idx="1"/>
          </p:cNvCxnSpPr>
          <p:nvPr/>
        </p:nvCxnSpPr>
        <p:spPr bwMode="auto">
          <a:xfrm flipV="1">
            <a:off x="2500298" y="2746528"/>
            <a:ext cx="285752" cy="39530"/>
          </a:xfrm>
          <a:prstGeom prst="straightConnector1">
            <a:avLst/>
          </a:prstGeom>
          <a:solidFill>
            <a:schemeClr val="accent1"/>
          </a:solidFill>
          <a:ln w="9525" cap="flat" cmpd="sng" algn="ctr">
            <a:noFill/>
            <a:prstDash val="solid"/>
            <a:round/>
            <a:headEnd type="none" w="med" len="med"/>
            <a:tailEnd type="arrow"/>
          </a:ln>
          <a:effectLst/>
        </p:spPr>
      </p:cxnSp>
      <p:cxnSp>
        <p:nvCxnSpPr>
          <p:cNvPr id="16" name="Straight Arrow Connector 15"/>
          <p:cNvCxnSpPr/>
          <p:nvPr/>
        </p:nvCxnSpPr>
        <p:spPr bwMode="auto">
          <a:xfrm rot="16200000" flipH="1">
            <a:off x="2714612" y="2857496"/>
            <a:ext cx="914400" cy="914400"/>
          </a:xfrm>
          <a:prstGeom prst="straightConnector1">
            <a:avLst/>
          </a:prstGeom>
          <a:solidFill>
            <a:schemeClr val="accent1"/>
          </a:solidFill>
          <a:ln w="9525" cap="flat" cmpd="sng" algn="ctr">
            <a:noFill/>
            <a:prstDash val="solid"/>
            <a:round/>
            <a:headEnd type="none" w="med" len="med"/>
            <a:tailEnd type="arrow"/>
          </a:ln>
          <a:effectLst/>
        </p:spPr>
      </p:cxnSp>
      <p:sp>
        <p:nvSpPr>
          <p:cNvPr id="26" name="Oval 25"/>
          <p:cNvSpPr/>
          <p:nvPr/>
        </p:nvSpPr>
        <p:spPr bwMode="auto">
          <a:xfrm>
            <a:off x="4286248" y="2357430"/>
            <a:ext cx="1428760" cy="692468"/>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標楷體" pitchFamily="65" charset="-120"/>
              </a:rPr>
              <a:t>Assembly</a:t>
            </a:r>
          </a:p>
        </p:txBody>
      </p:sp>
      <p:cxnSp>
        <p:nvCxnSpPr>
          <p:cNvPr id="30" name="Straight Arrow Connector 29"/>
          <p:cNvCxnSpPr/>
          <p:nvPr/>
        </p:nvCxnSpPr>
        <p:spPr bwMode="auto">
          <a:xfrm>
            <a:off x="3929058" y="2643182"/>
            <a:ext cx="357190" cy="1588"/>
          </a:xfrm>
          <a:prstGeom prst="straightConnector1">
            <a:avLst/>
          </a:prstGeom>
          <a:solidFill>
            <a:schemeClr val="accent1"/>
          </a:solidFill>
          <a:ln w="9525" cap="flat" cmpd="sng" algn="ctr">
            <a:noFill/>
            <a:prstDash val="solid"/>
            <a:round/>
            <a:headEnd type="none" w="med" len="med"/>
            <a:tailEnd type="arrow"/>
          </a:ln>
          <a:effectLst/>
        </p:spPr>
      </p:cxnSp>
      <p:cxnSp>
        <p:nvCxnSpPr>
          <p:cNvPr id="32" name="Straight Arrow Connector 31"/>
          <p:cNvCxnSpPr>
            <a:endCxn id="26" idx="2"/>
          </p:cNvCxnSpPr>
          <p:nvPr/>
        </p:nvCxnSpPr>
        <p:spPr bwMode="auto">
          <a:xfrm flipV="1">
            <a:off x="3857620" y="2703664"/>
            <a:ext cx="428628" cy="10956"/>
          </a:xfrm>
          <a:prstGeom prst="straightConnector1">
            <a:avLst/>
          </a:prstGeom>
          <a:solidFill>
            <a:schemeClr val="accent1"/>
          </a:solidFill>
          <a:ln w="9525" cap="flat" cmpd="sng" algn="ctr">
            <a:noFill/>
            <a:prstDash val="solid"/>
            <a:round/>
            <a:headEnd type="none" w="med" len="med"/>
            <a:tailEnd type="arrow"/>
          </a:ln>
          <a:effectLst/>
        </p:spPr>
      </p:cxnSp>
      <p:cxnSp>
        <p:nvCxnSpPr>
          <p:cNvPr id="39" name="Straight Arrow Connector 38"/>
          <p:cNvCxnSpPr>
            <a:stCxn id="12" idx="3"/>
            <a:endCxn id="26" idx="2"/>
          </p:cNvCxnSpPr>
          <p:nvPr/>
        </p:nvCxnSpPr>
        <p:spPr bwMode="auto">
          <a:xfrm flipV="1">
            <a:off x="3857620" y="2703664"/>
            <a:ext cx="428628" cy="42864"/>
          </a:xfrm>
          <a:prstGeom prst="straightConnector1">
            <a:avLst/>
          </a:prstGeom>
          <a:solidFill>
            <a:schemeClr val="accent1"/>
          </a:solidFill>
          <a:ln w="9525" cap="flat" cmpd="sng" algn="ctr">
            <a:noFill/>
            <a:prstDash val="solid"/>
            <a:round/>
            <a:headEnd type="none" w="med" len="med"/>
            <a:tailEnd type="arrow"/>
          </a:ln>
          <a:effectLst/>
        </p:spPr>
      </p:cxnSp>
      <p:cxnSp>
        <p:nvCxnSpPr>
          <p:cNvPr id="42" name="Straight Arrow Connector 41"/>
          <p:cNvCxnSpPr/>
          <p:nvPr/>
        </p:nvCxnSpPr>
        <p:spPr bwMode="auto">
          <a:xfrm>
            <a:off x="2357422" y="2714620"/>
            <a:ext cx="428628" cy="3190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43" name="Straight Arrow Connector 42"/>
          <p:cNvCxnSpPr>
            <a:endCxn id="26" idx="2"/>
          </p:cNvCxnSpPr>
          <p:nvPr/>
        </p:nvCxnSpPr>
        <p:spPr bwMode="auto">
          <a:xfrm flipV="1">
            <a:off x="3857620" y="2703664"/>
            <a:ext cx="428628" cy="10956"/>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sp>
        <p:nvSpPr>
          <p:cNvPr id="46" name="Rectangle 45"/>
          <p:cNvSpPr/>
          <p:nvPr/>
        </p:nvSpPr>
        <p:spPr bwMode="auto">
          <a:xfrm>
            <a:off x="6500826" y="2428869"/>
            <a:ext cx="1143008" cy="492443"/>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標楷體" pitchFamily="65" charset="-120"/>
              </a:rPr>
              <a:t>Assembler</a:t>
            </a:r>
          </a:p>
        </p:txBody>
      </p:sp>
      <p:cxnSp>
        <p:nvCxnSpPr>
          <p:cNvPr id="57" name="Straight Arrow Connector 56"/>
          <p:cNvCxnSpPr>
            <a:stCxn id="26" idx="6"/>
            <a:endCxn id="46" idx="1"/>
          </p:cNvCxnSpPr>
          <p:nvPr/>
        </p:nvCxnSpPr>
        <p:spPr bwMode="auto">
          <a:xfrm flipV="1">
            <a:off x="5715008" y="2675091"/>
            <a:ext cx="785818" cy="28573"/>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60" name="Straight Arrow Connector 59"/>
          <p:cNvCxnSpPr>
            <a:stCxn id="46" idx="2"/>
          </p:cNvCxnSpPr>
          <p:nvPr/>
        </p:nvCxnSpPr>
        <p:spPr bwMode="auto">
          <a:xfrm rot="5400000">
            <a:off x="6818486" y="3175156"/>
            <a:ext cx="507688" cy="158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sp>
        <p:nvSpPr>
          <p:cNvPr id="62" name="Rectangle 61"/>
          <p:cNvSpPr/>
          <p:nvPr/>
        </p:nvSpPr>
        <p:spPr bwMode="auto">
          <a:xfrm>
            <a:off x="6715140" y="3429000"/>
            <a:ext cx="928694" cy="52322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ea typeface="標楷體" pitchFamily="65" charset="-120"/>
              </a:rPr>
              <a:t>Linker</a:t>
            </a:r>
          </a:p>
        </p:txBody>
      </p:sp>
      <p:sp>
        <p:nvSpPr>
          <p:cNvPr id="63" name="Oval 62"/>
          <p:cNvSpPr/>
          <p:nvPr/>
        </p:nvSpPr>
        <p:spPr bwMode="auto">
          <a:xfrm>
            <a:off x="4786314" y="3214686"/>
            <a:ext cx="1500198" cy="995422"/>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標楷體" pitchFamily="65" charset="-120"/>
              </a:rPr>
              <a:t>Executable</a:t>
            </a:r>
            <a:r>
              <a:rPr kumimoji="0" lang="en-US" sz="1400" b="0" i="0" u="none" strike="noStrike" cap="none" normalizeH="0" dirty="0" smtClean="0">
                <a:ln>
                  <a:noFill/>
                </a:ln>
                <a:solidFill>
                  <a:schemeClr val="tx1"/>
                </a:solidFill>
                <a:effectLst/>
                <a:latin typeface="Arial" charset="0"/>
                <a:ea typeface="標楷體" pitchFamily="65" charset="-120"/>
              </a:rPr>
              <a:t> code</a:t>
            </a:r>
            <a:endParaRPr kumimoji="0" lang="en-US" sz="1400" b="0" i="0" u="none" strike="noStrike" cap="none" normalizeH="0" baseline="0" dirty="0" smtClean="0">
              <a:ln>
                <a:noFill/>
              </a:ln>
              <a:solidFill>
                <a:schemeClr val="tx1"/>
              </a:solidFill>
              <a:effectLst/>
              <a:latin typeface="Arial" charset="0"/>
              <a:ea typeface="標楷體" pitchFamily="65" charset="-120"/>
            </a:endParaRPr>
          </a:p>
        </p:txBody>
      </p:sp>
      <p:cxnSp>
        <p:nvCxnSpPr>
          <p:cNvPr id="65" name="Straight Arrow Connector 64"/>
          <p:cNvCxnSpPr>
            <a:stCxn id="62" idx="1"/>
          </p:cNvCxnSpPr>
          <p:nvPr/>
        </p:nvCxnSpPr>
        <p:spPr bwMode="auto">
          <a:xfrm rot="10800000" flipV="1">
            <a:off x="6215074" y="3690610"/>
            <a:ext cx="500066" cy="24142"/>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bwMode="auto">
          <a:xfrm>
            <a:off x="6215074" y="5072074"/>
            <a:ext cx="914400" cy="914400"/>
          </a:xfrm>
          <a:prstGeom prst="straightConnector1">
            <a:avLst/>
          </a:prstGeom>
          <a:solidFill>
            <a:schemeClr val="accent1"/>
          </a:solidFill>
          <a:ln w="9525" cap="flat" cmpd="sng" algn="ctr">
            <a:noFill/>
            <a:prstDash val="solid"/>
            <a:round/>
            <a:headEnd type="none" w="med" len="med"/>
            <a:tailEnd type="arrow"/>
          </a:ln>
          <a:effectLst/>
        </p:spPr>
      </p:cxnSp>
      <p:sp>
        <p:nvSpPr>
          <p:cNvPr id="69" name="Oval 68"/>
          <p:cNvSpPr/>
          <p:nvPr/>
        </p:nvSpPr>
        <p:spPr bwMode="auto">
          <a:xfrm>
            <a:off x="7643834" y="2857496"/>
            <a:ext cx="1357322" cy="692468"/>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標楷體" pitchFamily="65" charset="-120"/>
              </a:rPr>
              <a:t>Libraries</a:t>
            </a:r>
          </a:p>
        </p:txBody>
      </p:sp>
      <p:cxnSp>
        <p:nvCxnSpPr>
          <p:cNvPr id="71" name="Straight Arrow Connector 70"/>
          <p:cNvCxnSpPr>
            <a:endCxn id="62" idx="3"/>
          </p:cNvCxnSpPr>
          <p:nvPr/>
        </p:nvCxnSpPr>
        <p:spPr bwMode="auto">
          <a:xfrm rot="10800000" flipV="1">
            <a:off x="7643834" y="3501232"/>
            <a:ext cx="357984" cy="18937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sp>
        <p:nvSpPr>
          <p:cNvPr id="77" name="Rectangle 76"/>
          <p:cNvSpPr/>
          <p:nvPr/>
        </p:nvSpPr>
        <p:spPr bwMode="auto">
          <a:xfrm>
            <a:off x="4929190" y="4572008"/>
            <a:ext cx="928694" cy="52322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ea typeface="標楷體" pitchFamily="65" charset="-120"/>
              </a:rPr>
              <a:t>Loader</a:t>
            </a:r>
          </a:p>
        </p:txBody>
      </p:sp>
      <p:cxnSp>
        <p:nvCxnSpPr>
          <p:cNvPr id="79" name="Straight Arrow Connector 78"/>
          <p:cNvCxnSpPr>
            <a:stCxn id="63" idx="4"/>
            <a:endCxn id="77" idx="0"/>
          </p:cNvCxnSpPr>
          <p:nvPr/>
        </p:nvCxnSpPr>
        <p:spPr bwMode="auto">
          <a:xfrm rot="5400000">
            <a:off x="5284025" y="4319620"/>
            <a:ext cx="361900" cy="142876"/>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sp>
        <p:nvSpPr>
          <p:cNvPr id="89" name="Rectangle 88"/>
          <p:cNvSpPr/>
          <p:nvPr/>
        </p:nvSpPr>
        <p:spPr bwMode="auto">
          <a:xfrm>
            <a:off x="6429388" y="4500570"/>
            <a:ext cx="928694" cy="492443"/>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標楷體" pitchFamily="65" charset="-120"/>
              </a:rPr>
              <a:t>Run</a:t>
            </a:r>
          </a:p>
        </p:txBody>
      </p:sp>
      <p:cxnSp>
        <p:nvCxnSpPr>
          <p:cNvPr id="97" name="Straight Arrow Connector 96"/>
          <p:cNvCxnSpPr>
            <a:endCxn id="89" idx="1"/>
          </p:cNvCxnSpPr>
          <p:nvPr/>
        </p:nvCxnSpPr>
        <p:spPr bwMode="auto">
          <a:xfrm>
            <a:off x="5857884" y="4714884"/>
            <a:ext cx="571504" cy="3190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sp>
        <p:nvSpPr>
          <p:cNvPr id="99" name="Oval 98"/>
          <p:cNvSpPr/>
          <p:nvPr/>
        </p:nvSpPr>
        <p:spPr bwMode="auto">
          <a:xfrm>
            <a:off x="6500826" y="5357826"/>
            <a:ext cx="1000132" cy="735747"/>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ea typeface="標楷體" pitchFamily="65" charset="-120"/>
              </a:rPr>
              <a:t>Input</a:t>
            </a:r>
          </a:p>
        </p:txBody>
      </p:sp>
      <p:sp>
        <p:nvSpPr>
          <p:cNvPr id="100" name="Oval 99"/>
          <p:cNvSpPr/>
          <p:nvPr/>
        </p:nvSpPr>
        <p:spPr bwMode="auto">
          <a:xfrm>
            <a:off x="7715272" y="4357694"/>
            <a:ext cx="985838" cy="649188"/>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標楷體" pitchFamily="65" charset="-120"/>
              </a:rPr>
              <a:t>Output</a:t>
            </a:r>
          </a:p>
        </p:txBody>
      </p:sp>
      <p:cxnSp>
        <p:nvCxnSpPr>
          <p:cNvPr id="102" name="Straight Arrow Connector 101"/>
          <p:cNvCxnSpPr>
            <a:stCxn id="99" idx="0"/>
            <a:endCxn id="89" idx="2"/>
          </p:cNvCxnSpPr>
          <p:nvPr/>
        </p:nvCxnSpPr>
        <p:spPr bwMode="auto">
          <a:xfrm rot="16200000" flipV="1">
            <a:off x="6764908" y="5121841"/>
            <a:ext cx="364813" cy="107157"/>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06" name="Straight Arrow Connector 105"/>
          <p:cNvCxnSpPr>
            <a:stCxn id="89" idx="3"/>
          </p:cNvCxnSpPr>
          <p:nvPr/>
        </p:nvCxnSpPr>
        <p:spPr bwMode="auto">
          <a:xfrm>
            <a:off x="7358082" y="4746792"/>
            <a:ext cx="428628" cy="3953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descr="Related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9668" y="298522"/>
            <a:ext cx="8038531" cy="5873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714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a:t>
            </a:r>
            <a:endParaRPr lang="en-US" dirty="0"/>
          </a:p>
        </p:txBody>
      </p:sp>
      <p:sp>
        <p:nvSpPr>
          <p:cNvPr id="3" name="Content Placeholder 2"/>
          <p:cNvSpPr>
            <a:spLocks noGrp="1"/>
          </p:cNvSpPr>
          <p:nvPr>
            <p:ph idx="1"/>
          </p:nvPr>
        </p:nvSpPr>
        <p:spPr/>
        <p:txBody>
          <a:bodyPr>
            <a:normAutofit/>
          </a:bodyPr>
          <a:lstStyle/>
          <a:p>
            <a:pPr algn="just"/>
            <a:r>
              <a:rPr lang="en-US" sz="2800" dirty="0" smtClean="0"/>
              <a:t>Translates a program written in one language (called source language) to an equivalent program in another language (called target language).</a:t>
            </a:r>
          </a:p>
          <a:p>
            <a:pPr algn="just"/>
            <a:endParaRPr lang="en-US" sz="2800" dirty="0" smtClean="0"/>
          </a:p>
          <a:p>
            <a:pPr algn="just"/>
            <a:r>
              <a:rPr lang="en-US" sz="2800" dirty="0" smtClean="0"/>
              <a:t>Compilers typically translate a high-level source program to a low-level machine language or object code.</a:t>
            </a:r>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382000" cy="4525963"/>
          </a:xfrm>
        </p:spPr>
        <p:txBody>
          <a:bodyPr>
            <a:normAutofit fontScale="77500" lnSpcReduction="20000"/>
          </a:bodyPr>
          <a:lstStyle/>
          <a:p>
            <a:pPr>
              <a:buNone/>
            </a:pPr>
            <a:r>
              <a:rPr lang="en-US" dirty="0" smtClean="0"/>
              <a:t>Phases of compilation</a:t>
            </a:r>
          </a:p>
          <a:p>
            <a:r>
              <a:rPr lang="en-US" dirty="0" smtClean="0"/>
              <a:t>There are mainly two phases of compilation:</a:t>
            </a:r>
          </a:p>
          <a:p>
            <a:pPr>
              <a:buNone/>
            </a:pPr>
            <a:r>
              <a:rPr lang="en-US" dirty="0" smtClean="0"/>
              <a:t>                       1. Analysis</a:t>
            </a:r>
          </a:p>
          <a:p>
            <a:pPr>
              <a:buNone/>
            </a:pPr>
            <a:r>
              <a:rPr lang="en-US" dirty="0" smtClean="0"/>
              <a:t>                       2. Synthesis</a:t>
            </a:r>
          </a:p>
          <a:p>
            <a:pPr>
              <a:buNone/>
            </a:pPr>
            <a:endParaRPr lang="en-US" dirty="0" smtClean="0"/>
          </a:p>
          <a:p>
            <a:pPr algn="just"/>
            <a:r>
              <a:rPr lang="en-US" b="1" dirty="0" smtClean="0"/>
              <a:t>Analysis phase </a:t>
            </a:r>
            <a:r>
              <a:rPr lang="en-US" dirty="0" smtClean="0"/>
              <a:t>breaks the input program into different constituents called tokens and expressions. This phase ends up </a:t>
            </a:r>
            <a:r>
              <a:rPr lang="en-US" u="sng" dirty="0" smtClean="0"/>
              <a:t>creating an intermediate representation </a:t>
            </a:r>
            <a:r>
              <a:rPr lang="en-US" dirty="0" smtClean="0"/>
              <a:t>of the source program.</a:t>
            </a:r>
          </a:p>
          <a:p>
            <a:pPr algn="just">
              <a:buNone/>
            </a:pPr>
            <a:endParaRPr lang="en-US" dirty="0" smtClean="0"/>
          </a:p>
          <a:p>
            <a:r>
              <a:rPr lang="en-US" b="1" dirty="0" smtClean="0"/>
              <a:t> Synthesis phase </a:t>
            </a:r>
            <a:r>
              <a:rPr lang="en-US" u="sng" dirty="0" smtClean="0"/>
              <a:t>constructs the desired object code </a:t>
            </a:r>
            <a:r>
              <a:rPr lang="en-US" dirty="0" smtClean="0"/>
              <a:t>from the intermediate representation.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371600" y="3200400"/>
            <a:ext cx="5486400" cy="2844006"/>
          </a:xfrm>
          <a:prstGeom prst="rect">
            <a:avLst/>
          </a:prstGeom>
          <a:noFill/>
          <a:ln w="9525">
            <a:noFill/>
            <a:miter lim="800000"/>
            <a:headEnd/>
            <a:tailEnd/>
          </a:ln>
          <a:effectLst/>
        </p:spPr>
      </p:pic>
      <p:pic>
        <p:nvPicPr>
          <p:cNvPr id="6146" name="Picture 2" descr="Image result for compil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67851"/>
            <a:ext cx="4457700" cy="22229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914400" y="228600"/>
            <a:ext cx="7467600" cy="66294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a:bodyPr>
          <a:lstStyle/>
          <a:p>
            <a:r>
              <a:rPr lang="en-US" sz="2400" b="1" dirty="0" smtClean="0"/>
              <a:t>Lexical Analysis: </a:t>
            </a:r>
            <a:r>
              <a:rPr lang="en-US" sz="2400" dirty="0" smtClean="0"/>
              <a:t>The lexical analysis phase </a:t>
            </a:r>
            <a:r>
              <a:rPr lang="en-US" sz="2400" dirty="0" smtClean="0">
                <a:solidFill>
                  <a:srgbClr val="FF0000"/>
                </a:solidFill>
              </a:rPr>
              <a:t>converts the given source program into a sequence of tokens. </a:t>
            </a:r>
            <a:r>
              <a:rPr lang="en-US" sz="2400" dirty="0" smtClean="0"/>
              <a:t>It may be a</a:t>
            </a:r>
          </a:p>
          <a:p>
            <a:pPr>
              <a:buNone/>
            </a:pPr>
            <a:r>
              <a:rPr lang="en-US" sz="2400" dirty="0" smtClean="0"/>
              <a:t>      keyword, identifier, punctuation or an operator.</a:t>
            </a:r>
          </a:p>
          <a:p>
            <a:pPr>
              <a:buNone/>
            </a:pPr>
            <a:r>
              <a:rPr lang="en-US" sz="2400" dirty="0" smtClean="0"/>
              <a:t>     Example: a=b + c*5</a:t>
            </a:r>
          </a:p>
          <a:p>
            <a:pPr>
              <a:buNone/>
            </a:pPr>
            <a:r>
              <a:rPr lang="en-US" sz="2400" dirty="0" smtClean="0"/>
              <a:t>     The lexical analysis phase converts the above into the following representation:</a:t>
            </a:r>
          </a:p>
          <a:p>
            <a:pPr>
              <a:buNone/>
            </a:pPr>
            <a:r>
              <a:rPr lang="en-US" sz="2400" dirty="0" smtClean="0"/>
              <a:t>     id1=id2+id3*5;</a:t>
            </a:r>
          </a:p>
          <a:p>
            <a:pPr>
              <a:buNone/>
            </a:pPr>
            <a:endParaRPr lang="en-US" sz="2400" dirty="0" smtClean="0"/>
          </a:p>
          <a:p>
            <a:pPr algn="just"/>
            <a:r>
              <a:rPr lang="en-US" sz="2400" b="1" dirty="0" smtClean="0"/>
              <a:t>Syntax Analysis:</a:t>
            </a:r>
            <a:r>
              <a:rPr lang="en-US" sz="2400" dirty="0" smtClean="0"/>
              <a:t> The syntax analysis phase </a:t>
            </a:r>
            <a:r>
              <a:rPr lang="en-US" sz="2400" dirty="0" smtClean="0">
                <a:solidFill>
                  <a:srgbClr val="FF0000"/>
                </a:solidFill>
              </a:rPr>
              <a:t>converts groups of tokens into syntactic structures called expressions</a:t>
            </a:r>
            <a:r>
              <a:rPr lang="en-US" sz="2400" dirty="0" smtClean="0"/>
              <a:t>. The syntactic structure is usually in the form of a tree where leaves represent tokens and the non-leaf nodes represent operators.</a:t>
            </a: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84237"/>
            <a:ext cx="8229600" cy="5287963"/>
          </a:xfrm>
        </p:spPr>
        <p:txBody>
          <a:bodyPr>
            <a:normAutofit fontScale="92500"/>
          </a:bodyPr>
          <a:lstStyle/>
          <a:p>
            <a:pPr algn="just"/>
            <a:r>
              <a:rPr lang="en-US" sz="2400" b="1" dirty="0" smtClean="0"/>
              <a:t>Semantic Analysis: </a:t>
            </a:r>
            <a:r>
              <a:rPr lang="en-US" sz="2400" dirty="0" smtClean="0"/>
              <a:t>This phase of compilation </a:t>
            </a:r>
            <a:r>
              <a:rPr lang="en-US" sz="2400" dirty="0" smtClean="0">
                <a:solidFill>
                  <a:srgbClr val="FF0000"/>
                </a:solidFill>
              </a:rPr>
              <a:t>checks for proper logic of the program</a:t>
            </a:r>
            <a:r>
              <a:rPr lang="en-US" sz="2400" dirty="0" smtClean="0"/>
              <a:t>. This involves </a:t>
            </a:r>
            <a:r>
              <a:rPr lang="en-US" sz="2400" u="sng" dirty="0" smtClean="0"/>
              <a:t>type checking</a:t>
            </a:r>
            <a:r>
              <a:rPr lang="en-US" sz="2400" dirty="0" smtClean="0"/>
              <a:t>, integer to real conversions etc.</a:t>
            </a:r>
          </a:p>
          <a:p>
            <a:endParaRPr lang="en-US" sz="2400" dirty="0" smtClean="0"/>
          </a:p>
          <a:p>
            <a:pPr algn="just"/>
            <a:r>
              <a:rPr lang="en-US" sz="2400" b="1" dirty="0" smtClean="0"/>
              <a:t>Intermediate Code Generation:</a:t>
            </a:r>
            <a:r>
              <a:rPr lang="en-US" sz="2400" dirty="0" smtClean="0"/>
              <a:t> The next phase is generation of an intermediate representation of the source program. There are different representations like three-address code, quadruples etc.</a:t>
            </a:r>
          </a:p>
          <a:p>
            <a:pPr algn="just">
              <a:buNone/>
            </a:pPr>
            <a:endParaRPr lang="en-US" sz="2400" dirty="0" smtClean="0"/>
          </a:p>
          <a:p>
            <a:pPr algn="just"/>
            <a:r>
              <a:rPr lang="en-US" sz="2400" b="1" dirty="0" smtClean="0"/>
              <a:t>Code Optimization:</a:t>
            </a:r>
            <a:r>
              <a:rPr lang="en-US" sz="2400" dirty="0" smtClean="0"/>
              <a:t> It aims at improving the intermediate code so that the ultimate object code </a:t>
            </a:r>
            <a:r>
              <a:rPr lang="en-US" sz="2400" dirty="0" smtClean="0">
                <a:solidFill>
                  <a:srgbClr val="FF0000"/>
                </a:solidFill>
              </a:rPr>
              <a:t>runs faster </a:t>
            </a:r>
            <a:r>
              <a:rPr lang="en-US" sz="2400" dirty="0" smtClean="0"/>
              <a:t>and may </a:t>
            </a:r>
            <a:r>
              <a:rPr lang="en-US" sz="2400" dirty="0" smtClean="0">
                <a:solidFill>
                  <a:srgbClr val="FF0000"/>
                </a:solidFill>
              </a:rPr>
              <a:t>consume less memory</a:t>
            </a:r>
            <a:r>
              <a:rPr lang="en-US" sz="2400" dirty="0" smtClean="0"/>
              <a:t>.</a:t>
            </a:r>
          </a:p>
          <a:p>
            <a:pPr>
              <a:buNone/>
            </a:pPr>
            <a:r>
              <a:rPr lang="en-US" sz="2400" dirty="0" smtClean="0"/>
              <a:t>         This </a:t>
            </a:r>
            <a:r>
              <a:rPr lang="en-US" sz="2400" dirty="0"/>
              <a:t>involves a variety of activities such as:</a:t>
            </a:r>
          </a:p>
          <a:p>
            <a:pPr lvl="2">
              <a:buFont typeface="Wingdings" pitchFamily="2" charset="2"/>
              <a:buChar char="ü"/>
            </a:pPr>
            <a:r>
              <a:rPr lang="en-US" dirty="0"/>
              <a:t> </a:t>
            </a:r>
            <a:r>
              <a:rPr lang="en-US" sz="2000" dirty="0"/>
              <a:t>Removing unnecessary temporary variables</a:t>
            </a:r>
          </a:p>
          <a:p>
            <a:pPr lvl="2">
              <a:buFont typeface="Wingdings" pitchFamily="2" charset="2"/>
              <a:buChar char="ü"/>
            </a:pPr>
            <a:r>
              <a:rPr lang="en-US" sz="2000" dirty="0"/>
              <a:t> Move statements that compute to same value outside loops.</a:t>
            </a:r>
          </a:p>
          <a:p>
            <a:pPr lvl="1" algn="just"/>
            <a:endParaRPr lang="en-US" sz="2000" dirty="0" smtClean="0"/>
          </a:p>
          <a:p>
            <a:pPr>
              <a:buNone/>
            </a:pP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lvl="2">
              <a:buNone/>
            </a:pPr>
            <a:endParaRPr lang="en-US" dirty="0" smtClean="0"/>
          </a:p>
          <a:p>
            <a:pPr>
              <a:buNone/>
            </a:pPr>
            <a:r>
              <a:rPr lang="en-US" sz="2400" b="1" dirty="0" smtClean="0"/>
              <a:t>Object code Generation:</a:t>
            </a:r>
            <a:r>
              <a:rPr lang="en-US" sz="2800" dirty="0" smtClean="0"/>
              <a:t> </a:t>
            </a:r>
            <a:r>
              <a:rPr lang="en-US" sz="2400" dirty="0" smtClean="0"/>
              <a:t>This involves:</a:t>
            </a:r>
          </a:p>
          <a:p>
            <a:pPr lvl="2">
              <a:buFont typeface="Wingdings" pitchFamily="2" charset="2"/>
              <a:buChar char="ü"/>
            </a:pPr>
            <a:r>
              <a:rPr lang="en-US" dirty="0" smtClean="0"/>
              <a:t> </a:t>
            </a:r>
            <a:r>
              <a:rPr lang="en-US" sz="2000" dirty="0" smtClean="0"/>
              <a:t>Generation of correct addresses to each and every symbol.</a:t>
            </a:r>
          </a:p>
          <a:p>
            <a:pPr lvl="2">
              <a:buFont typeface="Wingdings" pitchFamily="2" charset="2"/>
              <a:buChar char="ü"/>
            </a:pPr>
            <a:r>
              <a:rPr lang="en-US" sz="2000" dirty="0" smtClean="0"/>
              <a:t> Allocation of memory and registers.</a:t>
            </a:r>
          </a:p>
          <a:p>
            <a:pPr lvl="2">
              <a:buFont typeface="Wingdings" pitchFamily="2" charset="2"/>
              <a:buChar char="ü"/>
            </a:pPr>
            <a:r>
              <a:rPr lang="en-US" sz="2000" dirty="0" smtClean="0"/>
              <a:t> Writing machine code to secondary storage as a file.</a:t>
            </a:r>
            <a:endParaRPr 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Interpreter</a:t>
            </a:r>
            <a:endParaRPr lang="en-US" dirty="0"/>
          </a:p>
        </p:txBody>
      </p:sp>
      <p:sp>
        <p:nvSpPr>
          <p:cNvPr id="3" name="Content Placeholder 2"/>
          <p:cNvSpPr>
            <a:spLocks noGrp="1"/>
          </p:cNvSpPr>
          <p:nvPr>
            <p:ph idx="1"/>
          </p:nvPr>
        </p:nvSpPr>
        <p:spPr>
          <a:xfrm>
            <a:off x="457200" y="1371600"/>
            <a:ext cx="8229600" cy="5105400"/>
          </a:xfrm>
        </p:spPr>
        <p:txBody>
          <a:bodyPr>
            <a:normAutofit fontScale="92500" lnSpcReduction="20000"/>
          </a:bodyPr>
          <a:lstStyle/>
          <a:p>
            <a:pPr algn="just"/>
            <a:r>
              <a:rPr lang="en-US" sz="2400" dirty="0" smtClean="0"/>
              <a:t>Interpreter is also a system software that processes a high level source program as its input. interpreter produces an intermediate  file as the output</a:t>
            </a:r>
          </a:p>
          <a:p>
            <a:pPr algn="just"/>
            <a:endParaRPr lang="en-US" sz="2400" dirty="0" smtClean="0"/>
          </a:p>
          <a:p>
            <a:pPr algn="just"/>
            <a:r>
              <a:rPr lang="en-US" sz="2400" dirty="0" smtClean="0"/>
              <a:t>The interpreter </a:t>
            </a:r>
            <a:r>
              <a:rPr lang="en-US" sz="2400" dirty="0" smtClean="0">
                <a:solidFill>
                  <a:srgbClr val="FF0000"/>
                </a:solidFill>
              </a:rPr>
              <a:t>parses the source program line-by-line </a:t>
            </a:r>
            <a:r>
              <a:rPr lang="en-US" sz="2400" dirty="0" smtClean="0"/>
              <a:t>and list out  errors as and when they occur. As such, debugging is easier.</a:t>
            </a:r>
          </a:p>
          <a:p>
            <a:pPr algn="just"/>
            <a:endParaRPr lang="en-US" sz="2400" dirty="0" smtClean="0"/>
          </a:p>
          <a:p>
            <a:pPr algn="just"/>
            <a:r>
              <a:rPr lang="en-US" sz="2400" dirty="0" smtClean="0"/>
              <a:t>The interpreter proceeds to the next line only when the error is corrected.</a:t>
            </a:r>
          </a:p>
          <a:p>
            <a:pPr algn="just"/>
            <a:r>
              <a:rPr lang="en-US" sz="2400" dirty="0"/>
              <a:t>In this case, </a:t>
            </a:r>
            <a:r>
              <a:rPr lang="en-US" sz="2400" dirty="0">
                <a:solidFill>
                  <a:srgbClr val="FF0000"/>
                </a:solidFill>
              </a:rPr>
              <a:t>object code is not stored and reused</a:t>
            </a:r>
            <a:r>
              <a:rPr lang="en-US" sz="2400" dirty="0" smtClean="0">
                <a:solidFill>
                  <a:srgbClr val="FF0000"/>
                </a:solidFill>
              </a:rPr>
              <a:t>.</a:t>
            </a:r>
          </a:p>
          <a:p>
            <a:pPr algn="just"/>
            <a:endParaRPr lang="en-US" sz="2400" dirty="0">
              <a:solidFill>
                <a:srgbClr val="FF0000"/>
              </a:solidFill>
            </a:endParaRPr>
          </a:p>
          <a:p>
            <a:pPr algn="just"/>
            <a:r>
              <a:rPr lang="en-US" sz="2400" dirty="0"/>
              <a:t>very time the program is executed, the interpreter translates each instruction freshly.</a:t>
            </a:r>
            <a:endParaRPr lang="en-US" sz="2400" dirty="0" smtClean="0">
              <a:solidFill>
                <a:srgbClr val="FF0000"/>
              </a:solidFill>
            </a:endParaRPr>
          </a:p>
          <a:p>
            <a:pPr algn="just"/>
            <a:endParaRPr lang="en-US" sz="2400" dirty="0" smtClean="0">
              <a:solidFill>
                <a:srgbClr val="FF0000"/>
              </a:solidFill>
            </a:endParaRPr>
          </a:p>
          <a:p>
            <a:pPr algn="just"/>
            <a:r>
              <a:rPr lang="en-US" sz="2400" dirty="0" smtClean="0"/>
              <a:t>The interpreter </a:t>
            </a:r>
            <a:r>
              <a:rPr lang="en-US" sz="2400" dirty="0" smtClean="0">
                <a:solidFill>
                  <a:srgbClr val="FF0000"/>
                </a:solidFill>
              </a:rPr>
              <a:t>spends less time in processing and analyzing </a:t>
            </a:r>
            <a:r>
              <a:rPr lang="en-US" sz="2400" dirty="0" smtClean="0"/>
              <a:t>the source program but takes </a:t>
            </a:r>
            <a:r>
              <a:rPr lang="en-US" sz="2400" dirty="0" smtClean="0">
                <a:solidFill>
                  <a:srgbClr val="FF0000"/>
                </a:solidFill>
              </a:rPr>
              <a:t>longer time to execute</a:t>
            </a:r>
            <a:r>
              <a:rPr lang="en-US" sz="2400" dirty="0" smtClean="0"/>
              <a:t>.</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Image result for examples of system softw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152400"/>
            <a:ext cx="8458200" cy="5668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485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1. Instructions repeated in program must be translated each time they are executed</a:t>
            </a:r>
            <a:r>
              <a:rPr lang="en-US" sz="2400" dirty="0" smtClean="0"/>
              <a:t>.</a:t>
            </a:r>
          </a:p>
          <a:p>
            <a:endParaRPr lang="en-US" sz="2400" dirty="0"/>
          </a:p>
          <a:p>
            <a:pPr marL="0" indent="0">
              <a:buNone/>
            </a:pPr>
            <a:r>
              <a:rPr lang="en-US" sz="2400" dirty="0"/>
              <a:t>2. Because the source program is translated fresh every time it is used, it is slow process or execution takes more time. Approx. 20 times slower than complier.</a:t>
            </a:r>
          </a:p>
        </p:txBody>
      </p:sp>
    </p:spTree>
    <p:extLst>
      <p:ext uri="{BB962C8B-B14F-4D97-AF65-F5344CB8AC3E}">
        <p14:creationId xmlns:p14="http://schemas.microsoft.com/office/powerpoint/2010/main" val="92092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Macroprocessor</a:t>
            </a:r>
            <a:endParaRPr lang="en-US" dirty="0"/>
          </a:p>
        </p:txBody>
      </p:sp>
      <p:sp>
        <p:nvSpPr>
          <p:cNvPr id="3" name="Content Placeholder 2"/>
          <p:cNvSpPr>
            <a:spLocks noGrp="1"/>
          </p:cNvSpPr>
          <p:nvPr>
            <p:ph idx="1"/>
          </p:nvPr>
        </p:nvSpPr>
        <p:spPr>
          <a:xfrm>
            <a:off x="457200" y="1143000"/>
            <a:ext cx="8229600" cy="5562600"/>
          </a:xfrm>
        </p:spPr>
        <p:txBody>
          <a:bodyPr>
            <a:normAutofit fontScale="92500" lnSpcReduction="10000"/>
          </a:bodyPr>
          <a:lstStyle/>
          <a:p>
            <a:pPr algn="just"/>
            <a:r>
              <a:rPr lang="en-US" sz="2400" dirty="0" smtClean="0"/>
              <a:t>Macro: A set of instructions that is </a:t>
            </a:r>
            <a:r>
              <a:rPr lang="en-US" sz="2400" dirty="0" smtClean="0">
                <a:solidFill>
                  <a:srgbClr val="FF0000"/>
                </a:solidFill>
              </a:rPr>
              <a:t>represented in an abbreviated format</a:t>
            </a:r>
          </a:p>
          <a:p>
            <a:pPr algn="just"/>
            <a:r>
              <a:rPr lang="en-US" sz="2400" dirty="0" smtClean="0"/>
              <a:t>A </a:t>
            </a:r>
            <a:r>
              <a:rPr lang="en-US" sz="2400" b="1" dirty="0" smtClean="0"/>
              <a:t>macro</a:t>
            </a:r>
            <a:r>
              <a:rPr lang="en-US" sz="2400" dirty="0" smtClean="0"/>
              <a:t> is a fragment of code which has been given a name. </a:t>
            </a:r>
            <a:r>
              <a:rPr lang="en-US" sz="2400" dirty="0" smtClean="0">
                <a:solidFill>
                  <a:srgbClr val="FF0000"/>
                </a:solidFill>
              </a:rPr>
              <a:t>Whenever the name is used, it is replaced by the contents of the macro. </a:t>
            </a:r>
          </a:p>
          <a:p>
            <a:pPr algn="just"/>
            <a:endParaRPr lang="en-US" sz="2400" dirty="0" smtClean="0"/>
          </a:p>
          <a:p>
            <a:pPr algn="just"/>
            <a:r>
              <a:rPr lang="en-US" sz="2400" dirty="0" smtClean="0"/>
              <a:t>Macros are commonly used to write programs in an easy and convenient manner.</a:t>
            </a:r>
          </a:p>
          <a:p>
            <a:pPr algn="just"/>
            <a:endParaRPr lang="en-US" sz="2400" dirty="0" smtClean="0"/>
          </a:p>
          <a:p>
            <a:pPr algn="just"/>
            <a:r>
              <a:rPr lang="en-US" sz="2400" dirty="0" smtClean="0">
                <a:solidFill>
                  <a:srgbClr val="FF0000"/>
                </a:solidFill>
              </a:rPr>
              <a:t>Repeatedly used lines of code can be defined using a macro </a:t>
            </a:r>
            <a:r>
              <a:rPr lang="en-US" sz="2400" dirty="0" smtClean="0"/>
              <a:t>instruction or simply, a macro.</a:t>
            </a:r>
          </a:p>
          <a:p>
            <a:pPr algn="just"/>
            <a:endParaRPr lang="en-US" sz="2400" dirty="0" smtClean="0"/>
          </a:p>
          <a:p>
            <a:pPr algn="just"/>
            <a:r>
              <a:rPr lang="en-US" sz="2400" dirty="0" smtClean="0"/>
              <a:t>During program compilation, the macro processor replaces the macro instruction with the body of the macro.</a:t>
            </a:r>
          </a:p>
          <a:p>
            <a:pPr algn="just"/>
            <a:endParaRPr lang="en-US" sz="2400" dirty="0" smtClean="0"/>
          </a:p>
          <a:p>
            <a:pPr algn="just"/>
            <a:r>
              <a:rPr lang="en-US" sz="2400" dirty="0" smtClean="0"/>
              <a:t>Arguments can also be passed as in case of functions.</a:t>
            </a: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81000" y="228600"/>
            <a:ext cx="8305800" cy="5658726"/>
          </a:xfrm>
          <a:prstGeom prst="rect">
            <a:avLst/>
          </a:prstGeom>
        </p:spPr>
      </p:pic>
    </p:spTree>
    <p:extLst>
      <p:ext uri="{BB962C8B-B14F-4D97-AF65-F5344CB8AC3E}">
        <p14:creationId xmlns:p14="http://schemas.microsoft.com/office/powerpoint/2010/main" val="2012338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28600" y="152400"/>
            <a:ext cx="8305800" cy="4876800"/>
          </a:xfrm>
          <a:prstGeom prst="rect">
            <a:avLst/>
          </a:prstGeom>
        </p:spPr>
      </p:pic>
    </p:spTree>
    <p:extLst>
      <p:ext uri="{BB962C8B-B14F-4D97-AF65-F5344CB8AC3E}">
        <p14:creationId xmlns:p14="http://schemas.microsoft.com/office/powerpoint/2010/main" val="792777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a:bodyPr>
          <a:lstStyle/>
          <a:p>
            <a:r>
              <a:rPr lang="en-US" dirty="0" smtClean="0"/>
              <a:t>Example:</a:t>
            </a:r>
          </a:p>
          <a:p>
            <a:pPr lvl="2">
              <a:buNone/>
            </a:pPr>
            <a:r>
              <a:rPr lang="en-US" dirty="0" smtClean="0"/>
              <a:t>     </a:t>
            </a:r>
            <a:r>
              <a:rPr lang="en-US" dirty="0" smtClean="0">
                <a:solidFill>
                  <a:srgbClr val="FF0000"/>
                </a:solidFill>
              </a:rPr>
              <a:t>READ MACRO &amp;inp _dev, &amp;data</a:t>
            </a:r>
          </a:p>
          <a:p>
            <a:pPr lvl="2">
              <a:buNone/>
            </a:pPr>
            <a:r>
              <a:rPr lang="en-US" dirty="0" smtClean="0">
                <a:solidFill>
                  <a:srgbClr val="FF0000"/>
                </a:solidFill>
              </a:rPr>
              <a:t>     Loop1: TD inp_ dev</a:t>
            </a:r>
          </a:p>
          <a:p>
            <a:pPr lvl="2">
              <a:buNone/>
            </a:pPr>
            <a:r>
              <a:rPr lang="en-US" dirty="0" smtClean="0">
                <a:solidFill>
                  <a:srgbClr val="FF0000"/>
                </a:solidFill>
              </a:rPr>
              <a:t>     JEQ Loop1</a:t>
            </a:r>
          </a:p>
          <a:p>
            <a:pPr lvl="2">
              <a:buNone/>
            </a:pPr>
            <a:r>
              <a:rPr lang="en-US" dirty="0" smtClean="0">
                <a:solidFill>
                  <a:srgbClr val="FF0000"/>
                </a:solidFill>
              </a:rPr>
              <a:t>     RD inp dev</a:t>
            </a:r>
          </a:p>
          <a:p>
            <a:pPr lvl="2">
              <a:buNone/>
            </a:pPr>
            <a:r>
              <a:rPr lang="en-US" dirty="0" smtClean="0">
                <a:solidFill>
                  <a:srgbClr val="FF0000"/>
                </a:solidFill>
              </a:rPr>
              <a:t>     STCH data</a:t>
            </a:r>
          </a:p>
          <a:p>
            <a:pPr lvl="2">
              <a:buNone/>
            </a:pPr>
            <a:r>
              <a:rPr lang="en-US" dirty="0" smtClean="0">
                <a:solidFill>
                  <a:srgbClr val="FF0000"/>
                </a:solidFill>
              </a:rPr>
              <a:t>     MEND</a:t>
            </a:r>
          </a:p>
          <a:p>
            <a:pPr algn="just"/>
            <a:r>
              <a:rPr lang="en-US" sz="2600" dirty="0" smtClean="0"/>
              <a:t>The above macro can be invoked by using the statement:</a:t>
            </a:r>
          </a:p>
          <a:p>
            <a:pPr algn="just">
              <a:buNone/>
            </a:pPr>
            <a:r>
              <a:rPr lang="en-US" sz="2600" dirty="0" smtClean="0"/>
              <a:t>     </a:t>
            </a:r>
            <a:r>
              <a:rPr lang="en-US" sz="2600" dirty="0" smtClean="0">
                <a:solidFill>
                  <a:srgbClr val="FF0000"/>
                </a:solidFill>
              </a:rPr>
              <a:t>READ F1, BUFFER </a:t>
            </a:r>
          </a:p>
          <a:p>
            <a:pPr algn="just">
              <a:buNone/>
            </a:pPr>
            <a:r>
              <a:rPr lang="en-US" sz="2600" dirty="0" smtClean="0">
                <a:solidFill>
                  <a:srgbClr val="FF0000"/>
                </a:solidFill>
              </a:rPr>
              <a:t>     </a:t>
            </a:r>
            <a:r>
              <a:rPr lang="en-US" sz="2600" dirty="0" smtClean="0"/>
              <a:t>where </a:t>
            </a:r>
            <a:r>
              <a:rPr lang="en-US" sz="2600" b="1" dirty="0" smtClean="0"/>
              <a:t>F1</a:t>
            </a:r>
            <a:r>
              <a:rPr lang="en-US" sz="2600" dirty="0" smtClean="0"/>
              <a:t> is the hex code of the input device to read the data from and </a:t>
            </a:r>
            <a:r>
              <a:rPr lang="en-US" sz="2600" b="1" dirty="0" smtClean="0"/>
              <a:t>BUFFER</a:t>
            </a:r>
            <a:r>
              <a:rPr lang="en-US" sz="2600" dirty="0" smtClean="0"/>
              <a:t> is the location to store data.</a:t>
            </a:r>
            <a:endParaRPr lang="en-US" sz="2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Assembler</a:t>
            </a:r>
            <a:endParaRPr lang="en-US" dirty="0"/>
          </a:p>
        </p:txBody>
      </p:sp>
      <p:sp>
        <p:nvSpPr>
          <p:cNvPr id="3" name="Content Placeholder 2"/>
          <p:cNvSpPr>
            <a:spLocks noGrp="1"/>
          </p:cNvSpPr>
          <p:nvPr>
            <p:ph idx="1"/>
          </p:nvPr>
        </p:nvSpPr>
        <p:spPr>
          <a:xfrm>
            <a:off x="266700" y="1752600"/>
            <a:ext cx="8610600" cy="1600200"/>
          </a:xfrm>
        </p:spPr>
        <p:txBody>
          <a:bodyPr>
            <a:normAutofit fontScale="25000" lnSpcReduction="20000"/>
          </a:bodyPr>
          <a:lstStyle/>
          <a:p>
            <a:endParaRPr lang="en-US" sz="2400" dirty="0" smtClean="0"/>
          </a:p>
          <a:p>
            <a:r>
              <a:rPr lang="en-US" sz="9600" dirty="0">
                <a:hlinkClick r:id="rId2" tooltip="Assembler language"/>
              </a:rPr>
              <a:t>Assembler language</a:t>
            </a:r>
            <a:r>
              <a:rPr lang="en-US" sz="9600" dirty="0"/>
              <a:t> or assembly language, the closest translation to machine code so humans may work on more comfortably:</a:t>
            </a:r>
          </a:p>
          <a:p>
            <a:pPr lvl="1"/>
            <a:r>
              <a:rPr lang="en-US" sz="9600" dirty="0">
                <a:hlinkClick r:id="rId3" tooltip="Assembler (computing)"/>
              </a:rPr>
              <a:t>Assembler (computing)</a:t>
            </a:r>
            <a:r>
              <a:rPr lang="en-US" sz="9600" dirty="0"/>
              <a:t>, a computer program which translates assembly language to an object file or machine language format.</a:t>
            </a:r>
          </a:p>
          <a:p>
            <a:endParaRPr lang="en-US" sz="9600" dirty="0"/>
          </a:p>
          <a:p>
            <a:r>
              <a:rPr lang="en-US" sz="9600" dirty="0" smtClean="0"/>
              <a:t>Assembler  performs two passes on the input.</a:t>
            </a:r>
          </a:p>
          <a:p>
            <a:endParaRPr lang="en-US" sz="2400" dirty="0" smtClean="0"/>
          </a:p>
          <a:p>
            <a:endParaRPr lang="en-US" sz="2400" dirty="0" smtClean="0"/>
          </a:p>
          <a:p>
            <a:endParaRPr lang="en-US" sz="2400" dirty="0" smtClean="0"/>
          </a:p>
          <a:p>
            <a:endParaRPr lang="en-US" sz="2400" dirty="0" smtClean="0"/>
          </a:p>
          <a:p>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42" name="Picture 2" descr="Image result for assembl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74638"/>
            <a:ext cx="8000999" cy="6049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127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447800" y="1905000"/>
            <a:ext cx="6324600" cy="32766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266700" y="243931"/>
            <a:ext cx="8610600" cy="6461669"/>
          </a:xfrm>
          <a:prstGeom prst="rect">
            <a:avLst/>
          </a:prstGeom>
        </p:spPr>
      </p:pic>
    </p:spTree>
    <p:extLst>
      <p:ext uri="{BB962C8B-B14F-4D97-AF65-F5344CB8AC3E}">
        <p14:creationId xmlns:p14="http://schemas.microsoft.com/office/powerpoint/2010/main" val="3460185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6248400"/>
          </a:xfrm>
        </p:spPr>
        <p:txBody>
          <a:bodyPr>
            <a:normAutofit/>
          </a:bodyPr>
          <a:lstStyle/>
          <a:p>
            <a:pPr algn="just"/>
            <a:r>
              <a:rPr lang="en-US" sz="2000" dirty="0" smtClean="0"/>
              <a:t>In the first pass, analysis of the source program takes place.</a:t>
            </a:r>
          </a:p>
          <a:p>
            <a:pPr lvl="1" algn="just">
              <a:buFont typeface="Wingdings" pitchFamily="2" charset="2"/>
              <a:buChar char="ü"/>
            </a:pPr>
            <a:r>
              <a:rPr lang="en-US" sz="2000" dirty="0" smtClean="0"/>
              <a:t> All the statements are assigned addresses.</a:t>
            </a:r>
          </a:p>
          <a:p>
            <a:pPr lvl="1" algn="just">
              <a:buFont typeface="Wingdings" pitchFamily="2" charset="2"/>
              <a:buChar char="ü"/>
            </a:pPr>
            <a:r>
              <a:rPr lang="en-US" sz="2000" dirty="0" smtClean="0"/>
              <a:t> Save the symbols and corresponding address values in a data structure called </a:t>
            </a:r>
            <a:r>
              <a:rPr lang="en-US" sz="2000" b="1" dirty="0" smtClean="0"/>
              <a:t>SYMTAB or symbol table</a:t>
            </a:r>
            <a:r>
              <a:rPr lang="en-US" sz="2000" dirty="0" smtClean="0"/>
              <a:t>.</a:t>
            </a:r>
          </a:p>
          <a:p>
            <a:pPr lvl="1" algn="just">
              <a:buFont typeface="Wingdings" pitchFamily="2" charset="2"/>
              <a:buChar char="ü"/>
            </a:pPr>
            <a:r>
              <a:rPr lang="en-US" sz="2000" dirty="0" smtClean="0"/>
              <a:t> Performs processing of the following assembler directives:</a:t>
            </a:r>
          </a:p>
          <a:p>
            <a:pPr lvl="2" algn="just">
              <a:buNone/>
            </a:pPr>
            <a:r>
              <a:rPr lang="en-US" sz="2000" dirty="0" smtClean="0"/>
              <a:t> START- Name and starting address of the program</a:t>
            </a:r>
          </a:p>
          <a:p>
            <a:pPr lvl="2" algn="just">
              <a:buNone/>
            </a:pPr>
            <a:r>
              <a:rPr lang="en-US" sz="2000" dirty="0" smtClean="0"/>
              <a:t> END- Indicate end of the source program and optionally species the   address of the first executable  instruction.</a:t>
            </a:r>
          </a:p>
          <a:p>
            <a:pPr lvl="2" algn="just">
              <a:buNone/>
            </a:pPr>
            <a:r>
              <a:rPr lang="en-US" sz="2000" dirty="0" smtClean="0"/>
              <a:t>BYTE- Generate a character</a:t>
            </a:r>
          </a:p>
          <a:p>
            <a:pPr lvl="2" algn="just">
              <a:buNone/>
            </a:pPr>
            <a:r>
              <a:rPr lang="en-US" sz="2000" dirty="0" smtClean="0"/>
              <a:t>WORD- Generate one word which is 3 bytes in SIC machine.</a:t>
            </a:r>
          </a:p>
          <a:p>
            <a:pPr lvl="2" algn="just">
              <a:buNone/>
            </a:pPr>
            <a:r>
              <a:rPr lang="en-US" sz="2000" dirty="0" smtClean="0"/>
              <a:t>RESB- Reserves indicated number of bytes.</a:t>
            </a:r>
          </a:p>
          <a:p>
            <a:pPr lvl="2" algn="just">
              <a:buNone/>
            </a:pPr>
            <a:r>
              <a:rPr lang="en-US" sz="2000" dirty="0" smtClean="0"/>
              <a:t>RESW- Reserves indicated number of words.</a:t>
            </a:r>
          </a:p>
          <a:p>
            <a:pPr lvl="1" algn="just">
              <a:buFont typeface="Wingdings" pitchFamily="2" charset="2"/>
              <a:buChar char="ü"/>
            </a:pPr>
            <a:r>
              <a:rPr lang="en-US" sz="2000" dirty="0" smtClean="0"/>
              <a:t> </a:t>
            </a:r>
            <a:r>
              <a:rPr lang="en-US" sz="2000" b="1" dirty="0" smtClean="0"/>
              <a:t>OPTAB or the operation code table</a:t>
            </a:r>
            <a:r>
              <a:rPr lang="en-US" sz="2000" dirty="0" smtClean="0"/>
              <a:t> is used to lookup operation codes and  validate them.</a:t>
            </a:r>
          </a:p>
          <a:p>
            <a:pPr algn="just"/>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5"/>
          <p:cNvSpPr>
            <a:spLocks noGrp="1" noChangeArrowheads="1"/>
          </p:cNvSpPr>
          <p:nvPr>
            <p:ph idx="1"/>
          </p:nvPr>
        </p:nvSpPr>
        <p:spPr/>
        <p:txBody>
          <a:bodyPr/>
          <a:lstStyle/>
          <a:p>
            <a:pPr algn="just" eaLnBrk="1" hangingPunct="1"/>
            <a:r>
              <a:rPr lang="en-US" altLang="zh-TW" sz="2400" dirty="0" smtClean="0"/>
              <a:t>System software consists of a variety of programs that </a:t>
            </a:r>
            <a:r>
              <a:rPr lang="en-US" altLang="zh-TW" sz="2400" dirty="0" smtClean="0">
                <a:solidFill>
                  <a:srgbClr val="FF0000"/>
                </a:solidFill>
              </a:rPr>
              <a:t>support the operation of a computer </a:t>
            </a:r>
            <a:r>
              <a:rPr lang="en-US" altLang="zh-TW" sz="2400" dirty="0" smtClean="0"/>
              <a:t>and </a:t>
            </a:r>
            <a:r>
              <a:rPr lang="en-US" altLang="zh-TW" sz="2400" dirty="0" smtClean="0">
                <a:solidFill>
                  <a:srgbClr val="FF0000"/>
                </a:solidFill>
              </a:rPr>
              <a:t>manages the resources</a:t>
            </a:r>
            <a:r>
              <a:rPr lang="en-US" altLang="zh-TW" sz="2400" dirty="0" smtClean="0"/>
              <a:t> of a computer system</a:t>
            </a:r>
          </a:p>
          <a:p>
            <a:pPr algn="just" eaLnBrk="1" hangingPunct="1"/>
            <a:endParaRPr lang="en-US" altLang="zh-TW" dirty="0" smtClean="0"/>
          </a:p>
          <a:p>
            <a:pPr algn="just" eaLnBrk="1" hangingPunct="1">
              <a:buNone/>
            </a:pPr>
            <a:r>
              <a:rPr lang="en-US" altLang="zh-TW" sz="2000" dirty="0" smtClean="0"/>
              <a:t>                                 System Software</a:t>
            </a:r>
          </a:p>
          <a:p>
            <a:pPr algn="just" eaLnBrk="1" hangingPunct="1">
              <a:buNone/>
            </a:pPr>
            <a:endParaRPr lang="en-US" altLang="zh-TW" sz="2000" dirty="0" smtClean="0"/>
          </a:p>
          <a:p>
            <a:pPr algn="just" eaLnBrk="1" hangingPunct="1">
              <a:buNone/>
            </a:pPr>
            <a:endParaRPr lang="en-US" altLang="zh-TW" sz="2000" dirty="0" smtClean="0"/>
          </a:p>
          <a:p>
            <a:pPr algn="just" eaLnBrk="1" hangingPunct="1">
              <a:buNone/>
            </a:pPr>
            <a:r>
              <a:rPr lang="en-US" altLang="zh-TW" sz="2000" dirty="0" smtClean="0"/>
              <a:t>System Control Programs           System Support Program</a:t>
            </a:r>
          </a:p>
          <a:p>
            <a:pPr eaLnBrk="1" hangingPunct="1">
              <a:buNone/>
            </a:pPr>
            <a:endParaRPr lang="en-US" altLang="zh-TW" dirty="0" smtClean="0"/>
          </a:p>
        </p:txBody>
      </p:sp>
      <p:cxnSp>
        <p:nvCxnSpPr>
          <p:cNvPr id="5" name="Straight Arrow Connector 4"/>
          <p:cNvCxnSpPr/>
          <p:nvPr/>
        </p:nvCxnSpPr>
        <p:spPr bwMode="auto">
          <a:xfrm rot="10800000" flipV="1">
            <a:off x="1981200" y="3810000"/>
            <a:ext cx="1524000" cy="642942"/>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6" name="Straight Arrow Connector 5"/>
          <p:cNvCxnSpPr/>
          <p:nvPr/>
        </p:nvCxnSpPr>
        <p:spPr bwMode="auto">
          <a:xfrm>
            <a:off x="3581400" y="3810000"/>
            <a:ext cx="1409712" cy="571504"/>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r>
              <a:rPr lang="en-US" sz="2400" dirty="0" smtClean="0"/>
              <a:t>Pass 1 usually generates an intermediate file that contains each source statement together with their assigned addresses.</a:t>
            </a:r>
          </a:p>
          <a:p>
            <a:pPr algn="just"/>
            <a:endParaRPr lang="en-US" sz="2400" dirty="0" smtClean="0"/>
          </a:p>
          <a:p>
            <a:pPr algn="just"/>
            <a:r>
              <a:rPr lang="en-US" sz="2400" dirty="0" smtClean="0"/>
              <a:t>During pass 2:</a:t>
            </a:r>
          </a:p>
          <a:p>
            <a:pPr lvl="1" algn="just">
              <a:buFont typeface="Wingdings" pitchFamily="2" charset="2"/>
              <a:buChar char="ü"/>
            </a:pPr>
            <a:r>
              <a:rPr lang="en-US" sz="2000" dirty="0" smtClean="0"/>
              <a:t> symbols are looked up in SYMTAB and their addresses are inserted into the final object code listing. </a:t>
            </a:r>
          </a:p>
          <a:p>
            <a:pPr lvl="1" algn="just">
              <a:buFont typeface="Wingdings" pitchFamily="2" charset="2"/>
              <a:buChar char="ü"/>
            </a:pPr>
            <a:r>
              <a:rPr lang="en-US" sz="2000" dirty="0" smtClean="0"/>
              <a:t>Mnemonic opcodes are also translated to machine code.</a:t>
            </a:r>
          </a:p>
          <a:p>
            <a:pPr lvl="1" algn="just">
              <a:buFont typeface="Wingdings" pitchFamily="2" charset="2"/>
              <a:buChar char="ü"/>
            </a:pPr>
            <a:r>
              <a:rPr lang="en-US" sz="2000" dirty="0" smtClean="0"/>
              <a:t> The output of an assembler is listed in the form of different record types namely, Header, Text and End records.</a:t>
            </a:r>
            <a:endParaRPr lang="en-US"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229600" cy="6324600"/>
          </a:xfrm>
        </p:spPr>
        <p:txBody>
          <a:bodyPr>
            <a:normAutofit/>
          </a:bodyPr>
          <a:lstStyle/>
          <a:p>
            <a:r>
              <a:rPr lang="en-US" sz="2400" dirty="0" smtClean="0"/>
              <a:t>Header Record</a:t>
            </a:r>
          </a:p>
          <a:p>
            <a:pPr lvl="2">
              <a:buNone/>
            </a:pPr>
            <a:r>
              <a:rPr lang="en-US" dirty="0" smtClean="0">
                <a:solidFill>
                  <a:srgbClr val="FF0000"/>
                </a:solidFill>
              </a:rPr>
              <a:t>Col 1: H</a:t>
            </a:r>
          </a:p>
          <a:p>
            <a:pPr lvl="2">
              <a:buNone/>
            </a:pPr>
            <a:r>
              <a:rPr lang="en-US" dirty="0" smtClean="0">
                <a:solidFill>
                  <a:srgbClr val="FF0000"/>
                </a:solidFill>
              </a:rPr>
              <a:t>Col 2-7: Program Name</a:t>
            </a:r>
          </a:p>
          <a:p>
            <a:pPr lvl="2">
              <a:buNone/>
            </a:pPr>
            <a:r>
              <a:rPr lang="en-US" dirty="0" smtClean="0">
                <a:solidFill>
                  <a:srgbClr val="FF0000"/>
                </a:solidFill>
              </a:rPr>
              <a:t>Col 8-13: Starting address (Hexadecimal)</a:t>
            </a:r>
          </a:p>
          <a:p>
            <a:pPr lvl="2">
              <a:buNone/>
            </a:pPr>
            <a:r>
              <a:rPr lang="en-US" dirty="0" smtClean="0">
                <a:solidFill>
                  <a:srgbClr val="FF0000"/>
                </a:solidFill>
              </a:rPr>
              <a:t>Col 14-19 Length of object program in bytes</a:t>
            </a:r>
          </a:p>
          <a:p>
            <a:r>
              <a:rPr lang="en-US" sz="2400" dirty="0" smtClean="0"/>
              <a:t>Text Record</a:t>
            </a:r>
          </a:p>
          <a:p>
            <a:pPr lvl="2">
              <a:buNone/>
            </a:pPr>
            <a:r>
              <a:rPr lang="en-US" dirty="0" smtClean="0">
                <a:solidFill>
                  <a:srgbClr val="FF0000"/>
                </a:solidFill>
              </a:rPr>
              <a:t>Col1: T</a:t>
            </a:r>
          </a:p>
          <a:p>
            <a:pPr lvl="2">
              <a:buNone/>
            </a:pPr>
            <a:r>
              <a:rPr lang="en-US" dirty="0" smtClean="0">
                <a:solidFill>
                  <a:srgbClr val="FF0000"/>
                </a:solidFill>
              </a:rPr>
              <a:t>Col2-7: Starting address for object code in this text record</a:t>
            </a:r>
          </a:p>
          <a:p>
            <a:pPr lvl="2">
              <a:buNone/>
            </a:pPr>
            <a:r>
              <a:rPr lang="en-US" dirty="0" smtClean="0">
                <a:solidFill>
                  <a:srgbClr val="FF0000"/>
                </a:solidFill>
              </a:rPr>
              <a:t>Col8-9: Length of object program in bytes</a:t>
            </a:r>
          </a:p>
          <a:p>
            <a:pPr lvl="2">
              <a:buNone/>
            </a:pPr>
            <a:r>
              <a:rPr lang="en-US" dirty="0" smtClean="0">
                <a:solidFill>
                  <a:srgbClr val="FF0000"/>
                </a:solidFill>
              </a:rPr>
              <a:t>Col 10-69 Actual object code (Hexadecimal)</a:t>
            </a:r>
          </a:p>
          <a:p>
            <a:pPr lvl="2">
              <a:buNone/>
            </a:pPr>
            <a:endParaRPr lang="en-US" dirty="0" smtClean="0">
              <a:solidFill>
                <a:srgbClr val="FF0000"/>
              </a:solidFill>
            </a:endParaRPr>
          </a:p>
          <a:p>
            <a:r>
              <a:rPr lang="en-US" sz="2400" dirty="0" smtClean="0"/>
              <a:t>End Record</a:t>
            </a:r>
          </a:p>
          <a:p>
            <a:pPr lvl="2">
              <a:buNone/>
            </a:pPr>
            <a:r>
              <a:rPr lang="en-US" dirty="0" smtClean="0">
                <a:solidFill>
                  <a:srgbClr val="FF0000"/>
                </a:solidFill>
              </a:rPr>
              <a:t>Col1: E</a:t>
            </a:r>
          </a:p>
          <a:p>
            <a:pPr lvl="2">
              <a:buNone/>
            </a:pPr>
            <a:r>
              <a:rPr lang="en-US" dirty="0" smtClean="0">
                <a:solidFill>
                  <a:srgbClr val="FF0000"/>
                </a:solidFill>
              </a:rPr>
              <a:t>Col2-7: Address of first executable instruction (optional)</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3"/>
          <a:srcRect/>
          <a:stretch>
            <a:fillRect/>
          </a:stretch>
        </p:blipFill>
        <p:spPr bwMode="auto">
          <a:xfrm>
            <a:off x="381000" y="304800"/>
            <a:ext cx="8534400" cy="4648200"/>
          </a:xfrm>
          <a:prstGeom prst="rect">
            <a:avLst/>
          </a:prstGeom>
          <a:noFill/>
          <a:ln w="9525">
            <a:noFill/>
            <a:miter lim="800000"/>
            <a:headEnd/>
            <a:tailEnd/>
          </a:ln>
          <a:effectLst/>
        </p:spPr>
      </p:pic>
      <p:sp>
        <p:nvSpPr>
          <p:cNvPr id="5" name="TextBox 4"/>
          <p:cNvSpPr txBox="1"/>
          <p:nvPr/>
        </p:nvSpPr>
        <p:spPr>
          <a:xfrm>
            <a:off x="6883" y="5257800"/>
            <a:ext cx="9137117" cy="369332"/>
          </a:xfrm>
          <a:prstGeom prst="rect">
            <a:avLst/>
          </a:prstGeom>
          <a:noFill/>
        </p:spPr>
        <p:txBody>
          <a:bodyPr wrap="none" rtlCol="0">
            <a:spAutoFit/>
          </a:bodyPr>
          <a:lstStyle/>
          <a:p>
            <a:pPr>
              <a:buFont typeface="Monotype Sorts" pitchFamily="2" charset="2"/>
              <a:buNone/>
            </a:pPr>
            <a:r>
              <a:rPr lang="en-US" altLang="zh-TW" dirty="0" smtClean="0"/>
              <a:t>Note: No object code generated for assembler directive like RESW,RESB in the source program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304800" y="228600"/>
            <a:ext cx="8534400" cy="64008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noChangeArrowheads="1"/>
          </p:cNvPicPr>
          <p:nvPr>
            <p:ph idx="1"/>
          </p:nvPr>
        </p:nvPicPr>
        <p:blipFill>
          <a:blip r:embed="rId2"/>
          <a:srcRect/>
          <a:stretch>
            <a:fillRect/>
          </a:stretch>
        </p:blipFill>
        <p:spPr bwMode="auto">
          <a:xfrm>
            <a:off x="304801" y="304800"/>
            <a:ext cx="8458200" cy="5867399"/>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Linker</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pPr algn="just"/>
            <a:r>
              <a:rPr lang="en-US" sz="2400" dirty="0" smtClean="0"/>
              <a:t>Linker is a system software that </a:t>
            </a:r>
            <a:r>
              <a:rPr lang="en-US" sz="2400" dirty="0" smtClean="0">
                <a:solidFill>
                  <a:srgbClr val="FF0000"/>
                </a:solidFill>
              </a:rPr>
              <a:t>helps us to use shared library routines.</a:t>
            </a:r>
          </a:p>
          <a:p>
            <a:pPr algn="just"/>
            <a:endParaRPr lang="en-US" sz="2400" dirty="0" smtClean="0"/>
          </a:p>
          <a:p>
            <a:pPr algn="just"/>
            <a:r>
              <a:rPr lang="en-US" sz="2400" dirty="0" smtClean="0"/>
              <a:t> Shared library routines are dynamically linked to actual addresses only when they are first invoked.</a:t>
            </a:r>
          </a:p>
          <a:p>
            <a:pPr algn="just"/>
            <a:endParaRPr lang="en-US" sz="2400" dirty="0" smtClean="0"/>
          </a:p>
          <a:p>
            <a:pPr algn="just"/>
            <a:r>
              <a:rPr lang="en-US" sz="2400" dirty="0" smtClean="0"/>
              <a:t>According to a linker, </a:t>
            </a:r>
            <a:r>
              <a:rPr lang="en-US" sz="2400" dirty="0" smtClean="0">
                <a:solidFill>
                  <a:srgbClr val="FF0000"/>
                </a:solidFill>
              </a:rPr>
              <a:t>a program is just a logical collection of independent object modules called control sections</a:t>
            </a:r>
            <a:r>
              <a:rPr lang="en-US" sz="2400" dirty="0" smtClean="0"/>
              <a:t>.</a:t>
            </a:r>
          </a:p>
          <a:p>
            <a:pPr algn="just"/>
            <a:endParaRPr lang="en-US" sz="2400" dirty="0" smtClean="0"/>
          </a:p>
          <a:p>
            <a:pPr algn="just"/>
            <a:r>
              <a:rPr lang="en-US" sz="2400" dirty="0" smtClean="0"/>
              <a:t>The function of a linker is to </a:t>
            </a:r>
            <a:r>
              <a:rPr lang="en-US" sz="2400" dirty="0" smtClean="0">
                <a:solidFill>
                  <a:srgbClr val="FF0000"/>
                </a:solidFill>
              </a:rPr>
              <a:t>link all such independent modules to actual addresses in memory ready for loading</a:t>
            </a:r>
          </a:p>
          <a:p>
            <a:pPr algn="just">
              <a:buNone/>
            </a:pPr>
            <a:r>
              <a:rPr lang="en-US" sz="2400" dirty="0" smtClean="0"/>
              <a:t>      by a loader.</a:t>
            </a:r>
            <a:endParaRPr 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685800" y="1219200"/>
            <a:ext cx="7620000" cy="38100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8194" name="Picture 2" descr="Image result for compil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5591" y="274638"/>
            <a:ext cx="7467600" cy="4506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4233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compil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Content Placeholder 7"/>
          <p:cNvPicPr>
            <a:picLocks noGrp="1" noChangeAspect="1"/>
          </p:cNvPicPr>
          <p:nvPr>
            <p:ph idx="1"/>
          </p:nvPr>
        </p:nvPicPr>
        <p:blipFill>
          <a:blip r:embed="rId2"/>
          <a:stretch>
            <a:fillRect/>
          </a:stretch>
        </p:blipFill>
        <p:spPr>
          <a:xfrm>
            <a:off x="1295400" y="609600"/>
            <a:ext cx="6857999" cy="5377656"/>
          </a:xfrm>
          <a:prstGeom prst="rect">
            <a:avLst/>
          </a:prstGeom>
        </p:spPr>
      </p:pic>
    </p:spTree>
    <p:extLst>
      <p:ext uri="{BB962C8B-B14F-4D97-AF65-F5344CB8AC3E}">
        <p14:creationId xmlns:p14="http://schemas.microsoft.com/office/powerpoint/2010/main" val="13969852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Loader</a:t>
            </a:r>
            <a:endParaRPr lang="en-US" dirty="0"/>
          </a:p>
        </p:txBody>
      </p:sp>
      <p:sp>
        <p:nvSpPr>
          <p:cNvPr id="3" name="Content Placeholder 2"/>
          <p:cNvSpPr>
            <a:spLocks noGrp="1"/>
          </p:cNvSpPr>
          <p:nvPr>
            <p:ph idx="1"/>
          </p:nvPr>
        </p:nvSpPr>
        <p:spPr>
          <a:xfrm>
            <a:off x="457200" y="1219200"/>
            <a:ext cx="8229600" cy="5257800"/>
          </a:xfrm>
        </p:spPr>
        <p:txBody>
          <a:bodyPr>
            <a:normAutofit/>
          </a:bodyPr>
          <a:lstStyle/>
          <a:p>
            <a:pPr algn="just"/>
            <a:r>
              <a:rPr lang="en-US" sz="2400" dirty="0" smtClean="0"/>
              <a:t>Loader </a:t>
            </a:r>
            <a:r>
              <a:rPr lang="en-US" sz="2400" dirty="0" smtClean="0">
                <a:solidFill>
                  <a:srgbClr val="FF0000"/>
                </a:solidFill>
              </a:rPr>
              <a:t>loads the executable program </a:t>
            </a:r>
            <a:r>
              <a:rPr lang="en-US" sz="2400" dirty="0" smtClean="0"/>
              <a:t>produced by the linker </a:t>
            </a:r>
            <a:r>
              <a:rPr lang="en-US" sz="2400" dirty="0" smtClean="0">
                <a:solidFill>
                  <a:srgbClr val="FF0000"/>
                </a:solidFill>
              </a:rPr>
              <a:t>from the secondary storage </a:t>
            </a:r>
            <a:r>
              <a:rPr lang="en-US" sz="2400" dirty="0" smtClean="0"/>
              <a:t>to the primary memory for execution.</a:t>
            </a:r>
          </a:p>
          <a:p>
            <a:pPr algn="just"/>
            <a:r>
              <a:rPr lang="en-US" sz="2400" dirty="0" smtClean="0">
                <a:solidFill>
                  <a:srgbClr val="FF0000"/>
                </a:solidFill>
              </a:rPr>
              <a:t>loader is a part of the OS itself</a:t>
            </a:r>
            <a:r>
              <a:rPr lang="en-US" sz="2400" dirty="0" smtClean="0"/>
              <a:t>.</a:t>
            </a:r>
          </a:p>
          <a:p>
            <a:pPr algn="just"/>
            <a:r>
              <a:rPr lang="en-US" sz="2400" dirty="0" smtClean="0"/>
              <a:t>Relocatable addresses are built at this stage</a:t>
            </a:r>
            <a:r>
              <a:rPr lang="en-US" dirty="0" smtClean="0"/>
              <a:t>.</a:t>
            </a:r>
          </a:p>
          <a:p>
            <a:pPr algn="just"/>
            <a:r>
              <a:rPr lang="en-US" sz="2400" dirty="0" smtClean="0">
                <a:solidFill>
                  <a:schemeClr val="tx2"/>
                </a:solidFill>
              </a:rPr>
              <a:t>The header  record is checked </a:t>
            </a:r>
            <a:r>
              <a:rPr lang="en-US" sz="2400" dirty="0" smtClean="0"/>
              <a:t>to verify that the correct program has been presented for loading</a:t>
            </a:r>
          </a:p>
          <a:p>
            <a:pPr algn="just"/>
            <a:r>
              <a:rPr lang="en-US" sz="2400" dirty="0" smtClean="0">
                <a:solidFill>
                  <a:schemeClr val="tx2"/>
                </a:solidFill>
              </a:rPr>
              <a:t>Text  record is read </a:t>
            </a:r>
            <a:r>
              <a:rPr lang="en-US" sz="2400" dirty="0" smtClean="0"/>
              <a:t>, the object code it contains is moved to the indicated address in memory</a:t>
            </a:r>
          </a:p>
          <a:p>
            <a:pPr algn="just"/>
            <a:r>
              <a:rPr lang="en-US" sz="2400" dirty="0" smtClean="0">
                <a:solidFill>
                  <a:schemeClr val="tx2"/>
                </a:solidFill>
              </a:rPr>
              <a:t>When end record is encountered </a:t>
            </a:r>
            <a:r>
              <a:rPr lang="en-US" sz="2400" dirty="0" smtClean="0"/>
              <a:t>the loader jumps to the specified address to begin execution</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2400" dirty="0" smtClean="0"/>
              <a:t>System Control program</a:t>
            </a:r>
          </a:p>
          <a:p>
            <a:pPr lvl="1" algn="just"/>
            <a:r>
              <a:rPr lang="en-US" sz="2000" dirty="0" smtClean="0"/>
              <a:t> </a:t>
            </a:r>
            <a:r>
              <a:rPr lang="en-US" sz="2000" u="sng" dirty="0">
                <a:solidFill>
                  <a:srgbClr val="FF0000"/>
                </a:solidFill>
              </a:rPr>
              <a:t>C</a:t>
            </a:r>
            <a:r>
              <a:rPr lang="en-US" sz="2000" u="sng" dirty="0" smtClean="0">
                <a:solidFill>
                  <a:srgbClr val="FF0000"/>
                </a:solidFill>
              </a:rPr>
              <a:t>ontrols the execution of program</a:t>
            </a:r>
            <a:endParaRPr lang="en-US" sz="2000" dirty="0">
              <a:solidFill>
                <a:srgbClr val="FF0000"/>
              </a:solidFill>
            </a:endParaRPr>
          </a:p>
          <a:p>
            <a:pPr lvl="1" algn="just"/>
            <a:r>
              <a:rPr lang="en-US" sz="2000" u="sng" dirty="0">
                <a:solidFill>
                  <a:srgbClr val="FF0000"/>
                </a:solidFill>
              </a:rPr>
              <a:t>M</a:t>
            </a:r>
            <a:r>
              <a:rPr lang="en-US" sz="2000" u="sng" dirty="0" smtClean="0">
                <a:solidFill>
                  <a:srgbClr val="FF0000"/>
                </a:solidFill>
              </a:rPr>
              <a:t>anage the storage and processing</a:t>
            </a:r>
          </a:p>
          <a:p>
            <a:pPr algn="just">
              <a:buNone/>
            </a:pPr>
            <a:r>
              <a:rPr lang="en-US" sz="2400" dirty="0" smtClean="0"/>
              <a:t>    E.g.  Operating System, DBMS</a:t>
            </a:r>
          </a:p>
          <a:p>
            <a:pPr algn="just">
              <a:buNone/>
            </a:pPr>
            <a:endParaRPr lang="en-US" sz="2400" dirty="0" smtClean="0"/>
          </a:p>
          <a:p>
            <a:pPr algn="just"/>
            <a:r>
              <a:rPr lang="en-US" sz="2400" dirty="0" smtClean="0"/>
              <a:t>System Support Program </a:t>
            </a:r>
          </a:p>
          <a:p>
            <a:pPr lvl="1" algn="just"/>
            <a:r>
              <a:rPr lang="en-US" sz="2000" u="sng" dirty="0">
                <a:solidFill>
                  <a:srgbClr val="FF0000"/>
                </a:solidFill>
              </a:rPr>
              <a:t>P</a:t>
            </a:r>
            <a:r>
              <a:rPr lang="en-US" sz="2000" u="sng" dirty="0" smtClean="0">
                <a:solidFill>
                  <a:srgbClr val="FF0000"/>
                </a:solidFill>
              </a:rPr>
              <a:t>rovides routines service function </a:t>
            </a:r>
            <a:r>
              <a:rPr lang="en-US" sz="2000" dirty="0" smtClean="0"/>
              <a:t>to other computer programs</a:t>
            </a:r>
          </a:p>
          <a:p>
            <a:pPr algn="just">
              <a:buNone/>
            </a:pPr>
            <a:r>
              <a:rPr lang="en-US" sz="2400" dirty="0" smtClean="0"/>
              <a:t>    E.g. Compiler, Interpreter   </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1371600" y="1371600"/>
            <a:ext cx="6934200" cy="464820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a:t>
            </a:r>
            <a:endParaRPr lang="en-US" dirty="0"/>
          </a:p>
        </p:txBody>
      </p:sp>
      <p:sp>
        <p:nvSpPr>
          <p:cNvPr id="3" name="Content Placeholder 2"/>
          <p:cNvSpPr>
            <a:spLocks noGrp="1"/>
          </p:cNvSpPr>
          <p:nvPr>
            <p:ph idx="1"/>
          </p:nvPr>
        </p:nvSpPr>
        <p:spPr>
          <a:xfrm>
            <a:off x="457200" y="1371600"/>
            <a:ext cx="8229600" cy="4876800"/>
          </a:xfrm>
        </p:spPr>
        <p:txBody>
          <a:bodyPr>
            <a:normAutofit lnSpcReduction="10000"/>
          </a:bodyPr>
          <a:lstStyle/>
          <a:p>
            <a:pPr algn="just"/>
            <a:r>
              <a:rPr lang="en-US" sz="2400" dirty="0" smtClean="0"/>
              <a:t>Operating System is a system software that makes the computer easier to use.</a:t>
            </a:r>
          </a:p>
          <a:p>
            <a:pPr algn="just"/>
            <a:endParaRPr lang="en-US" sz="2400" dirty="0" smtClean="0"/>
          </a:p>
          <a:p>
            <a:pPr algn="just"/>
            <a:r>
              <a:rPr lang="en-US" sz="2400" dirty="0" smtClean="0"/>
              <a:t>It provides a user-friendly interface that hides the details of underlying hardware.</a:t>
            </a:r>
          </a:p>
          <a:p>
            <a:pPr algn="just"/>
            <a:endParaRPr lang="en-US" sz="2400" dirty="0" smtClean="0"/>
          </a:p>
          <a:p>
            <a:pPr algn="just"/>
            <a:r>
              <a:rPr lang="en-US" sz="2400" dirty="0" smtClean="0"/>
              <a:t>The operating system </a:t>
            </a:r>
            <a:r>
              <a:rPr lang="en-US" sz="2400" dirty="0" smtClean="0">
                <a:solidFill>
                  <a:srgbClr val="FF0000"/>
                </a:solidFill>
              </a:rPr>
              <a:t>manages the resources </a:t>
            </a:r>
            <a:r>
              <a:rPr lang="en-US" sz="2400" dirty="0" smtClean="0"/>
              <a:t>of the computer.</a:t>
            </a:r>
          </a:p>
          <a:p>
            <a:pPr algn="just"/>
            <a:endParaRPr lang="en-US" sz="2400" dirty="0" smtClean="0"/>
          </a:p>
          <a:p>
            <a:pPr algn="just"/>
            <a:r>
              <a:rPr lang="en-US" sz="2400" dirty="0" smtClean="0"/>
              <a:t>The basic function of an OS is to </a:t>
            </a:r>
            <a:r>
              <a:rPr lang="en-US" sz="2400" dirty="0" smtClean="0">
                <a:solidFill>
                  <a:srgbClr val="FF0000"/>
                </a:solidFill>
              </a:rPr>
              <a:t>provide a set of services to the user program</a:t>
            </a:r>
            <a:r>
              <a:rPr lang="en-US" sz="2400" dirty="0" smtClean="0"/>
              <a:t>, so that the program can invoke that service routines and the OS could perform the requested operation at the machine-level.</a:t>
            </a:r>
            <a:endParaRPr 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0" name="Picture 2" descr="Image result for examples of system softwa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958181"/>
            <a:ext cx="6286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647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990600" y="1600200"/>
            <a:ext cx="6553200" cy="4495799"/>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800" dirty="0" smtClean="0"/>
              <a:t>Functions of OS</a:t>
            </a:r>
          </a:p>
          <a:p>
            <a:pPr lvl="1">
              <a:buFont typeface="Wingdings" pitchFamily="2" charset="2"/>
              <a:buChar char="ü"/>
            </a:pPr>
            <a:r>
              <a:rPr lang="en-US" sz="2400" dirty="0" smtClean="0"/>
              <a:t>Interrupt handling</a:t>
            </a:r>
          </a:p>
          <a:p>
            <a:pPr lvl="1">
              <a:buFont typeface="Wingdings" pitchFamily="2" charset="2"/>
              <a:buChar char="ü"/>
            </a:pPr>
            <a:r>
              <a:rPr lang="en-US" sz="2400" dirty="0" smtClean="0"/>
              <a:t>Process scheduling</a:t>
            </a:r>
          </a:p>
          <a:p>
            <a:pPr lvl="1">
              <a:buFont typeface="Wingdings" pitchFamily="2" charset="2"/>
              <a:buChar char="ü"/>
            </a:pPr>
            <a:r>
              <a:rPr lang="en-US" sz="2400" dirty="0" smtClean="0"/>
              <a:t>Memory management</a:t>
            </a:r>
          </a:p>
          <a:p>
            <a:pPr lvl="1">
              <a:buFont typeface="Wingdings" pitchFamily="2" charset="2"/>
              <a:buChar char="ü"/>
            </a:pPr>
            <a:r>
              <a:rPr lang="en-US" sz="2400" dirty="0" smtClean="0"/>
              <a:t>Virtual memory management</a:t>
            </a:r>
          </a:p>
          <a:p>
            <a:pPr lvl="1">
              <a:buFont typeface="Wingdings" pitchFamily="2" charset="2"/>
              <a:buChar char="ü"/>
            </a:pPr>
            <a:r>
              <a:rPr lang="en-US" sz="2400" dirty="0" smtClean="0"/>
              <a:t>File processing</a:t>
            </a:r>
          </a:p>
          <a:p>
            <a:pPr lvl="1">
              <a:buFont typeface="Wingdings" pitchFamily="2" charset="2"/>
              <a:buChar char="ü"/>
            </a:pPr>
            <a:r>
              <a:rPr lang="en-US" sz="2400" dirty="0" smtClean="0"/>
              <a:t>Resource allocation</a:t>
            </a:r>
            <a:endParaRPr lang="en-US"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Database Management Systems (DBMS)</a:t>
            </a:r>
            <a:endParaRPr lang="en-US" dirty="0"/>
          </a:p>
        </p:txBody>
      </p:sp>
      <p:sp>
        <p:nvSpPr>
          <p:cNvPr id="3" name="Content Placeholder 2"/>
          <p:cNvSpPr>
            <a:spLocks noGrp="1"/>
          </p:cNvSpPr>
          <p:nvPr>
            <p:ph idx="1"/>
          </p:nvPr>
        </p:nvSpPr>
        <p:spPr/>
        <p:txBody>
          <a:bodyPr>
            <a:normAutofit/>
          </a:bodyPr>
          <a:lstStyle/>
          <a:p>
            <a:pPr algn="just"/>
            <a:endParaRPr lang="en-US" sz="2400" dirty="0" smtClean="0"/>
          </a:p>
          <a:p>
            <a:pPr algn="just"/>
            <a:r>
              <a:rPr lang="en-US" sz="2400" dirty="0" smtClean="0"/>
              <a:t> A database is an </a:t>
            </a:r>
            <a:r>
              <a:rPr lang="en-US" sz="2400" dirty="0" smtClean="0">
                <a:solidFill>
                  <a:srgbClr val="FF0000"/>
                </a:solidFill>
              </a:rPr>
              <a:t>integrated collection of logically related records</a:t>
            </a:r>
            <a:r>
              <a:rPr lang="en-US" sz="2400" dirty="0" smtClean="0"/>
              <a:t> or objects. </a:t>
            </a:r>
          </a:p>
          <a:p>
            <a:pPr algn="just"/>
            <a:endParaRPr lang="en-US" sz="2400" dirty="0"/>
          </a:p>
          <a:p>
            <a:pPr algn="just"/>
            <a:r>
              <a:rPr lang="en-US" sz="2400" dirty="0"/>
              <a:t>DBMS is a system management software that </a:t>
            </a:r>
            <a:r>
              <a:rPr lang="en-US" sz="2400" dirty="0">
                <a:solidFill>
                  <a:srgbClr val="FF0000"/>
                </a:solidFill>
              </a:rPr>
              <a:t>coordinates and manages databases.</a:t>
            </a:r>
          </a:p>
          <a:p>
            <a:pPr marL="0" indent="0" algn="just">
              <a:buNone/>
            </a:pPr>
            <a:endParaRPr lang="en-US" sz="2400" dirty="0" smtClean="0"/>
          </a:p>
          <a:p>
            <a:pPr algn="just"/>
            <a:r>
              <a:rPr lang="en-US" sz="2400" dirty="0" smtClean="0"/>
              <a:t>Database helps to </a:t>
            </a:r>
            <a:r>
              <a:rPr lang="en-US" sz="2400" dirty="0" smtClean="0">
                <a:solidFill>
                  <a:srgbClr val="FF0000"/>
                </a:solidFill>
              </a:rPr>
              <a:t>eliminate</a:t>
            </a:r>
            <a:r>
              <a:rPr lang="en-US" sz="2400" dirty="0" smtClean="0"/>
              <a:t> two main problems associated with conventional file processing systems namely, </a:t>
            </a:r>
            <a:r>
              <a:rPr lang="en-US" sz="2400" dirty="0" smtClean="0">
                <a:solidFill>
                  <a:srgbClr val="FF0000"/>
                </a:solidFill>
              </a:rPr>
              <a:t>data redundancy and data dependency. </a:t>
            </a:r>
            <a:endParaRPr lang="en-US" sz="2400" dirty="0">
              <a:solidFill>
                <a:srgbClr val="FF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7500" lnSpcReduction="20000"/>
          </a:bodyPr>
          <a:lstStyle/>
          <a:p>
            <a:r>
              <a:rPr lang="en-US" dirty="0"/>
              <a:t>A </a:t>
            </a:r>
            <a:r>
              <a:rPr lang="en-US" b="1" dirty="0"/>
              <a:t>database management system</a:t>
            </a:r>
            <a:r>
              <a:rPr lang="en-US" dirty="0"/>
              <a:t> (DBMS) is a collection of programs enabling users to create and maintain a database.</a:t>
            </a:r>
          </a:p>
          <a:p>
            <a:endParaRPr lang="en-US" dirty="0" smtClean="0"/>
          </a:p>
          <a:p>
            <a:r>
              <a:rPr lang="en-US" dirty="0" smtClean="0"/>
              <a:t>More </a:t>
            </a:r>
            <a:r>
              <a:rPr lang="en-US" dirty="0"/>
              <a:t>specifically, a DBMS is a </a:t>
            </a:r>
            <a:r>
              <a:rPr lang="en-US" i="1" dirty="0"/>
              <a:t>general purpose</a:t>
            </a:r>
            <a:r>
              <a:rPr lang="en-US" dirty="0"/>
              <a:t> software system facilitating each of the following (with respect to a database):</a:t>
            </a:r>
          </a:p>
          <a:p>
            <a:pPr lvl="1"/>
            <a:r>
              <a:rPr lang="en-US" b="1" dirty="0">
                <a:solidFill>
                  <a:srgbClr val="FF0000"/>
                </a:solidFill>
              </a:rPr>
              <a:t>definition</a:t>
            </a:r>
            <a:r>
              <a:rPr lang="en-US" b="1" dirty="0"/>
              <a:t>:</a:t>
            </a:r>
            <a:r>
              <a:rPr lang="en-US" dirty="0"/>
              <a:t> specifying data types (and other constraints to which the data must conform) and data organization</a:t>
            </a:r>
          </a:p>
          <a:p>
            <a:pPr lvl="1"/>
            <a:r>
              <a:rPr lang="en-US" b="1" dirty="0">
                <a:solidFill>
                  <a:srgbClr val="FF0000"/>
                </a:solidFill>
              </a:rPr>
              <a:t>construction:</a:t>
            </a:r>
            <a:r>
              <a:rPr lang="en-US" dirty="0"/>
              <a:t> the process of storing the data on some medium (e.g., magnetic disk) that is controlled by the DBMS</a:t>
            </a:r>
          </a:p>
          <a:p>
            <a:pPr lvl="1"/>
            <a:r>
              <a:rPr lang="en-US" b="1" dirty="0">
                <a:solidFill>
                  <a:srgbClr val="FF0000"/>
                </a:solidFill>
              </a:rPr>
              <a:t>manipulation:</a:t>
            </a:r>
            <a:r>
              <a:rPr lang="en-US" dirty="0"/>
              <a:t> querying, updating, report generation</a:t>
            </a:r>
          </a:p>
          <a:p>
            <a:pPr lvl="1"/>
            <a:r>
              <a:rPr lang="en-US" b="1" dirty="0">
                <a:solidFill>
                  <a:srgbClr val="FF0000"/>
                </a:solidFill>
              </a:rPr>
              <a:t>sharing:</a:t>
            </a:r>
            <a:r>
              <a:rPr lang="en-US" dirty="0"/>
              <a:t> allowing multiple users and programs to access the database "simultaneously"</a:t>
            </a:r>
          </a:p>
          <a:p>
            <a:pPr lvl="1"/>
            <a:r>
              <a:rPr lang="en-US" b="1" dirty="0">
                <a:solidFill>
                  <a:srgbClr val="FF0000"/>
                </a:solidFill>
              </a:rPr>
              <a:t>system protection:</a:t>
            </a:r>
            <a:r>
              <a:rPr lang="en-US" dirty="0"/>
              <a:t> preventing database from becoming corrupted when hardware or software failures occur</a:t>
            </a:r>
          </a:p>
          <a:p>
            <a:pPr lvl="1"/>
            <a:r>
              <a:rPr lang="en-US" b="1" dirty="0">
                <a:solidFill>
                  <a:srgbClr val="FF0000"/>
                </a:solidFill>
              </a:rPr>
              <a:t>security protection:</a:t>
            </a:r>
            <a:r>
              <a:rPr lang="en-US" dirty="0"/>
              <a:t> preventing unauthorized or malicious access to database.</a:t>
            </a:r>
          </a:p>
          <a:p>
            <a:endParaRPr lang="en-US" dirty="0"/>
          </a:p>
        </p:txBody>
      </p:sp>
    </p:spTree>
    <p:extLst>
      <p:ext uri="{BB962C8B-B14F-4D97-AF65-F5344CB8AC3E}">
        <p14:creationId xmlns:p14="http://schemas.microsoft.com/office/powerpoint/2010/main" val="15100341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editor</a:t>
            </a:r>
            <a:endParaRPr lang="en-US" dirty="0"/>
          </a:p>
        </p:txBody>
      </p:sp>
      <p:sp>
        <p:nvSpPr>
          <p:cNvPr id="3" name="Content Placeholder 2"/>
          <p:cNvSpPr>
            <a:spLocks noGrp="1"/>
          </p:cNvSpPr>
          <p:nvPr>
            <p:ph idx="1"/>
          </p:nvPr>
        </p:nvSpPr>
        <p:spPr/>
        <p:txBody>
          <a:bodyPr>
            <a:normAutofit/>
          </a:bodyPr>
          <a:lstStyle/>
          <a:p>
            <a:pPr algn="just"/>
            <a:r>
              <a:rPr lang="en-US" sz="2400" dirty="0" smtClean="0"/>
              <a:t>Text editors are often provided with </a:t>
            </a:r>
            <a:r>
              <a:rPr lang="en-US" sz="2400" dirty="0" smtClean="0">
                <a:hlinkClick r:id="rId2" tooltip="Operating system"/>
              </a:rPr>
              <a:t>operating systems</a:t>
            </a:r>
            <a:r>
              <a:rPr lang="en-US" sz="2400" dirty="0" smtClean="0"/>
              <a:t> and software development packages.</a:t>
            </a:r>
          </a:p>
          <a:p>
            <a:pPr algn="just"/>
            <a:r>
              <a:rPr lang="en-US" sz="2400" dirty="0" smtClean="0"/>
              <a:t> It can be used to change </a:t>
            </a:r>
            <a:r>
              <a:rPr lang="en-US" sz="2400" dirty="0" smtClean="0">
                <a:hlinkClick r:id="rId3" tooltip="Configuration file"/>
              </a:rPr>
              <a:t>configuration files</a:t>
            </a:r>
            <a:r>
              <a:rPr lang="en-US" sz="2400" dirty="0" smtClean="0"/>
              <a:t>, </a:t>
            </a:r>
            <a:r>
              <a:rPr lang="en-US" sz="2400" u="sng" dirty="0" smtClean="0">
                <a:solidFill>
                  <a:schemeClr val="tx2"/>
                </a:solidFill>
              </a:rPr>
              <a:t>documentation files </a:t>
            </a:r>
            <a:r>
              <a:rPr lang="en-US" sz="2400" dirty="0" smtClean="0"/>
              <a:t>and </a:t>
            </a:r>
            <a:r>
              <a:rPr lang="en-US" sz="2400" dirty="0" smtClean="0">
                <a:hlinkClick r:id="rId4" tooltip="Programming language"/>
              </a:rPr>
              <a:t>programming language</a:t>
            </a:r>
            <a:r>
              <a:rPr lang="en-US" sz="2400" dirty="0" smtClean="0"/>
              <a:t> </a:t>
            </a:r>
            <a:r>
              <a:rPr lang="en-US" sz="2400" dirty="0" smtClean="0">
                <a:hlinkClick r:id="rId5" tooltip="Source code"/>
              </a:rPr>
              <a:t>source code</a:t>
            </a:r>
            <a:r>
              <a:rPr lang="en-US" sz="2400" dirty="0" smtClean="0"/>
              <a:t>.</a:t>
            </a:r>
          </a:p>
          <a:p>
            <a:pPr algn="just"/>
            <a:r>
              <a:rPr lang="en-US" sz="2400" dirty="0" smtClean="0"/>
              <a:t>Features</a:t>
            </a:r>
          </a:p>
          <a:p>
            <a:pPr lvl="1" algn="just"/>
            <a:r>
              <a:rPr lang="en-US" sz="2000" dirty="0" smtClean="0"/>
              <a:t>Find and replace</a:t>
            </a:r>
          </a:p>
          <a:p>
            <a:pPr lvl="1" algn="just"/>
            <a:r>
              <a:rPr lang="en-US" sz="2000" dirty="0" smtClean="0"/>
              <a:t>Cut, copy, and paste</a:t>
            </a:r>
          </a:p>
          <a:p>
            <a:pPr lvl="1" algn="just"/>
            <a:r>
              <a:rPr lang="en-US" sz="2000" dirty="0" smtClean="0"/>
              <a:t>Undo and redo</a:t>
            </a:r>
          </a:p>
          <a:p>
            <a:pPr lvl="1" algn="just"/>
            <a:r>
              <a:rPr lang="en-US" sz="2000" dirty="0" smtClean="0"/>
              <a:t>Syntax highlighting</a:t>
            </a:r>
          </a:p>
          <a:p>
            <a:pPr algn="just"/>
            <a:r>
              <a:rPr lang="en-US" sz="2400" dirty="0" smtClean="0"/>
              <a:t>Example: Vi Editor for Linux , </a:t>
            </a:r>
            <a:r>
              <a:rPr lang="en-US" sz="2400" dirty="0" err="1" smtClean="0"/>
              <a:t>TextPad</a:t>
            </a:r>
            <a:r>
              <a:rPr lang="en-US" sz="2400" dirty="0" smtClean="0"/>
              <a:t> for windows</a:t>
            </a:r>
          </a:p>
          <a:p>
            <a:pPr lvl="1" algn="just"/>
            <a:endParaRPr lang="en-US" sz="2000" dirty="0" smtClean="0"/>
          </a:p>
          <a:p>
            <a:pPr lvl="1" algn="just"/>
            <a:endParaRPr lang="en-US" sz="2000" dirty="0" smtClean="0"/>
          </a:p>
          <a:p>
            <a:pPr lvl="1" algn="just"/>
            <a:endParaRPr lang="en-US" sz="2000" dirty="0" smtClean="0"/>
          </a:p>
          <a:p>
            <a:pPr lvl="1" algn="just"/>
            <a:endParaRPr lang="en-US" sz="2000" dirty="0" smtClean="0"/>
          </a:p>
          <a:p>
            <a:pPr algn="just"/>
            <a:endParaRPr lang="en-US"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Debugger</a:t>
            </a:r>
            <a:endParaRPr lang="en-US" dirty="0"/>
          </a:p>
        </p:txBody>
      </p:sp>
      <p:sp>
        <p:nvSpPr>
          <p:cNvPr id="3" name="Content Placeholder 2"/>
          <p:cNvSpPr>
            <a:spLocks noGrp="1"/>
          </p:cNvSpPr>
          <p:nvPr>
            <p:ph idx="1"/>
          </p:nvPr>
        </p:nvSpPr>
        <p:spPr/>
        <p:txBody>
          <a:bodyPr>
            <a:normAutofit fontScale="92500" lnSpcReduction="10000"/>
          </a:bodyPr>
          <a:lstStyle/>
          <a:p>
            <a:pPr marL="342900" lvl="1" indent="-342900" algn="just">
              <a:buFont typeface="Arial" pitchFamily="34" charset="0"/>
              <a:buChar char="•"/>
            </a:pPr>
            <a:r>
              <a:rPr lang="en-US" sz="2400" dirty="0"/>
              <a:t>Debuggers are software tools which enable the programmer to monitor the execution of a </a:t>
            </a:r>
            <a:r>
              <a:rPr lang="en-US" sz="2400" dirty="0" smtClean="0"/>
              <a:t>program , stop </a:t>
            </a:r>
            <a:r>
              <a:rPr lang="en-US" sz="2400" dirty="0"/>
              <a:t>it, restart it, set breakpoints, and change values in memory. </a:t>
            </a:r>
            <a:endParaRPr lang="en-US" sz="2400" dirty="0" smtClean="0"/>
          </a:p>
          <a:p>
            <a:pPr marL="342900" lvl="1" indent="-342900" algn="just">
              <a:buFont typeface="Arial" pitchFamily="34" charset="0"/>
              <a:buChar char="•"/>
            </a:pPr>
            <a:endParaRPr lang="en-US" sz="2400" dirty="0"/>
          </a:p>
          <a:p>
            <a:pPr marL="342900" lvl="1" indent="-342900" algn="just">
              <a:buFont typeface="Arial" pitchFamily="34" charset="0"/>
              <a:buChar char="•"/>
            </a:pPr>
            <a:r>
              <a:rPr lang="en-US" sz="2400" dirty="0" smtClean="0"/>
              <a:t>Testing </a:t>
            </a:r>
            <a:r>
              <a:rPr lang="en-US" sz="2400" u="sng" dirty="0" smtClean="0"/>
              <a:t>finds</a:t>
            </a:r>
            <a:r>
              <a:rPr lang="en-US" sz="2400" dirty="0" smtClean="0"/>
              <a:t> errors; debugging </a:t>
            </a:r>
            <a:r>
              <a:rPr lang="en-US" sz="2400" dirty="0" smtClean="0">
                <a:solidFill>
                  <a:srgbClr val="FF0000"/>
                </a:solidFill>
              </a:rPr>
              <a:t>localizes </a:t>
            </a:r>
            <a:r>
              <a:rPr lang="en-US" sz="2400" dirty="0" smtClean="0"/>
              <a:t>and </a:t>
            </a:r>
            <a:r>
              <a:rPr lang="en-US" sz="2400" u="sng" dirty="0" smtClean="0">
                <a:solidFill>
                  <a:srgbClr val="FF0000"/>
                </a:solidFill>
              </a:rPr>
              <a:t>repairs</a:t>
            </a:r>
            <a:r>
              <a:rPr lang="en-US" sz="2400" dirty="0" smtClean="0"/>
              <a:t> them.</a:t>
            </a:r>
          </a:p>
          <a:p>
            <a:pPr marL="342900" lvl="1" indent="-342900" algn="just">
              <a:buFont typeface="Arial" pitchFamily="34" charset="0"/>
              <a:buChar char="•"/>
            </a:pPr>
            <a:endParaRPr lang="en-US" sz="2400" dirty="0" smtClean="0"/>
          </a:p>
          <a:p>
            <a:pPr algn="just"/>
            <a:r>
              <a:rPr lang="en-US" sz="2400" dirty="0" smtClean="0">
                <a:solidFill>
                  <a:srgbClr val="FF0000"/>
                </a:solidFill>
              </a:rPr>
              <a:t>debugging is an action that results in the removal of the error</a:t>
            </a:r>
          </a:p>
          <a:p>
            <a:pPr algn="just"/>
            <a:endParaRPr lang="en-US" sz="2400" dirty="0" smtClean="0">
              <a:solidFill>
                <a:srgbClr val="FF0000"/>
              </a:solidFill>
            </a:endParaRPr>
          </a:p>
          <a:p>
            <a:pPr algn="just"/>
            <a:r>
              <a:rPr lang="en-US" sz="2400" dirty="0" smtClean="0"/>
              <a:t>An interactive debugging system (IDS)  provides programmers with facilities that aid in testing and debugging of programs. </a:t>
            </a:r>
          </a:p>
          <a:p>
            <a:pPr algn="just"/>
            <a:endParaRPr lang="en-US" sz="2400" dirty="0" smtClean="0"/>
          </a:p>
          <a:p>
            <a:pPr algn="just"/>
            <a:r>
              <a:rPr lang="en-US" sz="2400" dirty="0" smtClean="0"/>
              <a:t>Example: GDB-GNU debugger.</a:t>
            </a:r>
          </a:p>
          <a:p>
            <a:pPr algn="just"/>
            <a:endParaRPr lang="en-US" sz="2400" dirty="0" smtClean="0"/>
          </a:p>
          <a:p>
            <a:pPr algn="just"/>
            <a:endParaRPr lang="en-US" sz="2400" dirty="0" smtClean="0"/>
          </a:p>
          <a:p>
            <a:pPr algn="just"/>
            <a:endParaRPr lang="en-US"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lnSpc>
                <a:spcPct val="90000"/>
              </a:lnSpc>
              <a:buFontTx/>
              <a:buNone/>
            </a:pPr>
            <a:r>
              <a:rPr lang="en-US" sz="2400" u="sng" dirty="0" smtClean="0"/>
              <a:t>What can debuggers do?</a:t>
            </a:r>
          </a:p>
          <a:p>
            <a:pPr algn="just">
              <a:lnSpc>
                <a:spcPct val="90000"/>
              </a:lnSpc>
              <a:buFontTx/>
              <a:buNone/>
            </a:pPr>
            <a:endParaRPr lang="en-US" sz="2400" u="sng" dirty="0" smtClean="0"/>
          </a:p>
          <a:p>
            <a:pPr algn="just">
              <a:lnSpc>
                <a:spcPct val="90000"/>
              </a:lnSpc>
              <a:buClr>
                <a:schemeClr val="tx1"/>
              </a:buClr>
            </a:pPr>
            <a:r>
              <a:rPr lang="en-US" sz="2400" dirty="0" smtClean="0"/>
              <a:t>Run programs </a:t>
            </a:r>
          </a:p>
          <a:p>
            <a:pPr algn="just">
              <a:lnSpc>
                <a:spcPct val="90000"/>
              </a:lnSpc>
              <a:buClr>
                <a:schemeClr val="tx1"/>
              </a:buClr>
            </a:pPr>
            <a:r>
              <a:rPr lang="en-US" sz="2400" dirty="0" smtClean="0"/>
              <a:t>Make the program stops on specified places or on specified  conditions</a:t>
            </a:r>
          </a:p>
          <a:p>
            <a:pPr algn="just">
              <a:lnSpc>
                <a:spcPct val="90000"/>
              </a:lnSpc>
              <a:buClr>
                <a:schemeClr val="tx1"/>
              </a:buClr>
            </a:pPr>
            <a:r>
              <a:rPr lang="en-US" sz="2400" dirty="0" smtClean="0"/>
              <a:t>Give information about current variables’ values, the memory and the stack</a:t>
            </a:r>
          </a:p>
          <a:p>
            <a:pPr algn="just">
              <a:lnSpc>
                <a:spcPct val="90000"/>
              </a:lnSpc>
              <a:buClr>
                <a:schemeClr val="tx1"/>
              </a:buClr>
            </a:pPr>
            <a:r>
              <a:rPr lang="en-US" sz="2400" dirty="0" smtClean="0"/>
              <a:t>Let you examine the program execution step by step - </a:t>
            </a:r>
            <a:r>
              <a:rPr lang="en-US" sz="2400" i="1" dirty="0" smtClean="0">
                <a:solidFill>
                  <a:srgbClr val="FF0000"/>
                </a:solidFill>
              </a:rPr>
              <a:t>stepping</a:t>
            </a:r>
          </a:p>
          <a:p>
            <a:pPr algn="just">
              <a:lnSpc>
                <a:spcPct val="90000"/>
              </a:lnSpc>
              <a:buClr>
                <a:schemeClr val="tx1"/>
              </a:buClr>
            </a:pPr>
            <a:r>
              <a:rPr lang="en-US" sz="2400" dirty="0" smtClean="0"/>
              <a:t>Let you examine the change of program variables’ values - </a:t>
            </a:r>
            <a:r>
              <a:rPr lang="en-US" sz="2400" i="1" dirty="0" smtClean="0">
                <a:solidFill>
                  <a:srgbClr val="FF0000"/>
                </a:solidFill>
              </a:rPr>
              <a:t>tracing</a:t>
            </a:r>
          </a:p>
          <a:p>
            <a:pPr algn="just"/>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examples of system softwa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25104"/>
            <a:ext cx="5943600" cy="5970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6777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algn="just"/>
            <a:r>
              <a:rPr lang="en-US" sz="2800" dirty="0"/>
              <a:t>A Debugging system should also provide functions such as tracing and </a:t>
            </a:r>
            <a:r>
              <a:rPr lang="en-US" sz="2800" dirty="0" smtClean="0"/>
              <a:t>trace back. </a:t>
            </a:r>
          </a:p>
          <a:p>
            <a:pPr algn="just"/>
            <a:endParaRPr lang="en-US" sz="2800" dirty="0" smtClean="0"/>
          </a:p>
          <a:p>
            <a:pPr lvl="1" algn="just"/>
            <a:r>
              <a:rPr lang="en-US" sz="2400" dirty="0" smtClean="0">
                <a:solidFill>
                  <a:srgbClr val="FF0000"/>
                </a:solidFill>
              </a:rPr>
              <a:t>Tracing </a:t>
            </a:r>
            <a:r>
              <a:rPr lang="en-US" sz="2400" dirty="0"/>
              <a:t>can be used to </a:t>
            </a:r>
            <a:r>
              <a:rPr lang="en-US" sz="2400" dirty="0">
                <a:solidFill>
                  <a:schemeClr val="tx2"/>
                </a:solidFill>
              </a:rPr>
              <a:t>track the flow of execution logic and data modifications. </a:t>
            </a:r>
            <a:r>
              <a:rPr lang="en-US" sz="2400" dirty="0"/>
              <a:t>The control flow can be traced at different levels of detail – procedure, branch, individual instruction, and so </a:t>
            </a:r>
            <a:r>
              <a:rPr lang="en-US" sz="2400" dirty="0" smtClean="0"/>
              <a:t>on</a:t>
            </a:r>
          </a:p>
          <a:p>
            <a:pPr lvl="1" algn="just"/>
            <a:endParaRPr lang="en-US" sz="2400" dirty="0" smtClean="0"/>
          </a:p>
          <a:p>
            <a:pPr lvl="1" algn="just"/>
            <a:r>
              <a:rPr lang="en-US" sz="2400" dirty="0" smtClean="0">
                <a:solidFill>
                  <a:srgbClr val="FF0000"/>
                </a:solidFill>
              </a:rPr>
              <a:t>Traceback</a:t>
            </a:r>
            <a:r>
              <a:rPr lang="en-US" sz="2400" dirty="0" smtClean="0"/>
              <a:t> </a:t>
            </a:r>
            <a:r>
              <a:rPr lang="en-US" sz="2400" dirty="0"/>
              <a:t>can show the </a:t>
            </a:r>
            <a:r>
              <a:rPr lang="en-US" sz="2400" dirty="0">
                <a:solidFill>
                  <a:schemeClr val="tx2"/>
                </a:solidFill>
              </a:rPr>
              <a:t>path by which the current statement in the program was reached. </a:t>
            </a:r>
            <a:r>
              <a:rPr lang="en-US" sz="2400" dirty="0"/>
              <a:t>It can also show which statements have modified a given variable or parameter.</a:t>
            </a:r>
          </a:p>
        </p:txBody>
      </p:sp>
    </p:spTree>
    <p:extLst>
      <p:ext uri="{BB962C8B-B14F-4D97-AF65-F5344CB8AC3E}">
        <p14:creationId xmlns:p14="http://schemas.microsoft.com/office/powerpoint/2010/main" val="22499375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Driver</a:t>
            </a:r>
            <a:endParaRPr lang="en-US" dirty="0"/>
          </a:p>
        </p:txBody>
      </p:sp>
      <p:sp>
        <p:nvSpPr>
          <p:cNvPr id="3" name="Content Placeholder 2"/>
          <p:cNvSpPr>
            <a:spLocks noGrp="1"/>
          </p:cNvSpPr>
          <p:nvPr>
            <p:ph idx="1"/>
          </p:nvPr>
        </p:nvSpPr>
        <p:spPr>
          <a:xfrm>
            <a:off x="457200" y="1371600"/>
            <a:ext cx="8229600" cy="5029200"/>
          </a:xfrm>
        </p:spPr>
        <p:txBody>
          <a:bodyPr>
            <a:normAutofit/>
          </a:bodyPr>
          <a:lstStyle/>
          <a:p>
            <a:pPr algn="just"/>
            <a:r>
              <a:rPr lang="en-US" sz="2400" dirty="0" smtClean="0"/>
              <a:t>A </a:t>
            </a:r>
            <a:r>
              <a:rPr lang="en-US" sz="2400" b="1" dirty="0" smtClean="0"/>
              <a:t>device driver</a:t>
            </a:r>
            <a:r>
              <a:rPr lang="en-US" sz="2400" dirty="0" smtClean="0"/>
              <a:t> is a program that operates or  controls a particular type of </a:t>
            </a:r>
            <a:r>
              <a:rPr lang="en-US" sz="2400" b="1" dirty="0" smtClean="0"/>
              <a:t>device</a:t>
            </a:r>
            <a:r>
              <a:rPr lang="en-US" sz="2400" dirty="0" smtClean="0"/>
              <a:t> that is attached to your computer.</a:t>
            </a:r>
          </a:p>
          <a:p>
            <a:pPr algn="just"/>
            <a:endParaRPr lang="en-US" sz="2400" dirty="0" smtClean="0"/>
          </a:p>
          <a:p>
            <a:pPr algn="just"/>
            <a:r>
              <a:rPr lang="en-US" sz="2400" dirty="0" smtClean="0"/>
              <a:t>A driver provides a </a:t>
            </a:r>
            <a:r>
              <a:rPr lang="en-US" sz="2400" dirty="0" smtClean="0">
                <a:hlinkClick r:id="rId2" tooltip="Software interface"/>
              </a:rPr>
              <a:t>software interface</a:t>
            </a:r>
            <a:r>
              <a:rPr lang="en-US" sz="2400" dirty="0" smtClean="0"/>
              <a:t> to hardware devices, </a:t>
            </a:r>
            <a:r>
              <a:rPr lang="en-US" sz="2400" dirty="0" smtClean="0">
                <a:solidFill>
                  <a:srgbClr val="FF0000"/>
                </a:solidFill>
              </a:rPr>
              <a:t>enabling operating systems and other computer programs to access hardware functions</a:t>
            </a:r>
            <a:r>
              <a:rPr lang="en-US" sz="2400" dirty="0" smtClean="0"/>
              <a:t>.</a:t>
            </a:r>
          </a:p>
          <a:p>
            <a:pPr algn="just">
              <a:buNone/>
            </a:pPr>
            <a:endParaRPr lang="en-US" sz="2400" dirty="0" smtClean="0"/>
          </a:p>
          <a:p>
            <a:pPr algn="just"/>
            <a:r>
              <a:rPr lang="en-US" sz="2400" dirty="0" smtClean="0"/>
              <a:t> There are </a:t>
            </a:r>
            <a:r>
              <a:rPr lang="en-US" sz="2400" b="1" dirty="0" smtClean="0"/>
              <a:t>device drivers</a:t>
            </a:r>
            <a:r>
              <a:rPr lang="en-US" sz="2400" dirty="0" smtClean="0"/>
              <a:t> for printers, displays, CD-ROM readers, diskette drives, and so on.</a:t>
            </a:r>
          </a:p>
          <a:p>
            <a:pPr algn="just">
              <a:buNone/>
            </a:pPr>
            <a:endParaRPr lang="en-US" sz="2400" dirty="0" smtClean="0"/>
          </a:p>
          <a:p>
            <a:pPr algn="just"/>
            <a:r>
              <a:rPr lang="en-US" sz="2400" dirty="0" smtClean="0"/>
              <a:t>When you buy an operating system, many </a:t>
            </a:r>
            <a:r>
              <a:rPr lang="en-US" sz="2400" b="1" dirty="0" smtClean="0"/>
              <a:t>device drivers</a:t>
            </a:r>
            <a:r>
              <a:rPr lang="en-US" sz="2400" dirty="0" smtClean="0"/>
              <a:t> are built into the product.</a:t>
            </a:r>
            <a:endParaRPr lang="en-US" sz="2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dirty="0" smtClean="0"/>
              <a:t>A driver typically communicates with the </a:t>
            </a:r>
            <a:r>
              <a:rPr lang="en-US" sz="2400" dirty="0" smtClean="0">
                <a:hlinkClick r:id="rId2" tooltip="Peripheral"/>
              </a:rPr>
              <a:t>device</a:t>
            </a:r>
            <a:r>
              <a:rPr lang="en-US" sz="2400" dirty="0" smtClean="0"/>
              <a:t> through the </a:t>
            </a:r>
            <a:r>
              <a:rPr lang="en-US" sz="2400" dirty="0" smtClean="0">
                <a:hlinkClick r:id="rId3" tooltip="Computer bus"/>
              </a:rPr>
              <a:t>computer bus</a:t>
            </a:r>
            <a:r>
              <a:rPr lang="en-US" sz="2400" dirty="0" smtClean="0"/>
              <a:t> or communications subsystem to which the hardware connects. </a:t>
            </a:r>
          </a:p>
          <a:p>
            <a:pPr algn="just">
              <a:buNone/>
            </a:pPr>
            <a:endParaRPr lang="en-US" sz="2400" dirty="0" smtClean="0"/>
          </a:p>
          <a:p>
            <a:pPr algn="just"/>
            <a:r>
              <a:rPr lang="en-US" sz="2400" dirty="0" smtClean="0"/>
              <a:t>When a calling program invokes a </a:t>
            </a:r>
            <a:r>
              <a:rPr lang="en-US" sz="2400" dirty="0" smtClean="0">
                <a:hlinkClick r:id="rId4" tooltip="Subroutine"/>
              </a:rPr>
              <a:t>routine</a:t>
            </a:r>
            <a:r>
              <a:rPr lang="en-US" sz="2400" dirty="0" smtClean="0"/>
              <a:t> in the driver, the driver issues commands to the device.</a:t>
            </a:r>
          </a:p>
          <a:p>
            <a:pPr algn="just"/>
            <a:endParaRPr lang="en-US" sz="2400" dirty="0" smtClean="0"/>
          </a:p>
          <a:p>
            <a:pPr algn="just"/>
            <a:r>
              <a:rPr lang="en-US" sz="2400" dirty="0" smtClean="0"/>
              <a:t> Once the device sends data back to the driver, the driver may invoke routines in the original calling program.</a:t>
            </a:r>
            <a:endParaRPr lang="en-US"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19400"/>
            <a:ext cx="8229600" cy="1143000"/>
          </a:xfrm>
        </p:spPr>
        <p:txBody>
          <a:bodyPr/>
          <a:lstStyle/>
          <a:p>
            <a:r>
              <a:rPr lang="en-US" dirty="0" smtClean="0"/>
              <a:t>Thank You!!</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descr="Image result for examples of system softwa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74638"/>
            <a:ext cx="8382000" cy="5745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254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Application Software</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Image result for examples of application softw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376" y="1600200"/>
            <a:ext cx="8236424"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789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16550681"/>
              </p:ext>
            </p:extLst>
          </p:nvPr>
        </p:nvGraphicFramePr>
        <p:xfrm>
          <a:off x="285720" y="142852"/>
          <a:ext cx="8501122" cy="6486547"/>
        </p:xfrm>
        <a:graphic>
          <a:graphicData uri="http://schemas.openxmlformats.org/drawingml/2006/table">
            <a:tbl>
              <a:tblPr firstRow="1" bandRow="1">
                <a:tableStyleId>{5C22544A-7EE6-4342-B048-85BDC9FD1C3A}</a:tableStyleId>
              </a:tblPr>
              <a:tblGrid>
                <a:gridCol w="4250561"/>
                <a:gridCol w="4250561"/>
              </a:tblGrid>
              <a:tr h="386229">
                <a:tc>
                  <a:txBody>
                    <a:bodyPr/>
                    <a:lstStyle/>
                    <a:p>
                      <a:r>
                        <a:rPr lang="en-US" dirty="0" smtClean="0"/>
                        <a:t>Application Software</a:t>
                      </a:r>
                      <a:endParaRPr lang="en-US" dirty="0"/>
                    </a:p>
                  </a:txBody>
                  <a:tcPr/>
                </a:tc>
                <a:tc>
                  <a:txBody>
                    <a:bodyPr/>
                    <a:lstStyle/>
                    <a:p>
                      <a:r>
                        <a:rPr lang="en-US" dirty="0" smtClean="0"/>
                        <a:t>System</a:t>
                      </a:r>
                      <a:r>
                        <a:rPr lang="en-US" baseline="0" dirty="0" smtClean="0"/>
                        <a:t> Software</a:t>
                      </a:r>
                      <a:endParaRPr lang="en-US" dirty="0"/>
                    </a:p>
                  </a:txBody>
                  <a:tcPr/>
                </a:tc>
              </a:tr>
              <a:tr h="1809462">
                <a:tc>
                  <a:txBody>
                    <a:bodyPr/>
                    <a:lstStyle/>
                    <a:p>
                      <a:r>
                        <a:rPr lang="en-US" dirty="0" smtClean="0"/>
                        <a:t>1. Application software is computer software designed to </a:t>
                      </a:r>
                      <a:r>
                        <a:rPr lang="en-US" u="sng" dirty="0" smtClean="0"/>
                        <a:t>help the user </a:t>
                      </a:r>
                      <a:r>
                        <a:rPr lang="en-US" dirty="0" smtClean="0"/>
                        <a:t>to </a:t>
                      </a:r>
                      <a:r>
                        <a:rPr lang="en-US" u="sng" dirty="0" smtClean="0"/>
                        <a:t>perform specific tasks</a:t>
                      </a:r>
                      <a:r>
                        <a:rPr lang="en-US" dirty="0" smtClean="0"/>
                        <a:t>. </a:t>
                      </a:r>
                      <a:r>
                        <a:rPr lang="en-US" dirty="0" smtClean="0">
                          <a:solidFill>
                            <a:srgbClr val="FF0000"/>
                          </a:solidFill>
                        </a:rPr>
                        <a:t>Focus is on application not computing system</a:t>
                      </a:r>
                      <a:endParaRPr lang="en-US" dirty="0">
                        <a:solidFill>
                          <a:srgbClr val="FF0000"/>
                        </a:solidFill>
                      </a:endParaRPr>
                    </a:p>
                  </a:txBody>
                  <a:tcPr/>
                </a:tc>
                <a:tc>
                  <a:txBody>
                    <a:bodyPr/>
                    <a:lstStyle/>
                    <a:p>
                      <a:pPr algn="just"/>
                      <a:r>
                        <a:rPr lang="en-US" dirty="0" smtClean="0"/>
                        <a:t>1. System software is computer software designed to </a:t>
                      </a:r>
                      <a:r>
                        <a:rPr lang="en-US" u="sng" dirty="0" smtClean="0"/>
                        <a:t>operate the computer hardware</a:t>
                      </a:r>
                      <a:r>
                        <a:rPr lang="en-US" dirty="0" smtClean="0"/>
                        <a:t> and to </a:t>
                      </a:r>
                      <a:r>
                        <a:rPr lang="en-US" u="sng" dirty="0" smtClean="0"/>
                        <a:t>provide a platform </a:t>
                      </a:r>
                      <a:r>
                        <a:rPr lang="en-US" dirty="0" smtClean="0"/>
                        <a:t>for running application software. </a:t>
                      </a:r>
                      <a:r>
                        <a:rPr lang="en-US" dirty="0" smtClean="0">
                          <a:solidFill>
                            <a:srgbClr val="FF0000"/>
                          </a:solidFill>
                        </a:rPr>
                        <a:t>Focus is computing system</a:t>
                      </a:r>
                      <a:endParaRPr lang="en-US" dirty="0">
                        <a:solidFill>
                          <a:srgbClr val="FF0000"/>
                        </a:solidFill>
                      </a:endParaRPr>
                    </a:p>
                  </a:txBody>
                  <a:tcPr/>
                </a:tc>
              </a:tr>
              <a:tr h="386229">
                <a:tc>
                  <a:txBody>
                    <a:bodyPr/>
                    <a:lstStyle/>
                    <a:p>
                      <a:r>
                        <a:rPr lang="en-US" dirty="0" smtClean="0"/>
                        <a:t>2. It is </a:t>
                      </a:r>
                      <a:r>
                        <a:rPr lang="en-US" dirty="0" smtClean="0">
                          <a:solidFill>
                            <a:srgbClr val="FF0000"/>
                          </a:solidFill>
                        </a:rPr>
                        <a:t>specific purpose </a:t>
                      </a:r>
                      <a:r>
                        <a:rPr lang="en-US" dirty="0" smtClean="0"/>
                        <a:t>software.</a:t>
                      </a:r>
                      <a:endParaRPr lang="en-US" dirty="0"/>
                    </a:p>
                  </a:txBody>
                  <a:tcPr/>
                </a:tc>
                <a:tc>
                  <a:txBody>
                    <a:bodyPr/>
                    <a:lstStyle/>
                    <a:p>
                      <a:r>
                        <a:rPr lang="en-US" dirty="0" smtClean="0"/>
                        <a:t>2. It is </a:t>
                      </a:r>
                      <a:r>
                        <a:rPr lang="en-US" dirty="0" smtClean="0">
                          <a:solidFill>
                            <a:srgbClr val="FF0000"/>
                          </a:solidFill>
                        </a:rPr>
                        <a:t>general-purpose</a:t>
                      </a:r>
                      <a:r>
                        <a:rPr lang="en-US" dirty="0" smtClean="0"/>
                        <a:t> software.</a:t>
                      </a:r>
                      <a:endParaRPr lang="en-US" dirty="0"/>
                    </a:p>
                  </a:txBody>
                  <a:tcPr/>
                </a:tc>
              </a:tr>
              <a:tr h="952349">
                <a:tc>
                  <a:txBody>
                    <a:bodyPr/>
                    <a:lstStyle/>
                    <a:p>
                      <a:pPr algn="just"/>
                      <a:r>
                        <a:rPr lang="en-US" dirty="0" smtClean="0"/>
                        <a:t>3. Application Software </a:t>
                      </a:r>
                      <a:r>
                        <a:rPr lang="en-US" dirty="0" smtClean="0">
                          <a:solidFill>
                            <a:srgbClr val="FF0000"/>
                          </a:solidFill>
                        </a:rPr>
                        <a:t>performs in a environment which created by System/Operating System</a:t>
                      </a:r>
                      <a:endParaRPr lang="en-US" dirty="0">
                        <a:solidFill>
                          <a:srgbClr val="FF0000"/>
                        </a:solidFill>
                      </a:endParaRPr>
                    </a:p>
                  </a:txBody>
                  <a:tcPr/>
                </a:tc>
                <a:tc>
                  <a:txBody>
                    <a:bodyPr/>
                    <a:lstStyle/>
                    <a:p>
                      <a:pPr algn="just"/>
                      <a:r>
                        <a:rPr lang="en-US" dirty="0" smtClean="0"/>
                        <a:t>3. System Software </a:t>
                      </a:r>
                      <a:r>
                        <a:rPr lang="en-US" dirty="0" smtClean="0">
                          <a:solidFill>
                            <a:srgbClr val="FF0000"/>
                          </a:solidFill>
                        </a:rPr>
                        <a:t>Create his own environment to run itself</a:t>
                      </a:r>
                      <a:r>
                        <a:rPr lang="en-US" dirty="0" smtClean="0"/>
                        <a:t> and run other application.</a:t>
                      </a:r>
                      <a:endParaRPr lang="en-US" dirty="0"/>
                    </a:p>
                  </a:txBody>
                  <a:tcPr/>
                </a:tc>
              </a:tr>
              <a:tr h="666643">
                <a:tc>
                  <a:txBody>
                    <a:bodyPr/>
                    <a:lstStyle/>
                    <a:p>
                      <a:r>
                        <a:rPr lang="en-US" dirty="0" smtClean="0"/>
                        <a:t>4. It executes </a:t>
                      </a:r>
                      <a:r>
                        <a:rPr lang="en-US" dirty="0" smtClean="0">
                          <a:solidFill>
                            <a:srgbClr val="FF0000"/>
                          </a:solidFill>
                        </a:rPr>
                        <a:t>as and when required</a:t>
                      </a:r>
                      <a:r>
                        <a:rPr lang="en-US" dirty="0" smtClean="0"/>
                        <a:t>.</a:t>
                      </a:r>
                      <a:endParaRPr lang="en-US" dirty="0"/>
                    </a:p>
                  </a:txBody>
                  <a:tcPr/>
                </a:tc>
                <a:tc>
                  <a:txBody>
                    <a:bodyPr/>
                    <a:lstStyle/>
                    <a:p>
                      <a:r>
                        <a:rPr lang="en-US" dirty="0" smtClean="0"/>
                        <a:t>4.</a:t>
                      </a:r>
                      <a:r>
                        <a:rPr lang="en-US" baseline="0" dirty="0" smtClean="0"/>
                        <a:t> It </a:t>
                      </a:r>
                      <a:r>
                        <a:rPr lang="en-US" dirty="0" smtClean="0"/>
                        <a:t>executes </a:t>
                      </a:r>
                      <a:r>
                        <a:rPr lang="en-US" dirty="0" smtClean="0">
                          <a:solidFill>
                            <a:srgbClr val="FF0000"/>
                          </a:solidFill>
                        </a:rPr>
                        <a:t>all the time </a:t>
                      </a:r>
                      <a:r>
                        <a:rPr lang="en-US" dirty="0" smtClean="0"/>
                        <a:t>in computer.</a:t>
                      </a:r>
                      <a:endParaRPr lang="en-US" dirty="0"/>
                    </a:p>
                  </a:txBody>
                  <a:tcPr/>
                </a:tc>
              </a:tr>
              <a:tr h="666643">
                <a:tc>
                  <a:txBody>
                    <a:bodyPr/>
                    <a:lstStyle/>
                    <a:p>
                      <a:r>
                        <a:rPr lang="en-US" dirty="0" smtClean="0"/>
                        <a:t>5. Application is </a:t>
                      </a:r>
                      <a:r>
                        <a:rPr lang="en-US" dirty="0" smtClean="0">
                          <a:solidFill>
                            <a:srgbClr val="FF0000"/>
                          </a:solidFill>
                        </a:rPr>
                        <a:t>not essential</a:t>
                      </a:r>
                      <a:r>
                        <a:rPr lang="en-US" dirty="0" smtClean="0"/>
                        <a:t> for a computer.</a:t>
                      </a:r>
                      <a:endParaRPr lang="en-US" dirty="0"/>
                    </a:p>
                  </a:txBody>
                  <a:tcPr/>
                </a:tc>
                <a:tc>
                  <a:txBody>
                    <a:bodyPr/>
                    <a:lstStyle/>
                    <a:p>
                      <a:r>
                        <a:rPr lang="en-US" dirty="0" smtClean="0"/>
                        <a:t>5. System software is </a:t>
                      </a:r>
                      <a:r>
                        <a:rPr lang="en-US" dirty="0" smtClean="0">
                          <a:solidFill>
                            <a:srgbClr val="FF0000"/>
                          </a:solidFill>
                        </a:rPr>
                        <a:t>essential</a:t>
                      </a:r>
                      <a:r>
                        <a:rPr lang="en-US" dirty="0" smtClean="0"/>
                        <a:t> for a computer</a:t>
                      </a:r>
                      <a:endParaRPr lang="en-US" dirty="0"/>
                    </a:p>
                  </a:txBody>
                  <a:tcPr/>
                </a:tc>
              </a:tr>
              <a:tr h="952349">
                <a:tc>
                  <a:txBody>
                    <a:bodyPr/>
                    <a:lstStyle/>
                    <a:p>
                      <a:r>
                        <a:rPr lang="en-US" dirty="0" smtClean="0"/>
                        <a:t>6. The </a:t>
                      </a:r>
                      <a:r>
                        <a:rPr lang="en-US" dirty="0" smtClean="0">
                          <a:solidFill>
                            <a:srgbClr val="FF0000"/>
                          </a:solidFill>
                        </a:rPr>
                        <a:t>number of application software </a:t>
                      </a:r>
                      <a:r>
                        <a:rPr lang="en-US" dirty="0" smtClean="0"/>
                        <a:t>is much more than system software.</a:t>
                      </a:r>
                      <a:endParaRPr lang="en-US" dirty="0"/>
                    </a:p>
                  </a:txBody>
                  <a:tcPr/>
                </a:tc>
                <a:tc>
                  <a:txBody>
                    <a:bodyPr/>
                    <a:lstStyle/>
                    <a:p>
                      <a:r>
                        <a:rPr lang="en-US" dirty="0" smtClean="0"/>
                        <a:t>6. The number of system software is less than application software.</a:t>
                      </a:r>
                      <a:endParaRPr lang="en-US" dirty="0"/>
                    </a:p>
                  </a:txBody>
                  <a:tcPr/>
                </a:tc>
              </a:tr>
              <a:tr h="666643">
                <a:tc>
                  <a:txBody>
                    <a:bodyPr/>
                    <a:lstStyle/>
                    <a:p>
                      <a:r>
                        <a:rPr lang="en-US" dirty="0" smtClean="0"/>
                        <a:t>7. Have good </a:t>
                      </a:r>
                      <a:r>
                        <a:rPr lang="en-US" dirty="0" smtClean="0">
                          <a:solidFill>
                            <a:srgbClr val="FF0000"/>
                          </a:solidFill>
                        </a:rPr>
                        <a:t>user interface </a:t>
                      </a:r>
                    </a:p>
                    <a:p>
                      <a:r>
                        <a:rPr lang="en-US" dirty="0" smtClean="0"/>
                        <a:t>   E.g.</a:t>
                      </a:r>
                      <a:r>
                        <a:rPr lang="en-US" baseline="0" dirty="0" smtClean="0"/>
                        <a:t> MS Office</a:t>
                      </a:r>
                      <a:endParaRPr lang="en-US" dirty="0"/>
                    </a:p>
                  </a:txBody>
                  <a:tcPr/>
                </a:tc>
                <a:tc>
                  <a:txBody>
                    <a:bodyPr/>
                    <a:lstStyle/>
                    <a:p>
                      <a:r>
                        <a:rPr lang="en-US" dirty="0" smtClean="0"/>
                        <a:t>7. Not user friendly</a:t>
                      </a:r>
                      <a:r>
                        <a:rPr lang="en-US" baseline="0" dirty="0" smtClean="0"/>
                        <a:t> </a:t>
                      </a:r>
                    </a:p>
                    <a:p>
                      <a:r>
                        <a:rPr lang="en-US" baseline="0" dirty="0" err="1" smtClean="0"/>
                        <a:t>E.g</a:t>
                      </a:r>
                      <a:r>
                        <a:rPr lang="en-US" baseline="0" dirty="0" smtClean="0"/>
                        <a:t> OS,DBMS</a:t>
                      </a:r>
                      <a:endParaRPr lang="en-US" dirty="0"/>
                    </a:p>
                  </a:txBody>
                  <a:tcPr/>
                </a:tc>
              </a:tr>
            </a:tbl>
          </a:graphicData>
        </a:graphic>
      </p:graphicFrame>
      <p:sp>
        <p:nvSpPr>
          <p:cNvPr id="4" name="Slide Number Placeholder 3"/>
          <p:cNvSpPr>
            <a:spLocks noGrp="1"/>
          </p:cNvSpPr>
          <p:nvPr>
            <p:ph type="sldNum" sz="quarter" idx="11"/>
          </p:nvPr>
        </p:nvSpPr>
        <p:spPr/>
        <p:txBody>
          <a:bodyPr/>
          <a:lstStyle/>
          <a:p>
            <a:pPr>
              <a:defRPr/>
            </a:pPr>
            <a:fld id="{A22D48D1-9654-48FB-B9AD-3549B47E1CA3}" type="slidenum">
              <a:rPr lang="zh-TW" altLang="en-US" smtClean="0"/>
              <a:pPr>
                <a:defRPr/>
              </a:pPr>
              <a:t>8</a:t>
            </a:fld>
            <a:endParaRPr lang="en-US" altLang="zh-TW"/>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System Software</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AutoNum type="arabicPeriod"/>
            </a:pPr>
            <a:r>
              <a:rPr lang="en-US" dirty="0" smtClean="0">
                <a:solidFill>
                  <a:schemeClr val="tx2"/>
                </a:solidFill>
              </a:rPr>
              <a:t>Operating System </a:t>
            </a:r>
          </a:p>
          <a:p>
            <a:pPr marL="514350" indent="-514350">
              <a:buAutoNum type="arabicPeriod"/>
            </a:pPr>
            <a:r>
              <a:rPr lang="en-US" dirty="0" smtClean="0">
                <a:solidFill>
                  <a:schemeClr val="tx2"/>
                </a:solidFill>
              </a:rPr>
              <a:t>Database Management System</a:t>
            </a:r>
          </a:p>
          <a:p>
            <a:pPr marL="514350" indent="-514350">
              <a:buFont typeface="Arial" pitchFamily="34" charset="0"/>
              <a:buAutoNum type="arabicPeriod"/>
            </a:pPr>
            <a:r>
              <a:rPr lang="en-US" dirty="0">
                <a:solidFill>
                  <a:schemeClr val="tx2"/>
                </a:solidFill>
              </a:rPr>
              <a:t>Device </a:t>
            </a:r>
            <a:r>
              <a:rPr lang="en-US" dirty="0" smtClean="0">
                <a:solidFill>
                  <a:schemeClr val="tx2"/>
                </a:solidFill>
              </a:rPr>
              <a:t>driver</a:t>
            </a:r>
          </a:p>
          <a:p>
            <a:pPr marL="514350" indent="-514350">
              <a:buFont typeface="Arial" pitchFamily="34" charset="0"/>
              <a:buAutoNum type="arabicPeriod"/>
            </a:pPr>
            <a:r>
              <a:rPr lang="en-US" dirty="0"/>
              <a:t>Text </a:t>
            </a:r>
            <a:r>
              <a:rPr lang="en-US" dirty="0" smtClean="0"/>
              <a:t>Editor</a:t>
            </a:r>
          </a:p>
          <a:p>
            <a:pPr marL="514350" indent="-514350">
              <a:buAutoNum type="arabicPeriod"/>
            </a:pPr>
            <a:r>
              <a:rPr lang="en-US" dirty="0" smtClean="0"/>
              <a:t>Macro Preprocessor</a:t>
            </a:r>
          </a:p>
          <a:p>
            <a:pPr marL="514350" indent="-514350">
              <a:buFont typeface="Arial" pitchFamily="34" charset="0"/>
              <a:buAutoNum type="arabicPeriod"/>
            </a:pPr>
            <a:r>
              <a:rPr lang="en-US" dirty="0" smtClean="0"/>
              <a:t>Assembler</a:t>
            </a:r>
          </a:p>
          <a:p>
            <a:pPr marL="514350" indent="-514350">
              <a:buAutoNum type="arabicPeriod"/>
            </a:pPr>
            <a:r>
              <a:rPr lang="en-US" dirty="0" smtClean="0"/>
              <a:t>Compiler</a:t>
            </a:r>
          </a:p>
          <a:p>
            <a:pPr marL="514350" indent="-514350">
              <a:buAutoNum type="arabicPeriod"/>
            </a:pPr>
            <a:r>
              <a:rPr lang="en-US" dirty="0" smtClean="0"/>
              <a:t>Interpreter</a:t>
            </a:r>
          </a:p>
          <a:p>
            <a:pPr marL="514350" indent="-514350">
              <a:buFont typeface="Arial" pitchFamily="34" charset="0"/>
              <a:buAutoNum type="arabicPeriod"/>
            </a:pPr>
            <a:r>
              <a:rPr lang="en-US" dirty="0" smtClean="0"/>
              <a:t>Debugger</a:t>
            </a:r>
          </a:p>
          <a:p>
            <a:pPr marL="514350" indent="-514350">
              <a:buAutoNum type="arabicPeriod"/>
            </a:pPr>
            <a:r>
              <a:rPr lang="en-US" dirty="0" smtClean="0"/>
              <a:t>Linker</a:t>
            </a:r>
          </a:p>
          <a:p>
            <a:pPr marL="514350" indent="-514350">
              <a:buAutoNum type="arabicPeriod"/>
            </a:pPr>
            <a:r>
              <a:rPr lang="en-US" dirty="0" smtClean="0"/>
              <a:t>Loader</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583</TotalTime>
  <Words>1959</Words>
  <Application>Microsoft Office PowerPoint</Application>
  <PresentationFormat>On-screen Show (4:3)</PresentationFormat>
  <Paragraphs>300</Paragraphs>
  <Slides>53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標楷體</vt:lpstr>
      <vt:lpstr>Monotype Sorts</vt:lpstr>
      <vt:lpstr>新細明體</vt:lpstr>
      <vt:lpstr>Wingdings</vt:lpstr>
      <vt:lpstr>Office Theme</vt:lpstr>
      <vt:lpstr>System Software</vt:lpstr>
      <vt:lpstr>PowerPoint Presentation</vt:lpstr>
      <vt:lpstr>PowerPoint Presentation</vt:lpstr>
      <vt:lpstr>PowerPoint Presentation</vt:lpstr>
      <vt:lpstr>PowerPoint Presentation</vt:lpstr>
      <vt:lpstr>PowerPoint Presentation</vt:lpstr>
      <vt:lpstr>Examples of Application Software</vt:lpstr>
      <vt:lpstr>PowerPoint Presentation</vt:lpstr>
      <vt:lpstr>Types of System Software</vt:lpstr>
      <vt:lpstr>PowerPoint Presentation</vt:lpstr>
      <vt:lpstr>PowerPoint Presentation</vt:lpstr>
      <vt:lpstr>Compiler</vt:lpstr>
      <vt:lpstr>PowerPoint Presentation</vt:lpstr>
      <vt:lpstr>PowerPoint Presentation</vt:lpstr>
      <vt:lpstr>PowerPoint Presentation</vt:lpstr>
      <vt:lpstr>PowerPoint Presentation</vt:lpstr>
      <vt:lpstr>PowerPoint Presentation</vt:lpstr>
      <vt:lpstr>PowerPoint Presentation</vt:lpstr>
      <vt:lpstr>Interpreter</vt:lpstr>
      <vt:lpstr>Disadvantages</vt:lpstr>
      <vt:lpstr>Macroprocessor</vt:lpstr>
      <vt:lpstr>PowerPoint Presentation</vt:lpstr>
      <vt:lpstr>PowerPoint Presentation</vt:lpstr>
      <vt:lpstr>PowerPoint Presentation</vt:lpstr>
      <vt:lpstr>Assembler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Linker</vt:lpstr>
      <vt:lpstr>PowerPoint Presentation</vt:lpstr>
      <vt:lpstr>PowerPoint Presentation</vt:lpstr>
      <vt:lpstr>PowerPoint Presentation</vt:lpstr>
      <vt:lpstr>Loader</vt:lpstr>
      <vt:lpstr>PowerPoint Presentation</vt:lpstr>
      <vt:lpstr>Operating System</vt:lpstr>
      <vt:lpstr>PowerPoint Presentation</vt:lpstr>
      <vt:lpstr>PowerPoint Presentation</vt:lpstr>
      <vt:lpstr>PowerPoint Presentation</vt:lpstr>
      <vt:lpstr>Database Management Systems (DBMS)</vt:lpstr>
      <vt:lpstr>PowerPoint Presentation</vt:lpstr>
      <vt:lpstr>Text editor</vt:lpstr>
      <vt:lpstr>Debugger</vt:lpstr>
      <vt:lpstr>PowerPoint Presentation</vt:lpstr>
      <vt:lpstr>PowerPoint Presentation</vt:lpstr>
      <vt:lpstr>Device Driver</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Software</dc:title>
  <dc:creator>Diya Thomas</dc:creator>
  <cp:lastModifiedBy>diya thomas</cp:lastModifiedBy>
  <cp:revision>48</cp:revision>
  <dcterms:created xsi:type="dcterms:W3CDTF">2006-08-16T00:00:00Z</dcterms:created>
  <dcterms:modified xsi:type="dcterms:W3CDTF">2017-08-04T03:52:07Z</dcterms:modified>
</cp:coreProperties>
</file>