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75" r:id="rId20"/>
    <p:sldId id="267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Debugger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A Debugging system should also provide functions such as </a:t>
            </a:r>
            <a:r>
              <a:rPr lang="en-US" sz="2400" u="sng" dirty="0" smtClean="0"/>
              <a:t>tracing and trace back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Tracing</a:t>
            </a:r>
            <a:r>
              <a:rPr lang="en-US" sz="2400" dirty="0" smtClean="0"/>
              <a:t> can be used to </a:t>
            </a:r>
            <a:r>
              <a:rPr lang="en-US" sz="2400" u="sng" dirty="0" smtClean="0"/>
              <a:t>track the flow of execution logic</a:t>
            </a:r>
            <a:r>
              <a:rPr lang="en-US" sz="2400" dirty="0" smtClean="0"/>
              <a:t> and data modifications. The control flow can be traced at different levels of detail – procedure, branch, individual instruction, and so on…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Trace back </a:t>
            </a:r>
            <a:r>
              <a:rPr lang="en-US" sz="2400" dirty="0" smtClean="0"/>
              <a:t>can </a:t>
            </a:r>
            <a:r>
              <a:rPr lang="en-US" sz="2400" u="sng" dirty="0" smtClean="0"/>
              <a:t>show the path by which the current statement in the program was reached</a:t>
            </a:r>
            <a:r>
              <a:rPr lang="en-US" sz="2400" dirty="0" smtClean="0"/>
              <a:t>. It can also show which statements have modified a given variable or parameter. The statements are displayed rather than as hexadecimal displacements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705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 smtClean="0"/>
              <a:t>Program-Display capabilities</a:t>
            </a:r>
          </a:p>
          <a:p>
            <a:pPr lvl="1" algn="just"/>
            <a:r>
              <a:rPr lang="en-US" sz="2000" dirty="0" smtClean="0"/>
              <a:t>A debugger should have good program-display capabilities.</a:t>
            </a:r>
          </a:p>
          <a:p>
            <a:pPr lvl="1" algn="just"/>
            <a:r>
              <a:rPr lang="en-US" sz="2000" dirty="0" smtClean="0">
                <a:solidFill>
                  <a:srgbClr val="FF0000"/>
                </a:solidFill>
              </a:rPr>
              <a:t>Program being debugged should be displayed completely with statement numbers</a:t>
            </a:r>
            <a:r>
              <a:rPr lang="en-US" sz="2000" dirty="0" smtClean="0"/>
              <a:t>.</a:t>
            </a:r>
          </a:p>
          <a:p>
            <a:pPr lvl="1" algn="just"/>
            <a:r>
              <a:rPr lang="en-US" sz="2000" dirty="0" smtClean="0"/>
              <a:t>The program may be displayed as originally written or with macro expansion.</a:t>
            </a:r>
          </a:p>
          <a:p>
            <a:pPr lvl="1" algn="just"/>
            <a:r>
              <a:rPr lang="en-US" sz="2000" dirty="0" smtClean="0"/>
              <a:t>It is useful to be able to able to </a:t>
            </a:r>
            <a:r>
              <a:rPr lang="en-US" sz="2000" dirty="0" smtClean="0">
                <a:solidFill>
                  <a:srgbClr val="FF0000"/>
                </a:solidFill>
              </a:rPr>
              <a:t>modify and incrementally recompile the program</a:t>
            </a:r>
            <a:r>
              <a:rPr lang="en-US" sz="2000" dirty="0" smtClean="0"/>
              <a:t> during debugging session </a:t>
            </a:r>
          </a:p>
          <a:p>
            <a:pPr lvl="1" algn="just"/>
            <a:r>
              <a:rPr lang="en-US" sz="2000" dirty="0" smtClean="0"/>
              <a:t>Support for symbolically displaying or modifying the contents of any of the variables and constants in the program</a:t>
            </a:r>
          </a:p>
          <a:p>
            <a:pPr lvl="1" algn="just"/>
            <a:endParaRPr lang="en-US" sz="2000" dirty="0" smtClean="0"/>
          </a:p>
          <a:p>
            <a:pPr algn="just"/>
            <a:r>
              <a:rPr lang="en-US" sz="2400" dirty="0" smtClean="0"/>
              <a:t>To provide these functions, a debugger should consider the language in which the program being debugged is written.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 single debugger – many programming languages –language independent. (we need a single debugging tool that is applicable to multilingual situation)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Debugging commands should be common across languages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The debugger - a specific programming language – language</a:t>
            </a:r>
          </a:p>
          <a:p>
            <a:pPr algn="just">
              <a:buNone/>
            </a:pPr>
            <a:r>
              <a:rPr lang="en-US" sz="2400" dirty="0" smtClean="0"/>
              <a:t>    dependent. 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The debugger must be sensitive to the specific language </a:t>
            </a:r>
            <a:r>
              <a:rPr lang="en-US" sz="2400" dirty="0" smtClean="0"/>
              <a:t>being debugged so that  procedural, arithmetic, and command logic can be coded in the syntax of that language.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context being used has many different effects on the debugging interaction.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The notation used to specify debugging functions varies according to the language of the program being debugged</a:t>
            </a:r>
            <a:r>
              <a:rPr lang="en-US" sz="2400" dirty="0" smtClean="0"/>
              <a:t>.</a:t>
            </a:r>
          </a:p>
          <a:p>
            <a:pPr lvl="1"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Cobol - MOVE 6.5 TO X</a:t>
            </a:r>
          </a:p>
          <a:p>
            <a:pPr lvl="1"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Fortran - X = 6.5</a:t>
            </a:r>
          </a:p>
          <a:p>
            <a:pPr lvl="1"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C - X = 6.5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Examples of assignment statements</a:t>
            </a:r>
          </a:p>
          <a:p>
            <a:pPr lvl="1">
              <a:buNone/>
            </a:pPr>
            <a:r>
              <a:rPr lang="en-US" dirty="0" smtClean="0"/>
              <a:t>   </a:t>
            </a:r>
            <a:r>
              <a:rPr lang="en-US" sz="2000" dirty="0" smtClean="0"/>
              <a:t>Similarly, the condition that X be unequal to Z may be expressed as</a:t>
            </a:r>
          </a:p>
          <a:p>
            <a:pPr lvl="1">
              <a:buNone/>
            </a:pPr>
            <a:r>
              <a:rPr lang="en-US" dirty="0" smtClean="0"/>
              <a:t>    </a:t>
            </a:r>
            <a:r>
              <a:rPr lang="en-US" sz="2000" dirty="0" smtClean="0">
                <a:solidFill>
                  <a:srgbClr val="FF0000"/>
                </a:solidFill>
              </a:rPr>
              <a:t>Cobol - IF X NOT EQUAL TO Z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Fortran - IF ( X.NE.Z)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C - IF ( X &lt;&gt; Z)</a:t>
            </a:r>
          </a:p>
          <a:p>
            <a:pPr lvl="1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Similar differences exist with respect to the form of statement labels, keywords and so on…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Sometimes the language translator itself has debugger interface modules that can respond to the request for debugging by the user.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source code may be displayed by the debugger in the standard form or as specified by the user or translator.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 is also important that a </a:t>
            </a:r>
            <a:r>
              <a:rPr lang="en-US" sz="2400" dirty="0" smtClean="0">
                <a:solidFill>
                  <a:srgbClr val="FF0000"/>
                </a:solidFill>
              </a:rPr>
              <a:t>debugging system be able to deal with optimized code.</a:t>
            </a:r>
          </a:p>
          <a:p>
            <a:r>
              <a:rPr lang="en-US" sz="2400" dirty="0" smtClean="0"/>
              <a:t>Many optimizations like</a:t>
            </a:r>
          </a:p>
          <a:p>
            <a:pPr lvl="1">
              <a:buNone/>
            </a:pPr>
            <a:r>
              <a:rPr lang="en-US" sz="2000" dirty="0" smtClean="0"/>
              <a:t>- Invariant expressions can be removed from loops</a:t>
            </a:r>
          </a:p>
          <a:p>
            <a:pPr lvl="1">
              <a:buNone/>
            </a:pPr>
            <a:r>
              <a:rPr lang="en-US" sz="2000" dirty="0" smtClean="0"/>
              <a:t>- Separate loops can be combined into a single loop</a:t>
            </a:r>
          </a:p>
          <a:p>
            <a:pPr lvl="1">
              <a:buNone/>
            </a:pPr>
            <a:r>
              <a:rPr lang="en-US" sz="2000" dirty="0" smtClean="0"/>
              <a:t>- Redundant expression may be eliminated</a:t>
            </a:r>
          </a:p>
          <a:p>
            <a:pPr lvl="1">
              <a:buFontTx/>
              <a:buChar char="-"/>
            </a:pPr>
            <a:r>
              <a:rPr lang="en-US" sz="2000" dirty="0" smtClean="0"/>
              <a:t>Elimination of unnecessary branch instructions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en-US" sz="2400" dirty="0" smtClean="0"/>
              <a:t>Leads to rearrangement of segments of code in the program. All these optimizations create problems for the debugger, and should be handled carefully.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Relationship with Other Parts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715000"/>
          </a:xfrm>
        </p:spPr>
        <p:txBody>
          <a:bodyPr>
            <a:normAutofit/>
          </a:bodyPr>
          <a:lstStyle/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important requirement for an interactive debugger is that it always be available- </a:t>
            </a:r>
            <a:r>
              <a:rPr lang="en-US" sz="2400" dirty="0" smtClean="0">
                <a:solidFill>
                  <a:srgbClr val="FF0000"/>
                </a:solidFill>
              </a:rPr>
              <a:t>interactive debugger should be always active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Must appear as part of the run-time environment and </a:t>
            </a:r>
            <a:r>
              <a:rPr lang="en-US" sz="2400" dirty="0" smtClean="0">
                <a:solidFill>
                  <a:srgbClr val="FF0000"/>
                </a:solidFill>
              </a:rPr>
              <a:t>an integral part of the system.</a:t>
            </a:r>
          </a:p>
          <a:p>
            <a:pPr lvl="1" algn="just"/>
            <a:r>
              <a:rPr lang="en-US" sz="2000" dirty="0" smtClean="0"/>
              <a:t>When an error is discovered, immediate debugging must be possible</a:t>
            </a:r>
          </a:p>
          <a:p>
            <a:pPr lvl="1" algn="just">
              <a:buNone/>
            </a:pPr>
            <a:endParaRPr lang="en-US" sz="2000" dirty="0" smtClean="0"/>
          </a:p>
          <a:p>
            <a:pPr algn="just"/>
            <a:r>
              <a:rPr lang="en-US" sz="2400" dirty="0" smtClean="0"/>
              <a:t>The debugger must communicate and cooperate with other operating system components such as interactive subsystems.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200" dirty="0" smtClean="0">
                <a:solidFill>
                  <a:srgbClr val="FF0000"/>
                </a:solidFill>
              </a:rPr>
              <a:t>Debugging is more important at production time than it is at application development time.</a:t>
            </a:r>
          </a:p>
          <a:p>
            <a:pPr algn="just"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The debugger must also exist in a way that is </a:t>
            </a:r>
            <a:r>
              <a:rPr lang="en-US" sz="2400" dirty="0" smtClean="0">
                <a:solidFill>
                  <a:srgbClr val="FF0000"/>
                </a:solidFill>
              </a:rPr>
              <a:t>consistent with the security and integrity components of the system</a:t>
            </a:r>
            <a:r>
              <a:rPr lang="en-US" sz="2400" dirty="0" smtClean="0"/>
              <a:t>. </a:t>
            </a:r>
          </a:p>
          <a:p>
            <a:pPr lvl="1" algn="just"/>
            <a:r>
              <a:rPr lang="en-US" sz="2000" dirty="0" smtClean="0"/>
              <a:t>Use of debugger subjected to normal authorization mechanism and must leave audit trail </a:t>
            </a:r>
          </a:p>
          <a:p>
            <a:pPr lvl="1" algn="just"/>
            <a:endParaRPr lang="en-US" sz="2000" dirty="0" smtClean="0"/>
          </a:p>
          <a:p>
            <a:pPr algn="just"/>
            <a:r>
              <a:rPr lang="en-US" sz="2400" dirty="0" smtClean="0"/>
              <a:t>The debugger must </a:t>
            </a:r>
            <a:r>
              <a:rPr lang="en-US" sz="2400" dirty="0" smtClean="0">
                <a:solidFill>
                  <a:srgbClr val="FF0000"/>
                </a:solidFill>
              </a:rPr>
              <a:t>coordinate its activities with</a:t>
            </a:r>
            <a:r>
              <a:rPr lang="en-US" sz="2400" dirty="0" smtClean="0"/>
              <a:t> those of existing and future language </a:t>
            </a:r>
            <a:r>
              <a:rPr lang="en-US" sz="2400" dirty="0" smtClean="0">
                <a:solidFill>
                  <a:srgbClr val="FF0000"/>
                </a:solidFill>
              </a:rPr>
              <a:t>compilers and interpreters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Debugging by brute force</a:t>
            </a:r>
          </a:p>
          <a:p>
            <a:r>
              <a:rPr lang="en-US" sz="2400" dirty="0" smtClean="0"/>
              <a:t>Debugging by induction</a:t>
            </a:r>
          </a:p>
          <a:p>
            <a:r>
              <a:rPr lang="en-US" sz="2400" dirty="0" smtClean="0"/>
              <a:t>Debugging by deduction</a:t>
            </a:r>
          </a:p>
          <a:p>
            <a:r>
              <a:rPr lang="en-US" sz="2400" dirty="0" smtClean="0"/>
              <a:t>Debugging by backtracking</a:t>
            </a:r>
          </a:p>
          <a:p>
            <a:r>
              <a:rPr lang="en-US" sz="2400" dirty="0" smtClean="0"/>
              <a:t>Debugging with test cases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599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Debugging is that activity which is </a:t>
            </a:r>
            <a:r>
              <a:rPr lang="en-US" sz="2400" dirty="0" smtClean="0">
                <a:solidFill>
                  <a:srgbClr val="FF0000"/>
                </a:solidFill>
              </a:rPr>
              <a:t>performed after executing a successful test case.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Remember that a successful test case is one that shows that a program does not do what it was designed to do.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 Debugging consists of determining the exact nature and location of the suspected error and fixing the error.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Locating the error represents about 95% of the activity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599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305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5768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458200" cy="582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3058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305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229599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305799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Debugging occurs as a consequence of successful testing. That is, when a test case uncovers an error, </a:t>
            </a:r>
            <a:r>
              <a:rPr lang="en-US" sz="2600" dirty="0" smtClean="0">
                <a:solidFill>
                  <a:srgbClr val="FF0000"/>
                </a:solidFill>
              </a:rPr>
              <a:t>debugging is an action that results in the removal of the error</a:t>
            </a:r>
            <a:r>
              <a:rPr lang="en-US" sz="2600" dirty="0" smtClean="0"/>
              <a:t>.</a:t>
            </a:r>
          </a:p>
          <a:p>
            <a:endParaRPr lang="en-US" sz="2600" dirty="0" smtClean="0"/>
          </a:p>
          <a:p>
            <a:r>
              <a:rPr lang="en-US" sz="2600" dirty="0" smtClean="0">
                <a:solidFill>
                  <a:srgbClr val="FF0000"/>
                </a:solidFill>
              </a:rPr>
              <a:t>Debugging is a two-step process </a:t>
            </a:r>
            <a:r>
              <a:rPr lang="en-US" sz="2600" dirty="0" smtClean="0"/>
              <a:t>that begins when you find an error as a result of a successful test case.</a:t>
            </a:r>
          </a:p>
          <a:p>
            <a:pPr lvl="1"/>
            <a:r>
              <a:rPr lang="en-US" sz="2000" dirty="0" smtClean="0"/>
              <a:t>Step 1 is the </a:t>
            </a:r>
            <a:r>
              <a:rPr lang="en-US" sz="2000" dirty="0" smtClean="0">
                <a:solidFill>
                  <a:srgbClr val="FF0000"/>
                </a:solidFill>
              </a:rPr>
              <a:t>determination of the exact nature and location </a:t>
            </a:r>
            <a:r>
              <a:rPr lang="en-US" sz="2000" dirty="0" smtClean="0"/>
              <a:t>of the suspected error within the program.</a:t>
            </a:r>
          </a:p>
          <a:p>
            <a:pPr lvl="1"/>
            <a:r>
              <a:rPr lang="en-US" sz="2000" dirty="0" smtClean="0"/>
              <a:t>Step 2 consists of </a:t>
            </a:r>
            <a:r>
              <a:rPr lang="en-US" sz="2000" dirty="0" smtClean="0">
                <a:solidFill>
                  <a:srgbClr val="FF0000"/>
                </a:solidFill>
              </a:rPr>
              <a:t>fixing the error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981200"/>
            <a:ext cx="26670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52600"/>
            <a:ext cx="6781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 debugging process begins with the execution of a test case.</a:t>
            </a:r>
          </a:p>
          <a:p>
            <a:endParaRPr lang="en-US" sz="2400" dirty="0" smtClean="0"/>
          </a:p>
          <a:p>
            <a:r>
              <a:rPr lang="en-US" sz="2400" dirty="0" smtClean="0"/>
              <a:t>Results are assessed and </a:t>
            </a:r>
            <a:r>
              <a:rPr lang="en-US" sz="2400" u="sng" dirty="0" smtClean="0"/>
              <a:t>a lack of correspondence between expected and actual performance </a:t>
            </a:r>
            <a:r>
              <a:rPr lang="en-US" sz="2400" dirty="0" smtClean="0"/>
              <a:t>is encountered. </a:t>
            </a:r>
          </a:p>
          <a:p>
            <a:endParaRPr lang="en-US" sz="2400" dirty="0" smtClean="0"/>
          </a:p>
          <a:p>
            <a:r>
              <a:rPr lang="en-US" sz="2400" dirty="0" smtClean="0"/>
              <a:t>In many cases, the non corresponding data are a symptom of an underlying cause as yet hidden. </a:t>
            </a:r>
          </a:p>
          <a:p>
            <a:endParaRPr lang="en-US" sz="2400" dirty="0" smtClean="0"/>
          </a:p>
          <a:p>
            <a:r>
              <a:rPr lang="en-US" sz="2400" dirty="0" smtClean="0"/>
              <a:t>Debugging attempts to match symptom with cause, thereby leading to error correction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0600"/>
            <a:ext cx="7239000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Testing and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2037"/>
            <a:ext cx="82296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Testing is the process of executing a program or system with the aim of findings errors or bugs.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Correcting these errors or bugs (found during testing) is debugging.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Testing list out the errors where as debugging localize and correct the error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Bug-A fault in a program, which causes the program to perform in an unintended or unanticipated manner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582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An interactive debugging system (IDS)  provides programmers with facilities that aid in testing and debugging of programs. Many such systems are available during these days.</a:t>
            </a:r>
          </a:p>
          <a:p>
            <a:pPr algn="just"/>
            <a:r>
              <a:rPr lang="en-US" sz="2400" b="1" u="sng" dirty="0" smtClean="0"/>
              <a:t>Debugging Functions and Capabilities</a:t>
            </a:r>
          </a:p>
          <a:p>
            <a:pPr lvl="1" algn="just"/>
            <a:r>
              <a:rPr lang="en-US" sz="2000" dirty="0" smtClean="0"/>
              <a:t>One important requirement of any IDS is the </a:t>
            </a:r>
            <a:r>
              <a:rPr lang="en-US" sz="2000" u="sng" dirty="0" smtClean="0"/>
              <a:t>observation and control of the flow of program execution.</a:t>
            </a:r>
          </a:p>
          <a:p>
            <a:pPr lvl="2" algn="just"/>
            <a:r>
              <a:rPr lang="en-US" sz="1800" dirty="0" smtClean="0">
                <a:solidFill>
                  <a:srgbClr val="FF0000"/>
                </a:solidFill>
              </a:rPr>
              <a:t>Setting break points </a:t>
            </a:r>
            <a:r>
              <a:rPr lang="en-US" sz="1800" dirty="0" smtClean="0"/>
              <a:t>– execution is suspended</a:t>
            </a:r>
          </a:p>
          <a:p>
            <a:pPr lvl="2" algn="just"/>
            <a:r>
              <a:rPr lang="en-US" sz="1800" dirty="0" smtClean="0"/>
              <a:t>After execution is suspended, use debugging commands to </a:t>
            </a:r>
            <a:r>
              <a:rPr lang="en-US" sz="1800" dirty="0" smtClean="0">
                <a:solidFill>
                  <a:srgbClr val="FF0000"/>
                </a:solidFill>
              </a:rPr>
              <a:t>analyze the progress of the program and to diagnose errors detected.</a:t>
            </a:r>
          </a:p>
          <a:p>
            <a:pPr lvl="2" algn="just"/>
            <a:r>
              <a:rPr lang="en-US" sz="1800" dirty="0" smtClean="0">
                <a:solidFill>
                  <a:srgbClr val="FF0000"/>
                </a:solidFill>
              </a:rPr>
              <a:t>Execution</a:t>
            </a:r>
            <a:r>
              <a:rPr lang="en-US" sz="1800" dirty="0" smtClean="0"/>
              <a:t> of the program can then be </a:t>
            </a:r>
            <a:r>
              <a:rPr lang="en-US" sz="1800" dirty="0" smtClean="0">
                <a:solidFill>
                  <a:srgbClr val="FF0000"/>
                </a:solidFill>
              </a:rPr>
              <a:t>resumed</a:t>
            </a:r>
            <a:r>
              <a:rPr lang="en-US" sz="1800" dirty="0" smtClean="0"/>
              <a:t>.</a:t>
            </a:r>
          </a:p>
          <a:p>
            <a:pPr lvl="2" algn="just"/>
            <a:r>
              <a:rPr lang="en-US" sz="1800" dirty="0" smtClean="0"/>
              <a:t>As an alternative , the program can define conditional expression that are continually evaluated during the debugging session. Program execution is suspended when any of these conditions become true.</a:t>
            </a:r>
          </a:p>
          <a:p>
            <a:pPr lvl="1" algn="just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1037</Words>
  <Application>Microsoft Office PowerPoint</Application>
  <PresentationFormat>On-screen Show (4:3)</PresentationFormat>
  <Paragraphs>105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Debugger</vt:lpstr>
      <vt:lpstr>Debugging</vt:lpstr>
      <vt:lpstr>Slide 3</vt:lpstr>
      <vt:lpstr>Slide 4</vt:lpstr>
      <vt:lpstr>Debugging Process</vt:lpstr>
      <vt:lpstr>Slide 6</vt:lpstr>
      <vt:lpstr>Difference between Testing and Debugging</vt:lpstr>
      <vt:lpstr>Slide 8</vt:lpstr>
      <vt:lpstr>Debugger</vt:lpstr>
      <vt:lpstr>Slide 10</vt:lpstr>
      <vt:lpstr>Slide 11</vt:lpstr>
      <vt:lpstr>Slide 12</vt:lpstr>
      <vt:lpstr>Slide 13</vt:lpstr>
      <vt:lpstr>Slide 14</vt:lpstr>
      <vt:lpstr>Slide 15</vt:lpstr>
      <vt:lpstr>Relationship with Other Parts of the System</vt:lpstr>
      <vt:lpstr>Slide 17</vt:lpstr>
      <vt:lpstr>Debugging methods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Debugger</dc:title>
  <dc:creator>Diya Thomas</dc:creator>
  <cp:lastModifiedBy>diyat</cp:lastModifiedBy>
  <cp:revision>32</cp:revision>
  <dcterms:created xsi:type="dcterms:W3CDTF">2006-08-16T00:00:00Z</dcterms:created>
  <dcterms:modified xsi:type="dcterms:W3CDTF">2015-02-24T04:14:57Z</dcterms:modified>
</cp:coreProperties>
</file>