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0" r:id="rId7"/>
    <p:sldId id="261" r:id="rId8"/>
    <p:sldId id="264" r:id="rId9"/>
    <p:sldId id="266" r:id="rId10"/>
    <p:sldId id="267" r:id="rId11"/>
    <p:sldId id="268" r:id="rId12"/>
    <p:sldId id="269" r:id="rId13"/>
    <p:sldId id="270" r:id="rId14"/>
    <p:sldId id="271" r:id="rId15"/>
    <p:sldId id="272" r:id="rId16"/>
    <p:sldId id="273" r:id="rId17"/>
    <p:sldId id="274" r:id="rId18"/>
    <p:sldId id="276" r:id="rId19"/>
    <p:sldId id="275" r:id="rId20"/>
    <p:sldId id="279" r:id="rId21"/>
    <p:sldId id="277" r:id="rId22"/>
    <p:sldId id="278" r:id="rId23"/>
    <p:sldId id="322" r:id="rId24"/>
    <p:sldId id="280" r:id="rId25"/>
    <p:sldId id="281" r:id="rId26"/>
    <p:sldId id="282" r:id="rId27"/>
    <p:sldId id="283" r:id="rId28"/>
    <p:sldId id="284" r:id="rId29"/>
    <p:sldId id="285" r:id="rId30"/>
    <p:sldId id="286" r:id="rId31"/>
    <p:sldId id="288" r:id="rId32"/>
    <p:sldId id="289" r:id="rId33"/>
    <p:sldId id="304" r:id="rId34"/>
    <p:sldId id="303" r:id="rId35"/>
    <p:sldId id="302" r:id="rId36"/>
    <p:sldId id="290" r:id="rId37"/>
    <p:sldId id="292" r:id="rId38"/>
    <p:sldId id="293" r:id="rId39"/>
    <p:sldId id="291" r:id="rId40"/>
    <p:sldId id="294" r:id="rId41"/>
    <p:sldId id="295" r:id="rId42"/>
    <p:sldId id="296" r:id="rId43"/>
    <p:sldId id="307" r:id="rId44"/>
    <p:sldId id="297" r:id="rId45"/>
    <p:sldId id="301" r:id="rId46"/>
    <p:sldId id="298" r:id="rId47"/>
    <p:sldId id="299" r:id="rId48"/>
    <p:sldId id="305" r:id="rId49"/>
    <p:sldId id="308" r:id="rId50"/>
    <p:sldId id="309" r:id="rId51"/>
    <p:sldId id="310" r:id="rId52"/>
    <p:sldId id="311" r:id="rId53"/>
    <p:sldId id="312" r:id="rId54"/>
    <p:sldId id="313" r:id="rId55"/>
    <p:sldId id="314" r:id="rId56"/>
    <p:sldId id="316" r:id="rId57"/>
    <p:sldId id="317" r:id="rId58"/>
    <p:sldId id="319" r:id="rId59"/>
    <p:sldId id="320" r:id="rId60"/>
    <p:sldId id="318" r:id="rId61"/>
    <p:sldId id="321" r:id="rId62"/>
    <p:sldId id="31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87" autoAdjust="0"/>
    <p:restoredTop sz="94660"/>
  </p:normalViewPr>
  <p:slideViewPr>
    <p:cSldViewPr>
      <p:cViewPr varScale="1">
        <p:scale>
          <a:sx n="68" d="100"/>
          <a:sy n="68" d="100"/>
        </p:scale>
        <p:origin x="-570" y="-10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438400"/>
            <a:ext cx="5943600" cy="1362075"/>
          </a:xfrm>
        </p:spPr>
        <p:txBody>
          <a:bodyPr/>
          <a:lstStyle/>
          <a:p>
            <a:r>
              <a:rPr lang="en-US" dirty="0" smtClean="0"/>
              <a:t>    Loader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8229600" cy="1143000"/>
          </a:xfrm>
        </p:spPr>
        <p:txBody>
          <a:bodyPr>
            <a:normAutofit/>
          </a:bodyPr>
          <a:lstStyle/>
          <a:p>
            <a:r>
              <a:rPr lang="en-US" sz="2400" dirty="0" smtClean="0"/>
              <a:t>Algorithm for an Absolute loader</a:t>
            </a:r>
            <a:endParaRPr lang="en-US" sz="2400" dirty="0"/>
          </a:p>
        </p:txBody>
      </p:sp>
      <p:pic>
        <p:nvPicPr>
          <p:cNvPr id="3074" name="Picture 2"/>
          <p:cNvPicPr>
            <a:picLocks noGrp="1" noChangeAspect="1" noChangeArrowheads="1"/>
          </p:cNvPicPr>
          <p:nvPr>
            <p:ph idx="1"/>
          </p:nvPr>
        </p:nvPicPr>
        <p:blipFill>
          <a:blip r:embed="rId2"/>
          <a:srcRect/>
          <a:stretch>
            <a:fillRect/>
          </a:stretch>
        </p:blipFill>
        <p:spPr bwMode="auto">
          <a:xfrm>
            <a:off x="762000" y="1600200"/>
            <a:ext cx="74676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57200" y="685800"/>
            <a:ext cx="8305801"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609600" y="228600"/>
            <a:ext cx="81534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Bootstrap Loader </a:t>
            </a:r>
            <a:br>
              <a:rPr lang="en-US" b="1" dirty="0" smtClean="0"/>
            </a:br>
            <a:endParaRPr lang="en-US" dirty="0"/>
          </a:p>
        </p:txBody>
      </p:sp>
      <p:sp>
        <p:nvSpPr>
          <p:cNvPr id="3" name="Content Placeholder 2"/>
          <p:cNvSpPr>
            <a:spLocks noGrp="1"/>
          </p:cNvSpPr>
          <p:nvPr>
            <p:ph idx="1"/>
          </p:nvPr>
        </p:nvSpPr>
        <p:spPr/>
        <p:txBody>
          <a:bodyPr>
            <a:noAutofit/>
          </a:bodyPr>
          <a:lstStyle/>
          <a:p>
            <a:pPr algn="just"/>
            <a:endParaRPr lang="en-US" sz="2400" dirty="0" smtClean="0"/>
          </a:p>
          <a:p>
            <a:pPr algn="just"/>
            <a:r>
              <a:rPr lang="en-US" sz="2400" dirty="0" smtClean="0"/>
              <a:t>When a computer is first turned on or restarted, a special type of </a:t>
            </a:r>
            <a:r>
              <a:rPr lang="en-US" sz="2400" u="sng" dirty="0" smtClean="0"/>
              <a:t>absolute loader, called a </a:t>
            </a:r>
            <a:r>
              <a:rPr lang="en-US" sz="2400" b="1" i="1" u="sng" dirty="0" smtClean="0"/>
              <a:t>bootstrap loader, </a:t>
            </a:r>
            <a:r>
              <a:rPr lang="en-US" sz="2400" dirty="0" smtClean="0"/>
              <a:t>is executed</a:t>
            </a:r>
            <a:r>
              <a:rPr lang="en-US" sz="2400" b="1" i="1" dirty="0" smtClean="0"/>
              <a:t>. </a:t>
            </a:r>
          </a:p>
          <a:p>
            <a:pPr algn="just"/>
            <a:r>
              <a:rPr lang="en-US" sz="2400" dirty="0" smtClean="0"/>
              <a:t>This bootstrap loads the first program to be run by the computer – usually an operating system</a:t>
            </a:r>
            <a:r>
              <a:rPr lang="en-US" sz="2400" b="1" i="1" u="sng" dirty="0" smtClean="0"/>
              <a:t> </a:t>
            </a:r>
          </a:p>
          <a:p>
            <a:pPr algn="just"/>
            <a:r>
              <a:rPr lang="en-US" altLang="zh-TW" sz="2400" dirty="0" smtClean="0"/>
              <a:t>Example (SIC bootstrap loader)</a:t>
            </a:r>
          </a:p>
          <a:p>
            <a:pPr lvl="1" algn="just"/>
            <a:r>
              <a:rPr lang="en-US" altLang="zh-TW" sz="2400" dirty="0" smtClean="0"/>
              <a:t>The bootstrap itself begins at address 0 </a:t>
            </a:r>
          </a:p>
          <a:p>
            <a:pPr lvl="1" algn="just"/>
            <a:r>
              <a:rPr lang="en-US" altLang="zh-TW" sz="2400" dirty="0" smtClean="0"/>
              <a:t>It loads the OS starting address 0x80</a:t>
            </a:r>
          </a:p>
          <a:p>
            <a:pPr lvl="1" algn="just"/>
            <a:r>
              <a:rPr lang="en-US" altLang="zh-TW" sz="2400" dirty="0" smtClean="0"/>
              <a:t>No header record or control information, the object code is consecutive bytes of memory</a:t>
            </a:r>
          </a:p>
          <a:p>
            <a:pPr lvl="1" algn="just"/>
            <a:r>
              <a:rPr lang="en-US" altLang="zh-TW" sz="2400" dirty="0" smtClean="0"/>
              <a:t>It is in ROM</a:t>
            </a:r>
          </a:p>
          <a:p>
            <a:pPr algn="just"/>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457200" y="0"/>
            <a:ext cx="82296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1) The object code from device F1 is always loaded into consecutive bytes of memory, starting at address 80. The main loop of the bootstrap keeps the address of the next memory location to be loaded in register X. </a:t>
            </a:r>
          </a:p>
          <a:p>
            <a:pPr algn="just"/>
            <a:endParaRPr lang="en-US" dirty="0" smtClean="0"/>
          </a:p>
          <a:p>
            <a:pPr algn="just"/>
            <a:r>
              <a:rPr lang="en-US" dirty="0" smtClean="0"/>
              <a:t>2) After all of the object code from device F1 has been loaded, the bootstrap jumps to address 80, which begins the execution of the program that was loaded. </a:t>
            </a:r>
          </a:p>
          <a:p>
            <a:pPr algn="just"/>
            <a:endParaRPr lang="en-US" dirty="0" smtClean="0"/>
          </a:p>
          <a:p>
            <a:pPr algn="just"/>
            <a:r>
              <a:rPr lang="en-US" dirty="0" smtClean="0"/>
              <a:t>Much of the work of the bootstrap loader is performed by the subroutine GETC. </a:t>
            </a:r>
          </a:p>
          <a:p>
            <a:pPr algn="just"/>
            <a:r>
              <a:rPr lang="en-US" dirty="0" smtClean="0"/>
              <a:t>GETC is used to read and convert a pair of characters from device F1 representing 1 byte of object code to be loaded. </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Relocating loader</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pPr algn="just"/>
            <a:r>
              <a:rPr lang="en-US" altLang="zh-TW" sz="2400" dirty="0" smtClean="0"/>
              <a:t>Loaders that allow program relocation</a:t>
            </a:r>
          </a:p>
          <a:p>
            <a:pPr algn="just"/>
            <a:r>
              <a:rPr lang="en-US" altLang="zh-TW" sz="2400" dirty="0" smtClean="0"/>
              <a:t>Motivation</a:t>
            </a:r>
          </a:p>
          <a:p>
            <a:pPr lvl="1" algn="just"/>
            <a:r>
              <a:rPr lang="en-US" altLang="zh-TW" sz="2400" dirty="0" smtClean="0"/>
              <a:t>efficient sharing of the machine with larger memory and when several independent programs are to be run together</a:t>
            </a:r>
          </a:p>
          <a:p>
            <a:pPr lvl="1" algn="just"/>
            <a:r>
              <a:rPr lang="en-US" altLang="zh-TW" sz="2400" dirty="0" smtClean="0"/>
              <a:t>support the use of subroutine libraries efficiently</a:t>
            </a:r>
          </a:p>
          <a:p>
            <a:pPr algn="just"/>
            <a:r>
              <a:rPr lang="en-US" altLang="zh-TW" sz="2400" dirty="0" smtClean="0"/>
              <a:t>Two methods for specifying relocation</a:t>
            </a:r>
          </a:p>
          <a:p>
            <a:pPr lvl="1" algn="just"/>
            <a:r>
              <a:rPr lang="en-US" altLang="zh-TW" sz="2400" dirty="0" smtClean="0"/>
              <a:t>modification record</a:t>
            </a:r>
          </a:p>
          <a:p>
            <a:pPr lvl="1" algn="just"/>
            <a:r>
              <a:rPr lang="en-US" altLang="zh-TW" sz="2400" dirty="0" smtClean="0"/>
              <a:t>relocation bit</a:t>
            </a:r>
          </a:p>
          <a:p>
            <a:pPr lvl="2" algn="just"/>
            <a:r>
              <a:rPr lang="en-US" altLang="zh-TW" dirty="0" smtClean="0"/>
              <a:t>each instruction is associated with one relocation bit</a:t>
            </a:r>
          </a:p>
          <a:p>
            <a:pPr lvl="2" algn="just"/>
            <a:r>
              <a:rPr lang="en-US" altLang="zh-TW" dirty="0" smtClean="0"/>
              <a:t>these relocation bits in a Text record is gathered into bit masks</a:t>
            </a:r>
          </a:p>
          <a:p>
            <a:pPr algn="just"/>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Modification Record</a:t>
            </a:r>
            <a:endParaRPr lang="en-US" dirty="0"/>
          </a:p>
        </p:txBody>
      </p:sp>
      <p:sp>
        <p:nvSpPr>
          <p:cNvPr id="5" name="Content Placeholder 4"/>
          <p:cNvSpPr>
            <a:spLocks noGrp="1" noChangeArrowheads="1"/>
          </p:cNvSpPr>
          <p:nvPr>
            <p:ph idx="1"/>
          </p:nvPr>
        </p:nvSpPr>
        <p:spPr bwMode="auto">
          <a:xfrm>
            <a:off x="533400" y="2209800"/>
            <a:ext cx="8229600" cy="2234458"/>
          </a:xfrm>
          <a:prstGeom prst="rect">
            <a:avLst/>
          </a:prstGeom>
          <a:noFill/>
          <a:ln w="12700">
            <a:solidFill>
              <a:schemeClr val="tx1"/>
            </a:solidFill>
            <a:miter lim="800000"/>
            <a:headEnd/>
            <a:tailEnd/>
          </a:ln>
        </p:spPr>
        <p:txBody>
          <a:bodyPr>
            <a:spAutoFit/>
          </a:bodyPr>
          <a:lstStyle/>
          <a:p>
            <a:pPr eaLnBrk="1" hangingPunct="1">
              <a:lnSpc>
                <a:spcPct val="80000"/>
              </a:lnSpc>
            </a:pPr>
            <a:r>
              <a:rPr kumimoji="1" lang="en-US" altLang="zh-TW" sz="2400" dirty="0">
                <a:latin typeface="Times New Roman" pitchFamily="18" charset="0"/>
                <a:ea typeface="新細明體" pitchFamily="18" charset="-120"/>
              </a:rPr>
              <a:t>Modification record</a:t>
            </a:r>
          </a:p>
          <a:p>
            <a:pPr lvl="1" eaLnBrk="1" hangingPunct="1">
              <a:lnSpc>
                <a:spcPct val="80000"/>
              </a:lnSpc>
              <a:buNone/>
            </a:pPr>
            <a:r>
              <a:rPr kumimoji="1" lang="en-US" altLang="zh-TW" sz="2400" dirty="0" smtClean="0">
                <a:latin typeface="Times New Roman" pitchFamily="18" charset="0"/>
                <a:ea typeface="新細明體" pitchFamily="18" charset="-120"/>
              </a:rPr>
              <a:t>  </a:t>
            </a:r>
            <a:r>
              <a:rPr kumimoji="1" lang="en-US" altLang="zh-TW" sz="2400" dirty="0" err="1" smtClean="0">
                <a:latin typeface="Times New Roman" pitchFamily="18" charset="0"/>
                <a:ea typeface="新細明體" pitchFamily="18" charset="-120"/>
              </a:rPr>
              <a:t>col</a:t>
            </a:r>
            <a:r>
              <a:rPr kumimoji="1" lang="en-US" altLang="zh-TW" sz="2400" dirty="0" smtClean="0">
                <a:latin typeface="Times New Roman" pitchFamily="18" charset="0"/>
                <a:ea typeface="新細明體" pitchFamily="18" charset="-120"/>
              </a:rPr>
              <a:t> </a:t>
            </a:r>
            <a:r>
              <a:rPr kumimoji="1" lang="en-US" altLang="zh-TW" sz="2400" dirty="0">
                <a:latin typeface="Times New Roman" pitchFamily="18" charset="0"/>
                <a:ea typeface="新細明體" pitchFamily="18" charset="-120"/>
              </a:rPr>
              <a:t>1: M</a:t>
            </a:r>
          </a:p>
          <a:p>
            <a:pPr lvl="1" eaLnBrk="1" hangingPunct="1">
              <a:lnSpc>
                <a:spcPct val="80000"/>
              </a:lnSpc>
              <a:buNone/>
            </a:pPr>
            <a:r>
              <a:rPr kumimoji="1" lang="en-US" altLang="zh-TW" sz="2400" dirty="0" smtClean="0">
                <a:latin typeface="Times New Roman" pitchFamily="18" charset="0"/>
                <a:ea typeface="新細明體" pitchFamily="18" charset="-120"/>
              </a:rPr>
              <a:t>  </a:t>
            </a:r>
            <a:r>
              <a:rPr kumimoji="1" lang="en-US" altLang="zh-TW" sz="2400" dirty="0" err="1" smtClean="0">
                <a:latin typeface="Times New Roman" pitchFamily="18" charset="0"/>
                <a:ea typeface="新細明體" pitchFamily="18" charset="-120"/>
              </a:rPr>
              <a:t>col</a:t>
            </a:r>
            <a:r>
              <a:rPr kumimoji="1" lang="en-US" altLang="zh-TW" sz="2400" dirty="0" smtClean="0">
                <a:latin typeface="Times New Roman" pitchFamily="18" charset="0"/>
                <a:ea typeface="新細明體" pitchFamily="18" charset="-120"/>
              </a:rPr>
              <a:t> 2-7:Starting location of the address field to be modified</a:t>
            </a:r>
            <a:endParaRPr kumimoji="1" lang="en-US" altLang="zh-TW" sz="2400" dirty="0">
              <a:latin typeface="Times New Roman" pitchFamily="18" charset="0"/>
              <a:ea typeface="新細明體" pitchFamily="18" charset="-120"/>
            </a:endParaRPr>
          </a:p>
          <a:p>
            <a:pPr lvl="1" eaLnBrk="1" hangingPunct="1">
              <a:lnSpc>
                <a:spcPct val="80000"/>
              </a:lnSpc>
              <a:buNone/>
            </a:pPr>
            <a:r>
              <a:rPr kumimoji="1" lang="en-US" altLang="zh-TW" sz="2400" dirty="0" smtClean="0">
                <a:latin typeface="Times New Roman" pitchFamily="18" charset="0"/>
                <a:ea typeface="新細明體" pitchFamily="18" charset="-120"/>
              </a:rPr>
              <a:t>  </a:t>
            </a:r>
            <a:r>
              <a:rPr kumimoji="1" lang="en-US" altLang="zh-TW" sz="2400" dirty="0" err="1" smtClean="0">
                <a:latin typeface="Times New Roman" pitchFamily="18" charset="0"/>
                <a:ea typeface="新細明體" pitchFamily="18" charset="-120"/>
              </a:rPr>
              <a:t>col</a:t>
            </a:r>
            <a:r>
              <a:rPr kumimoji="1" lang="en-US" altLang="zh-TW" sz="2400" dirty="0" smtClean="0">
                <a:latin typeface="Times New Roman" pitchFamily="18" charset="0"/>
                <a:ea typeface="新細明體" pitchFamily="18" charset="-120"/>
              </a:rPr>
              <a:t> </a:t>
            </a:r>
            <a:r>
              <a:rPr kumimoji="1" lang="en-US" altLang="zh-TW" sz="2400" dirty="0">
                <a:latin typeface="Times New Roman" pitchFamily="18" charset="0"/>
                <a:ea typeface="新細明體" pitchFamily="18" charset="-120"/>
              </a:rPr>
              <a:t>8-9: length (</a:t>
            </a:r>
            <a:r>
              <a:rPr kumimoji="1" lang="en-US" altLang="zh-TW" sz="2400" dirty="0" err="1">
                <a:latin typeface="Times New Roman" pitchFamily="18" charset="0"/>
                <a:ea typeface="新細明體" pitchFamily="18" charset="-120"/>
              </a:rPr>
              <a:t>halfbyte</a:t>
            </a:r>
            <a:r>
              <a:rPr kumimoji="1" lang="en-US" altLang="zh-TW" sz="2400" dirty="0">
                <a:latin typeface="Times New Roman" pitchFamily="18" charset="0"/>
                <a:ea typeface="新細明體" pitchFamily="18" charset="-120"/>
              </a:rPr>
              <a:t>)</a:t>
            </a:r>
          </a:p>
          <a:p>
            <a:pPr lvl="1" eaLnBrk="1" hangingPunct="1">
              <a:lnSpc>
                <a:spcPct val="80000"/>
              </a:lnSpc>
              <a:buNone/>
            </a:pPr>
            <a:r>
              <a:rPr kumimoji="1" lang="en-US" altLang="zh-TW" sz="2400" dirty="0" smtClean="0">
                <a:latin typeface="Times New Roman" pitchFamily="18" charset="0"/>
                <a:ea typeface="新細明體" pitchFamily="18" charset="-120"/>
              </a:rPr>
              <a:t>  </a:t>
            </a:r>
            <a:r>
              <a:rPr kumimoji="1" lang="en-US" altLang="zh-TW" sz="2400" dirty="0" err="1" smtClean="0">
                <a:latin typeface="Times New Roman" pitchFamily="18" charset="0"/>
                <a:ea typeface="新細明體" pitchFamily="18" charset="-120"/>
              </a:rPr>
              <a:t>col</a:t>
            </a:r>
            <a:r>
              <a:rPr kumimoji="1" lang="en-US" altLang="zh-TW" sz="2400" dirty="0" smtClean="0">
                <a:latin typeface="Times New Roman" pitchFamily="18" charset="0"/>
                <a:ea typeface="新細明體" pitchFamily="18" charset="-120"/>
              </a:rPr>
              <a:t> </a:t>
            </a:r>
            <a:r>
              <a:rPr kumimoji="1" lang="en-US" altLang="zh-TW" sz="2400" dirty="0">
                <a:latin typeface="Times New Roman" pitchFamily="18" charset="0"/>
                <a:ea typeface="新細明體" pitchFamily="18" charset="-120"/>
              </a:rPr>
              <a:t>10: flag (+/-)</a:t>
            </a:r>
          </a:p>
          <a:p>
            <a:pPr lvl="1" eaLnBrk="1" hangingPunct="1">
              <a:lnSpc>
                <a:spcPct val="80000"/>
              </a:lnSpc>
              <a:buNone/>
            </a:pPr>
            <a:r>
              <a:rPr kumimoji="1" lang="en-US" altLang="zh-TW" sz="2400" dirty="0" smtClean="0">
                <a:latin typeface="Times New Roman" pitchFamily="18" charset="0"/>
                <a:ea typeface="新細明體" pitchFamily="18" charset="-120"/>
              </a:rPr>
              <a:t>  </a:t>
            </a:r>
            <a:r>
              <a:rPr kumimoji="1" lang="en-US" altLang="zh-TW" sz="2400" dirty="0" err="1" smtClean="0">
                <a:latin typeface="Times New Roman" pitchFamily="18" charset="0"/>
                <a:ea typeface="新細明體" pitchFamily="18" charset="-120"/>
              </a:rPr>
              <a:t>col</a:t>
            </a:r>
            <a:r>
              <a:rPr kumimoji="1" lang="en-US" altLang="zh-TW" sz="2400" dirty="0" smtClean="0">
                <a:latin typeface="Times New Roman" pitchFamily="18" charset="0"/>
                <a:ea typeface="新細明體" pitchFamily="18" charset="-120"/>
              </a:rPr>
              <a:t> </a:t>
            </a:r>
            <a:r>
              <a:rPr kumimoji="1" lang="en-US" altLang="zh-TW" sz="2400" dirty="0">
                <a:latin typeface="Times New Roman" pitchFamily="18" charset="0"/>
                <a:ea typeface="新細明體" pitchFamily="18" charset="-120"/>
              </a:rPr>
              <a:t>11-17: segment name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Most of the instructions in this program use </a:t>
            </a:r>
            <a:r>
              <a:rPr lang="en-US" sz="2400" i="1" u="sng" dirty="0" smtClean="0"/>
              <a:t>relative or immediate addressing. </a:t>
            </a:r>
          </a:p>
          <a:p>
            <a:pPr algn="just">
              <a:buNone/>
            </a:pPr>
            <a:endParaRPr lang="en-US" sz="2400" i="1" u="sng" dirty="0" smtClean="0"/>
          </a:p>
          <a:p>
            <a:pPr algn="just"/>
            <a:r>
              <a:rPr lang="en-US" sz="2400" dirty="0" smtClean="0"/>
              <a:t>The only portions of the assembled program that contain actual addresses are the extended format instructions on lines 15, 35, and 65. Thus these are the only items whose values are affected by relocation.</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143000" y="0"/>
            <a:ext cx="67056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Loader</a:t>
            </a:r>
            <a:endParaRPr lang="en-US" dirty="0"/>
          </a:p>
        </p:txBody>
      </p:sp>
      <p:sp>
        <p:nvSpPr>
          <p:cNvPr id="3" name="Content Placeholder 2"/>
          <p:cNvSpPr>
            <a:spLocks noGrp="1"/>
          </p:cNvSpPr>
          <p:nvPr>
            <p:ph idx="1"/>
          </p:nvPr>
        </p:nvSpPr>
        <p:spPr/>
        <p:txBody>
          <a:bodyPr>
            <a:normAutofit/>
          </a:bodyPr>
          <a:lstStyle/>
          <a:p>
            <a:pPr algn="just">
              <a:buNone/>
            </a:pPr>
            <a:endParaRPr lang="en-US" sz="2400" dirty="0" smtClean="0"/>
          </a:p>
          <a:p>
            <a:pPr algn="just"/>
            <a:r>
              <a:rPr lang="en-US" sz="2400" dirty="0" smtClean="0"/>
              <a:t>A loader is a system program that performs the loading function. </a:t>
            </a:r>
          </a:p>
          <a:p>
            <a:pPr algn="just">
              <a:buNone/>
            </a:pPr>
            <a:endParaRPr lang="en-US" sz="2400" dirty="0" smtClean="0"/>
          </a:p>
          <a:p>
            <a:pPr algn="just"/>
            <a:r>
              <a:rPr lang="en-US" sz="2400" dirty="0" smtClean="0"/>
              <a:t>Many loaders also support </a:t>
            </a:r>
            <a:r>
              <a:rPr lang="en-US" sz="2400" i="1" dirty="0" smtClean="0"/>
              <a:t>relocation and linking. </a:t>
            </a:r>
          </a:p>
          <a:p>
            <a:pPr algn="just">
              <a:buNone/>
            </a:pPr>
            <a:endParaRPr lang="en-US" sz="2400" dirty="0" smtClean="0"/>
          </a:p>
          <a:p>
            <a:pPr algn="just"/>
            <a:r>
              <a:rPr lang="en-US" sz="2400" dirty="0" smtClean="0"/>
              <a:t>Some systems have a </a:t>
            </a:r>
            <a:r>
              <a:rPr lang="en-US" sz="2400" i="1" dirty="0" smtClean="0"/>
              <a:t>linker to perform the linking operations and a separate loader to handle relocation and loading. </a:t>
            </a:r>
          </a:p>
          <a:p>
            <a:pPr algn="just"/>
            <a:endParaRPr lang="en-US" sz="2400" i="1" dirty="0" smtClean="0"/>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nvPr>
        </p:nvGraphicFramePr>
        <p:xfrm>
          <a:off x="2743200" y="1600200"/>
          <a:ext cx="533400" cy="3276600"/>
        </p:xfrm>
        <a:graphic>
          <a:graphicData uri="http://schemas.openxmlformats.org/drawingml/2006/table">
            <a:tbl>
              <a:tblPr firstRow="1" bandRow="1">
                <a:tableStyleId>{5C22544A-7EE6-4342-B048-85BDC9FD1C3A}</a:tableStyleId>
              </a:tblPr>
              <a:tblGrid>
                <a:gridCol w="533400"/>
              </a:tblGrid>
              <a:tr h="819150">
                <a:tc>
                  <a:txBody>
                    <a:bodyPr/>
                    <a:lstStyle/>
                    <a:p>
                      <a:r>
                        <a:rPr lang="en-US" dirty="0" smtClean="0"/>
                        <a:t>4 B</a:t>
                      </a:r>
                      <a:endParaRPr lang="en-US" dirty="0"/>
                    </a:p>
                  </a:txBody>
                  <a:tcPr/>
                </a:tc>
              </a:tr>
              <a:tr h="819150">
                <a:tc>
                  <a:txBody>
                    <a:bodyPr/>
                    <a:lstStyle/>
                    <a:p>
                      <a:r>
                        <a:rPr lang="en-US" dirty="0" smtClean="0"/>
                        <a:t>1 </a:t>
                      </a:r>
                      <a:r>
                        <a:rPr lang="en-US" dirty="0" smtClean="0">
                          <a:solidFill>
                            <a:srgbClr val="FF0000"/>
                          </a:solidFill>
                        </a:rPr>
                        <a:t>0</a:t>
                      </a:r>
                      <a:endParaRPr lang="en-US" dirty="0">
                        <a:solidFill>
                          <a:srgbClr val="FF0000"/>
                        </a:solidFill>
                      </a:endParaRPr>
                    </a:p>
                  </a:txBody>
                  <a:tcPr/>
                </a:tc>
              </a:tr>
              <a:tr h="819150">
                <a:tc>
                  <a:txBody>
                    <a:bodyPr/>
                    <a:lstStyle/>
                    <a:p>
                      <a:r>
                        <a:rPr lang="en-US" dirty="0" smtClean="0">
                          <a:solidFill>
                            <a:srgbClr val="FF0000"/>
                          </a:solidFill>
                        </a:rPr>
                        <a:t>1 0</a:t>
                      </a:r>
                      <a:endParaRPr lang="en-US" dirty="0">
                        <a:solidFill>
                          <a:srgbClr val="FF0000"/>
                        </a:solidFill>
                      </a:endParaRPr>
                    </a:p>
                  </a:txBody>
                  <a:tcPr/>
                </a:tc>
              </a:tr>
              <a:tr h="819150">
                <a:tc>
                  <a:txBody>
                    <a:bodyPr/>
                    <a:lstStyle/>
                    <a:p>
                      <a:r>
                        <a:rPr lang="en-US" dirty="0" smtClean="0">
                          <a:solidFill>
                            <a:srgbClr val="FF0000"/>
                          </a:solidFill>
                        </a:rPr>
                        <a:t>3 6</a:t>
                      </a:r>
                      <a:endParaRPr lang="en-US" dirty="0">
                        <a:solidFill>
                          <a:srgbClr val="FF0000"/>
                        </a:solidFill>
                      </a:endParaRPr>
                    </a:p>
                  </a:txBody>
                  <a:tcPr/>
                </a:tc>
              </a:tr>
            </a:tbl>
          </a:graphicData>
        </a:graphic>
      </p:graphicFrame>
      <p:sp>
        <p:nvSpPr>
          <p:cNvPr id="5" name="TextBox 4"/>
          <p:cNvSpPr txBox="1"/>
          <p:nvPr/>
        </p:nvSpPr>
        <p:spPr>
          <a:xfrm>
            <a:off x="2057400" y="1828800"/>
            <a:ext cx="652743" cy="369332"/>
          </a:xfrm>
          <a:prstGeom prst="rect">
            <a:avLst/>
          </a:prstGeom>
          <a:noFill/>
        </p:spPr>
        <p:txBody>
          <a:bodyPr wrap="none" rtlCol="0">
            <a:spAutoFit/>
          </a:bodyPr>
          <a:lstStyle/>
          <a:p>
            <a:r>
              <a:rPr lang="en-US" dirty="0" smtClean="0"/>
              <a:t>0006</a:t>
            </a:r>
            <a:endParaRPr lang="en-US" dirty="0"/>
          </a:p>
        </p:txBody>
      </p:sp>
      <p:sp>
        <p:nvSpPr>
          <p:cNvPr id="6" name="TextBox 5"/>
          <p:cNvSpPr txBox="1"/>
          <p:nvPr/>
        </p:nvSpPr>
        <p:spPr>
          <a:xfrm>
            <a:off x="2057400" y="2590800"/>
            <a:ext cx="652743" cy="369332"/>
          </a:xfrm>
          <a:prstGeom prst="rect">
            <a:avLst/>
          </a:prstGeom>
          <a:noFill/>
        </p:spPr>
        <p:txBody>
          <a:bodyPr wrap="none" rtlCol="0">
            <a:spAutoFit/>
          </a:bodyPr>
          <a:lstStyle/>
          <a:p>
            <a:r>
              <a:rPr lang="en-US" dirty="0" smtClean="0"/>
              <a:t>0007</a:t>
            </a:r>
            <a:endParaRPr lang="en-US" dirty="0"/>
          </a:p>
        </p:txBody>
      </p:sp>
      <p:sp>
        <p:nvSpPr>
          <p:cNvPr id="7" name="TextBox 6"/>
          <p:cNvSpPr txBox="1"/>
          <p:nvPr/>
        </p:nvSpPr>
        <p:spPr>
          <a:xfrm>
            <a:off x="2057400" y="3505200"/>
            <a:ext cx="652743" cy="369332"/>
          </a:xfrm>
          <a:prstGeom prst="rect">
            <a:avLst/>
          </a:prstGeom>
          <a:noFill/>
        </p:spPr>
        <p:txBody>
          <a:bodyPr wrap="none" rtlCol="0">
            <a:spAutoFit/>
          </a:bodyPr>
          <a:lstStyle/>
          <a:p>
            <a:r>
              <a:rPr lang="en-US" dirty="0" smtClean="0"/>
              <a:t>0008</a:t>
            </a:r>
            <a:endParaRPr lang="en-US" dirty="0"/>
          </a:p>
        </p:txBody>
      </p:sp>
      <p:sp>
        <p:nvSpPr>
          <p:cNvPr id="8" name="TextBox 7"/>
          <p:cNvSpPr txBox="1"/>
          <p:nvPr/>
        </p:nvSpPr>
        <p:spPr>
          <a:xfrm>
            <a:off x="1981200" y="4343400"/>
            <a:ext cx="652743" cy="369332"/>
          </a:xfrm>
          <a:prstGeom prst="rect">
            <a:avLst/>
          </a:prstGeom>
          <a:noFill/>
        </p:spPr>
        <p:txBody>
          <a:bodyPr wrap="none" rtlCol="0">
            <a:spAutoFit/>
          </a:bodyPr>
          <a:lstStyle/>
          <a:p>
            <a:r>
              <a:rPr lang="en-US" dirty="0" smtClean="0"/>
              <a:t>0009</a:t>
            </a:r>
            <a:endParaRPr lang="en-US" dirty="0"/>
          </a:p>
        </p:txBody>
      </p:sp>
      <p:sp>
        <p:nvSpPr>
          <p:cNvPr id="15" name="TextBox 14"/>
          <p:cNvSpPr txBox="1"/>
          <p:nvPr/>
        </p:nvSpPr>
        <p:spPr>
          <a:xfrm>
            <a:off x="3657600" y="2743200"/>
            <a:ext cx="4483022" cy="369332"/>
          </a:xfrm>
          <a:prstGeom prst="rect">
            <a:avLst/>
          </a:prstGeom>
          <a:noFill/>
        </p:spPr>
        <p:txBody>
          <a:bodyPr wrap="none" rtlCol="0">
            <a:spAutoFit/>
          </a:bodyPr>
          <a:lstStyle/>
          <a:p>
            <a:r>
              <a:rPr lang="en-US" dirty="0" smtClean="0"/>
              <a:t>Red digit indicate 5 half byte is to be modified</a:t>
            </a:r>
            <a:endParaRPr lang="en-US" dirty="0"/>
          </a:p>
        </p:txBody>
      </p:sp>
      <p:sp>
        <p:nvSpPr>
          <p:cNvPr id="16" name="TextBox 15"/>
          <p:cNvSpPr txBox="1"/>
          <p:nvPr/>
        </p:nvSpPr>
        <p:spPr>
          <a:xfrm>
            <a:off x="533400" y="5867400"/>
            <a:ext cx="7239000" cy="369332"/>
          </a:xfrm>
          <a:prstGeom prst="rect">
            <a:avLst/>
          </a:prstGeom>
          <a:noFill/>
        </p:spPr>
        <p:txBody>
          <a:bodyPr wrap="square" rtlCol="0">
            <a:spAutoFit/>
          </a:bodyPr>
          <a:lstStyle/>
          <a:p>
            <a:r>
              <a:rPr lang="en-US" dirty="0" smtClean="0"/>
              <a:t>Modification record of JSUBM(Line 15): M^000007^05</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609600" y="685800"/>
            <a:ext cx="7696199"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sz="2400" dirty="0" smtClean="0"/>
              <a:t>Each Modification record specifies </a:t>
            </a:r>
            <a:r>
              <a:rPr lang="en-US" sz="2400" u="sng" dirty="0" smtClean="0"/>
              <a:t>the starting address and length of the field whose value is to be altered. </a:t>
            </a:r>
          </a:p>
          <a:p>
            <a:pPr algn="just">
              <a:buNone/>
            </a:pPr>
            <a:endParaRPr lang="en-US" sz="2400" u="sng" dirty="0" smtClean="0"/>
          </a:p>
          <a:p>
            <a:pPr algn="just"/>
            <a:r>
              <a:rPr lang="en-US" sz="2400" dirty="0" smtClean="0"/>
              <a:t>It then describes </a:t>
            </a:r>
            <a:r>
              <a:rPr lang="en-US" sz="2400" u="sng" dirty="0" smtClean="0"/>
              <a:t>the modification to be performed. </a:t>
            </a:r>
          </a:p>
          <a:p>
            <a:pPr algn="just">
              <a:buNone/>
            </a:pPr>
            <a:endParaRPr lang="en-US" sz="2400" u="sng" dirty="0" smtClean="0"/>
          </a:p>
          <a:p>
            <a:pPr algn="just"/>
            <a:r>
              <a:rPr lang="en-US" sz="2400" dirty="0" smtClean="0"/>
              <a:t>In this example, all modifications </a:t>
            </a:r>
            <a:r>
              <a:rPr lang="en-US" sz="2400" u="sng" dirty="0" smtClean="0"/>
              <a:t>add the value of the symbol COPY, which represents the starting address of the program.</a:t>
            </a:r>
          </a:p>
          <a:p>
            <a:pPr algn="just"/>
            <a:endParaRPr lang="en-US" sz="2400" u="sng" dirty="0" smtClean="0"/>
          </a:p>
          <a:p>
            <a:pPr algn="just"/>
            <a:r>
              <a:rPr lang="en-US" sz="2400" dirty="0" smtClean="0"/>
              <a:t>An object program that contains the information necessary (modification record) to perform this kind of modification is called a </a:t>
            </a:r>
            <a:r>
              <a:rPr lang="en-US" sz="2400" dirty="0" err="1" smtClean="0">
                <a:solidFill>
                  <a:srgbClr val="FF0000"/>
                </a:solidFill>
              </a:rPr>
              <a:t>relocatable</a:t>
            </a:r>
            <a:r>
              <a:rPr lang="en-US" sz="2400" dirty="0" smtClean="0">
                <a:solidFill>
                  <a:srgbClr val="FF0000"/>
                </a:solidFill>
              </a:rPr>
              <a:t> program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381000" y="228600"/>
            <a:ext cx="8305800" cy="4491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304800"/>
            <a:ext cx="83058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Relocation bit</a:t>
            </a:r>
            <a:endParaRPr lang="en-US" dirty="0"/>
          </a:p>
        </p:txBody>
      </p:sp>
      <p:sp>
        <p:nvSpPr>
          <p:cNvPr id="3" name="Content Placeholder 2"/>
          <p:cNvSpPr>
            <a:spLocks noGrp="1"/>
          </p:cNvSpPr>
          <p:nvPr>
            <p:ph idx="1"/>
          </p:nvPr>
        </p:nvSpPr>
        <p:spPr/>
        <p:txBody>
          <a:bodyPr>
            <a:normAutofit/>
          </a:bodyPr>
          <a:lstStyle/>
          <a:p>
            <a:pPr algn="just"/>
            <a:r>
              <a:rPr lang="en-US" sz="2400" dirty="0" smtClean="0"/>
              <a:t>The modification record scheme is not well suited for use with all machine architecture</a:t>
            </a:r>
          </a:p>
          <a:p>
            <a:pPr algn="just"/>
            <a:r>
              <a:rPr lang="en-US" sz="2400" dirty="0" smtClean="0"/>
              <a:t>On machine that uses direct addressing and has fixed instruction format it is efficient to do relocation using relocation bit</a:t>
            </a:r>
          </a:p>
          <a:p>
            <a:pPr algn="just"/>
            <a:r>
              <a:rPr lang="en-US" sz="2400" dirty="0" smtClean="0"/>
              <a:t>There are no Modification records. </a:t>
            </a:r>
          </a:p>
          <a:p>
            <a:pPr algn="just"/>
            <a:r>
              <a:rPr lang="en-US" sz="2400" dirty="0" smtClean="0">
                <a:solidFill>
                  <a:srgbClr val="FF0000"/>
                </a:solidFill>
              </a:rPr>
              <a:t>The Text records are the same as before except that there is a </a:t>
            </a:r>
            <a:r>
              <a:rPr lang="en-US" sz="2400" i="1" dirty="0" smtClean="0">
                <a:solidFill>
                  <a:srgbClr val="FF0000"/>
                </a:solidFill>
              </a:rPr>
              <a:t>relocation bit associated with each word of object code. </a:t>
            </a:r>
          </a:p>
          <a:p>
            <a:pPr algn="just"/>
            <a:r>
              <a:rPr lang="en-US" sz="2400" dirty="0" smtClean="0"/>
              <a:t>Since all SIC instructions occupy one word, this means that there is </a:t>
            </a:r>
            <a:r>
              <a:rPr lang="en-US" sz="2400" u="sng" dirty="0" smtClean="0"/>
              <a:t>one relocation bit for each possible instruction. </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lgn="just"/>
            <a:endParaRPr lang="en-US" sz="2400" dirty="0" smtClean="0"/>
          </a:p>
          <a:p>
            <a:pPr algn="just"/>
            <a:r>
              <a:rPr lang="en-US" sz="2400" dirty="0" smtClean="0"/>
              <a:t>The relocation bits are gathered together into a </a:t>
            </a:r>
            <a:r>
              <a:rPr lang="en-US" sz="2400" b="1" i="1" dirty="0" smtClean="0">
                <a:solidFill>
                  <a:srgbClr val="FF0000"/>
                </a:solidFill>
              </a:rPr>
              <a:t>bit mask </a:t>
            </a:r>
            <a:r>
              <a:rPr lang="en-US" sz="2400" b="1" i="1" dirty="0" smtClean="0"/>
              <a:t>following the length indicator in each Text record. </a:t>
            </a:r>
          </a:p>
          <a:p>
            <a:pPr algn="just">
              <a:buNone/>
            </a:pPr>
            <a:endParaRPr lang="en-US" sz="2400" dirty="0" smtClean="0"/>
          </a:p>
          <a:p>
            <a:pPr algn="just"/>
            <a:r>
              <a:rPr lang="en-US" sz="2400" dirty="0" smtClean="0"/>
              <a:t>This mask is represented (in character form) as </a:t>
            </a:r>
            <a:r>
              <a:rPr lang="en-US" sz="2400" u="sng" dirty="0" smtClean="0"/>
              <a:t>three hexadecimal digits </a:t>
            </a:r>
          </a:p>
          <a:p>
            <a:pPr algn="just">
              <a:buNone/>
            </a:pPr>
            <a:endParaRPr lang="en-US" sz="2400" dirty="0" smtClean="0"/>
          </a:p>
          <a:p>
            <a:pPr algn="just"/>
            <a:r>
              <a:rPr lang="en-US" sz="2400" dirty="0" smtClean="0"/>
              <a:t>If the relocation bit corresponding to a word of object code is set to </a:t>
            </a:r>
            <a:r>
              <a:rPr lang="en-US" sz="2400" b="1" dirty="0" smtClean="0"/>
              <a:t>1, the program’s starting address is to be added to this word when the program is relocated. </a:t>
            </a:r>
          </a:p>
          <a:p>
            <a:pPr algn="just">
              <a:buNone/>
            </a:pPr>
            <a:endParaRPr lang="en-US" sz="2400" b="1" dirty="0" smtClean="0"/>
          </a:p>
          <a:p>
            <a:pPr algn="just"/>
            <a:r>
              <a:rPr lang="en-US" sz="2400" b="1" dirty="0" smtClean="0"/>
              <a:t>A bit value of 0 indicates that no modification is necessary. </a:t>
            </a:r>
          </a:p>
          <a:p>
            <a:pPr algn="just"/>
            <a:endParaRPr lang="en-US" sz="2400" b="1" dirty="0" smtClean="0"/>
          </a:p>
          <a:p>
            <a:pPr algn="just"/>
            <a:r>
              <a:rPr lang="en-US" sz="2400" dirty="0" smtClean="0"/>
              <a:t>If a Text record contains fewer than 12 words of object code, the bits corresponding to unused words are set to 0. </a:t>
            </a:r>
          </a:p>
          <a:p>
            <a:pPr algn="just"/>
            <a:endParaRPr lang="en-US" sz="2400" u="sng" dirty="0" smtClean="0"/>
          </a:p>
          <a:p>
            <a:pPr algn="just"/>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TextBox 4"/>
          <p:cNvSpPr txBox="1"/>
          <p:nvPr/>
        </p:nvSpPr>
        <p:spPr>
          <a:xfrm>
            <a:off x="381000" y="5257800"/>
            <a:ext cx="8458200" cy="923330"/>
          </a:xfrm>
          <a:prstGeom prst="rect">
            <a:avLst/>
          </a:prstGeom>
          <a:noFill/>
        </p:spPr>
        <p:txBody>
          <a:bodyPr wrap="square" rtlCol="0">
            <a:spAutoFit/>
          </a:bodyPr>
          <a:lstStyle/>
          <a:p>
            <a:endParaRPr lang="en-US" dirty="0" smtClean="0"/>
          </a:p>
          <a:p>
            <a:r>
              <a:rPr lang="en-US" dirty="0" smtClean="0"/>
              <a:t>For example, the bit mask FFC (representing the bit string 111111111100) in the first Text record specifies that all </a:t>
            </a:r>
            <a:r>
              <a:rPr lang="en-US" u="sng" dirty="0" smtClean="0"/>
              <a:t>10 words of object code are to be modified during relocation. </a:t>
            </a:r>
          </a:p>
        </p:txBody>
      </p:sp>
      <p:pic>
        <p:nvPicPr>
          <p:cNvPr id="9218" name="Picture 2"/>
          <p:cNvPicPr>
            <a:picLocks noGrp="1" noChangeAspect="1" noChangeArrowheads="1"/>
          </p:cNvPicPr>
          <p:nvPr>
            <p:ph idx="1"/>
          </p:nvPr>
        </p:nvPicPr>
        <p:blipFill>
          <a:blip r:embed="rId2"/>
          <a:srcRect/>
          <a:stretch>
            <a:fillRect/>
          </a:stretch>
        </p:blipFill>
        <p:spPr bwMode="auto">
          <a:xfrm>
            <a:off x="609600" y="1600200"/>
            <a:ext cx="8001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Relocation Loader Algorithm</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609600" y="1371600"/>
            <a:ext cx="8077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Loader</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It perform three function:</a:t>
            </a:r>
          </a:p>
          <a:p>
            <a:pPr lvl="1" algn="just"/>
            <a:r>
              <a:rPr lang="en-US" sz="2000" dirty="0" smtClean="0"/>
              <a:t>Relocation</a:t>
            </a:r>
          </a:p>
          <a:p>
            <a:pPr lvl="1" algn="just"/>
            <a:r>
              <a:rPr lang="en-US" sz="2000" dirty="0" smtClean="0"/>
              <a:t>Linking</a:t>
            </a:r>
          </a:p>
          <a:p>
            <a:pPr lvl="1" algn="just"/>
            <a:r>
              <a:rPr lang="en-US" sz="2000" dirty="0" smtClean="0"/>
              <a:t>Loading</a:t>
            </a:r>
          </a:p>
          <a:p>
            <a:pPr lvl="1" algn="just"/>
            <a:endParaRPr lang="en-US" sz="2000" dirty="0" smtClean="0"/>
          </a:p>
          <a:p>
            <a:pPr algn="just"/>
            <a:r>
              <a:rPr lang="en-US" sz="2400" dirty="0" smtClean="0"/>
              <a:t>The input to such a loader consist of a set of object program(i.e. control sections) that are to be linked together</a:t>
            </a:r>
          </a:p>
          <a:p>
            <a:pPr algn="just">
              <a:buNone/>
            </a:pPr>
            <a:endParaRPr lang="en-US" sz="2400" dirty="0" smtClean="0"/>
          </a:p>
          <a:p>
            <a:pPr algn="just"/>
            <a:r>
              <a:rPr lang="en-US" sz="2400" dirty="0" smtClean="0"/>
              <a:t>The linking loader make two passes over its input to resolve external references between control section</a:t>
            </a:r>
          </a:p>
          <a:p>
            <a:pPr lvl="1" algn="just"/>
            <a:r>
              <a:rPr lang="en-US" sz="2000" dirty="0" smtClean="0"/>
              <a:t>Pass 1 assign address to all external symbols</a:t>
            </a:r>
          </a:p>
          <a:p>
            <a:pPr lvl="1" algn="just"/>
            <a:r>
              <a:rPr lang="en-US" sz="2000" dirty="0" smtClean="0"/>
              <a:t>Pass 2 perform the actual loading, relocation and linking</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loader</a:t>
            </a:r>
            <a:endParaRPr lang="en-US" dirty="0"/>
          </a:p>
        </p:txBody>
      </p:sp>
      <p:sp>
        <p:nvSpPr>
          <p:cNvPr id="3" name="Content Placeholder 2"/>
          <p:cNvSpPr>
            <a:spLocks noGrp="1"/>
          </p:cNvSpPr>
          <p:nvPr>
            <p:ph idx="1"/>
          </p:nvPr>
        </p:nvSpPr>
        <p:spPr/>
        <p:txBody>
          <a:bodyPr>
            <a:normAutofit/>
          </a:bodyPr>
          <a:lstStyle/>
          <a:p>
            <a:pPr algn="just">
              <a:buNone/>
            </a:pPr>
            <a:endParaRPr lang="en-US" sz="2400" dirty="0" smtClean="0"/>
          </a:p>
          <a:p>
            <a:pPr algn="just"/>
            <a:r>
              <a:rPr lang="en-US" sz="2400" dirty="0" smtClean="0"/>
              <a:t>Loading and Allocation – brings the object program into memory for execution. </a:t>
            </a:r>
          </a:p>
          <a:p>
            <a:pPr algn="just">
              <a:buNone/>
            </a:pPr>
            <a:endParaRPr lang="en-US" sz="2400" dirty="0" smtClean="0"/>
          </a:p>
          <a:p>
            <a:pPr algn="just"/>
            <a:r>
              <a:rPr lang="en-US" sz="2400" dirty="0" smtClean="0"/>
              <a:t>Relocation – modifies the object program so that it can be loaded at an address different from the location originally specified. </a:t>
            </a:r>
          </a:p>
          <a:p>
            <a:pPr algn="just">
              <a:buNone/>
            </a:pPr>
            <a:endParaRPr lang="en-US" sz="2400" dirty="0" smtClean="0"/>
          </a:p>
          <a:p>
            <a:pPr algn="just"/>
            <a:r>
              <a:rPr lang="en-US" sz="2400" dirty="0" smtClean="0"/>
              <a:t>Linking – combines two or more separate object programs and supplies the information needed to allow references between them. </a:t>
            </a:r>
          </a:p>
          <a:p>
            <a:pPr algn="just"/>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t>The main data structure needed for linking loader is an external symbol table </a:t>
            </a:r>
            <a:r>
              <a:rPr lang="en-US" sz="2400" b="1" dirty="0" smtClean="0"/>
              <a:t>ESTAB</a:t>
            </a:r>
            <a:r>
              <a:rPr lang="en-US" sz="2400" dirty="0" smtClean="0"/>
              <a:t> ( analogous to SYMTAB)</a:t>
            </a:r>
          </a:p>
          <a:p>
            <a:pPr algn="just">
              <a:buNone/>
            </a:pPr>
            <a:endParaRPr lang="en-US" sz="2400" dirty="0" smtClean="0"/>
          </a:p>
          <a:p>
            <a:pPr algn="just"/>
            <a:r>
              <a:rPr lang="en-US" sz="2400" b="1" dirty="0" smtClean="0"/>
              <a:t>ESTAB </a:t>
            </a:r>
            <a:r>
              <a:rPr lang="en-US" sz="2400" dirty="0" smtClean="0"/>
              <a:t>store </a:t>
            </a:r>
            <a:r>
              <a:rPr lang="en-US" sz="2400" u="sng" dirty="0" smtClean="0"/>
              <a:t>name</a:t>
            </a:r>
            <a:r>
              <a:rPr lang="en-US" sz="2400" dirty="0" smtClean="0"/>
              <a:t> and </a:t>
            </a:r>
            <a:r>
              <a:rPr lang="en-US" sz="2400" u="sng" dirty="0" smtClean="0"/>
              <a:t>address</a:t>
            </a:r>
            <a:r>
              <a:rPr lang="en-US" sz="2400" dirty="0" smtClean="0"/>
              <a:t> of  each external symbol in the set of control section being loaded.</a:t>
            </a:r>
          </a:p>
          <a:p>
            <a:pPr algn="just">
              <a:buNone/>
            </a:pPr>
            <a:endParaRPr lang="en-US" sz="2400" dirty="0" smtClean="0"/>
          </a:p>
          <a:p>
            <a:pPr algn="just"/>
            <a:r>
              <a:rPr lang="en-US" sz="2400" dirty="0" smtClean="0"/>
              <a:t>The table also indicate in which control section the symbol is defined.</a:t>
            </a:r>
          </a:p>
          <a:p>
            <a:pPr algn="just">
              <a:buNone/>
            </a:pPr>
            <a:endParaRPr lang="en-US" sz="2400" dirty="0" smtClean="0"/>
          </a:p>
          <a:p>
            <a:r>
              <a:rPr lang="en-US" sz="2400" dirty="0" smtClean="0"/>
              <a:t>A hashed organization is typically used for this table. </a:t>
            </a:r>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990600" y="0"/>
            <a:ext cx="6610350" cy="33813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143001" y="3276600"/>
            <a:ext cx="6172199" cy="3228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1219200" y="1524000"/>
            <a:ext cx="62484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1981200" y="838200"/>
            <a:ext cx="5114925" cy="5401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srcRect/>
          <a:stretch>
            <a:fillRect/>
          </a:stretch>
        </p:blipFill>
        <p:spPr bwMode="auto">
          <a:xfrm>
            <a:off x="1143000" y="0"/>
            <a:ext cx="64008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2366962" y="1801019"/>
            <a:ext cx="4410075"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Pass 1 Program Logic</a:t>
            </a:r>
            <a:endParaRPr lang="en-US" dirty="0"/>
          </a:p>
        </p:txBody>
      </p:sp>
      <p:sp>
        <p:nvSpPr>
          <p:cNvPr id="3" name="Content Placeholder 2"/>
          <p:cNvSpPr>
            <a:spLocks noGrp="1"/>
          </p:cNvSpPr>
          <p:nvPr>
            <p:ph idx="1"/>
          </p:nvPr>
        </p:nvSpPr>
        <p:spPr/>
        <p:txBody>
          <a:bodyPr>
            <a:normAutofit/>
          </a:bodyPr>
          <a:lstStyle/>
          <a:p>
            <a:r>
              <a:rPr lang="en-US" altLang="zh-TW" sz="2400" dirty="0" smtClean="0"/>
              <a:t>Pass 1: </a:t>
            </a:r>
          </a:p>
          <a:p>
            <a:pPr lvl="1"/>
            <a:r>
              <a:rPr lang="en-US" altLang="zh-TW" sz="2400" dirty="0" smtClean="0">
                <a:latin typeface="Times New Roman" pitchFamily="18" charset="0"/>
              </a:rPr>
              <a:t>assign addresses to all external symbols </a:t>
            </a:r>
          </a:p>
          <a:p>
            <a:r>
              <a:rPr lang="en-US" altLang="zh-TW" sz="2400" dirty="0" smtClean="0"/>
              <a:t>Variables &amp; Data structures</a:t>
            </a:r>
          </a:p>
          <a:p>
            <a:pPr lvl="1"/>
            <a:r>
              <a:rPr lang="en-US" altLang="zh-TW" sz="2000" dirty="0" smtClean="0">
                <a:latin typeface="Times New Roman" pitchFamily="18" charset="0"/>
              </a:rPr>
              <a:t>PROGADDR (program load address) from OS</a:t>
            </a:r>
          </a:p>
          <a:p>
            <a:pPr lvl="1"/>
            <a:r>
              <a:rPr lang="en-US" altLang="zh-TW" sz="2000" dirty="0" smtClean="0">
                <a:latin typeface="Times New Roman" pitchFamily="18" charset="0"/>
              </a:rPr>
              <a:t>CSADDR (control section address)</a:t>
            </a:r>
          </a:p>
          <a:p>
            <a:pPr lvl="1"/>
            <a:r>
              <a:rPr lang="en-US" altLang="zh-TW" sz="2000" dirty="0" smtClean="0">
                <a:latin typeface="Times New Roman" pitchFamily="18" charset="0"/>
              </a:rPr>
              <a:t>CSLTH (control section length)</a:t>
            </a:r>
          </a:p>
          <a:p>
            <a:pPr lvl="1"/>
            <a:r>
              <a:rPr lang="en-US" altLang="zh-TW" sz="2000" dirty="0" smtClean="0">
                <a:latin typeface="Times New Roman" pitchFamily="18" charset="0"/>
              </a:rPr>
              <a:t>ESTAB</a:t>
            </a:r>
          </a:p>
          <a:p>
            <a:r>
              <a:rPr lang="en-US" sz="2400" dirty="0" smtClean="0"/>
              <a:t>During Pass 1 , </a:t>
            </a:r>
            <a:r>
              <a:rPr lang="en-US" sz="2400" u="sng" dirty="0" smtClean="0"/>
              <a:t>the loader is concerned only with Header and Define record types in the control sections. </a:t>
            </a:r>
          </a:p>
          <a:p>
            <a:pPr lvl="1"/>
            <a:endParaRPr lang="en-US" altLang="zh-TW" sz="2400" dirty="0" smtClean="0">
              <a:latin typeface="Times New Roman" pitchFamily="18" charset="0"/>
            </a:endParaRPr>
          </a:p>
          <a:p>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PASS 1</a:t>
            </a:r>
            <a:endParaRPr lang="en-US" dirty="0"/>
          </a:p>
        </p:txBody>
      </p:sp>
      <p:sp>
        <p:nvSpPr>
          <p:cNvPr id="3" name="Content Placeholder 2"/>
          <p:cNvSpPr>
            <a:spLocks noGrp="1"/>
          </p:cNvSpPr>
          <p:nvPr>
            <p:ph idx="1"/>
          </p:nvPr>
        </p:nvSpPr>
        <p:spPr>
          <a:xfrm>
            <a:off x="457200" y="1219200"/>
            <a:ext cx="8229600" cy="5410200"/>
          </a:xfrm>
        </p:spPr>
        <p:txBody>
          <a:bodyPr>
            <a:normAutofit/>
          </a:bodyPr>
          <a:lstStyle/>
          <a:p>
            <a:pPr algn="just">
              <a:buNone/>
            </a:pPr>
            <a:r>
              <a:rPr lang="en-US" sz="2000" dirty="0" smtClean="0"/>
              <a:t>1) The beginning load address for the linked program (PROGADDR) is obtained from the OS. This becomes the starting address (CSADDR) for the first control section in the input sequence. </a:t>
            </a:r>
          </a:p>
          <a:p>
            <a:pPr algn="just"/>
            <a:endParaRPr lang="en-US" sz="2000" dirty="0" smtClean="0"/>
          </a:p>
          <a:p>
            <a:pPr algn="just">
              <a:buNone/>
            </a:pPr>
            <a:r>
              <a:rPr lang="en-US" sz="2000" dirty="0" smtClean="0"/>
              <a:t>2) The control section name from Header record is entered into ESTAB, with value given by CSADDR. All </a:t>
            </a:r>
            <a:r>
              <a:rPr lang="en-US" sz="2000" i="1" dirty="0" smtClean="0"/>
              <a:t>external symbols appearing in the Define record for the control section are also entered into ESTAB. Their addresses are obtained by adding the value specified in the Define record to CSADDR. </a:t>
            </a:r>
          </a:p>
          <a:p>
            <a:pPr algn="just"/>
            <a:endParaRPr lang="en-US" sz="2000" i="1" dirty="0" smtClean="0"/>
          </a:p>
          <a:p>
            <a:pPr algn="just">
              <a:buNone/>
            </a:pPr>
            <a:r>
              <a:rPr lang="en-US" sz="2000" dirty="0" smtClean="0"/>
              <a:t>3) When the End record is read, the control section </a:t>
            </a:r>
            <a:r>
              <a:rPr lang="en-US" sz="2000" smtClean="0"/>
              <a:t>length is </a:t>
            </a:r>
            <a:r>
              <a:rPr lang="en-US" sz="2000" dirty="0" smtClean="0"/>
              <a:t>added to CSADDR. This calculation gives the starting address for the next control section in sequence. </a:t>
            </a:r>
          </a:p>
          <a:p>
            <a:pPr algn="just"/>
            <a:endParaRPr lang="en-US" sz="2000" dirty="0" smtClean="0"/>
          </a:p>
          <a:p>
            <a:pPr algn="just">
              <a:buNone/>
            </a:pPr>
            <a:r>
              <a:rPr lang="en-US" sz="2000" dirty="0" smtClean="0"/>
              <a:t>4) At the end of Pass 1, ESTAB contains all external symbols defined in the set of control sections together with the address assigned to each. </a:t>
            </a:r>
          </a:p>
          <a:p>
            <a:pPr algn="just"/>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0" y="-2971800"/>
            <a:ext cx="9144000" cy="838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Pass 2 Program Logic</a:t>
            </a:r>
            <a:endParaRPr lang="en-US" dirty="0"/>
          </a:p>
        </p:txBody>
      </p:sp>
      <p:sp>
        <p:nvSpPr>
          <p:cNvPr id="3" name="Content Placeholder 2"/>
          <p:cNvSpPr>
            <a:spLocks noGrp="1"/>
          </p:cNvSpPr>
          <p:nvPr>
            <p:ph idx="1"/>
          </p:nvPr>
        </p:nvSpPr>
        <p:spPr/>
        <p:txBody>
          <a:bodyPr/>
          <a:lstStyle/>
          <a:p>
            <a:pPr eaLnBrk="0" hangingPunct="0">
              <a:buClr>
                <a:schemeClr val="accent1"/>
              </a:buClr>
              <a:buSzPct val="75000"/>
              <a:buFont typeface="Monotype Sorts" pitchFamily="2" charset="2"/>
              <a:buChar char="l"/>
            </a:pPr>
            <a:r>
              <a:rPr lang="en-US" altLang="zh-TW" dirty="0" smtClean="0">
                <a:latin typeface="Arial" charset="0"/>
              </a:rPr>
              <a:t>Pass 2: </a:t>
            </a:r>
          </a:p>
          <a:p>
            <a:pPr lvl="1" eaLnBrk="0" hangingPunct="0">
              <a:buClr>
                <a:schemeClr val="accent2"/>
              </a:buClr>
              <a:buSzPct val="100000"/>
              <a:buFontTx/>
              <a:buChar char="»"/>
            </a:pPr>
            <a:r>
              <a:rPr lang="en-US" altLang="zh-TW" sz="2000" b="1" dirty="0" smtClean="0"/>
              <a:t>perform the actual loading, relocation, and linking</a:t>
            </a:r>
          </a:p>
          <a:p>
            <a:pPr eaLnBrk="0" hangingPunct="0">
              <a:buClr>
                <a:schemeClr val="accent1"/>
              </a:buClr>
              <a:buSzPct val="75000"/>
              <a:buFont typeface="Monotype Sorts" pitchFamily="2" charset="2"/>
              <a:buChar char="l"/>
            </a:pPr>
            <a:r>
              <a:rPr lang="en-US" altLang="zh-TW" dirty="0" smtClean="0">
                <a:latin typeface="Arial" charset="0"/>
              </a:rPr>
              <a:t>Modification record</a:t>
            </a:r>
          </a:p>
          <a:p>
            <a:pPr lvl="1" eaLnBrk="0" hangingPunct="0">
              <a:buClr>
                <a:schemeClr val="accent2"/>
              </a:buClr>
              <a:buSzPct val="100000"/>
              <a:buFontTx/>
              <a:buChar char="»"/>
            </a:pPr>
            <a:r>
              <a:rPr lang="en-US" altLang="zh-TW" sz="2000" b="1" dirty="0" smtClean="0"/>
              <a:t>lookup the symbol in ESTAB</a:t>
            </a:r>
          </a:p>
          <a:p>
            <a:pPr eaLnBrk="0" hangingPunct="0">
              <a:buClr>
                <a:schemeClr val="accent1"/>
              </a:buClr>
              <a:buSzPct val="75000"/>
              <a:buFont typeface="Monotype Sorts" pitchFamily="2" charset="2"/>
              <a:buChar char="l"/>
            </a:pPr>
            <a:r>
              <a:rPr lang="en-US" altLang="zh-TW" dirty="0" smtClean="0">
                <a:latin typeface="Arial" charset="0"/>
              </a:rPr>
              <a:t>End record for a main program</a:t>
            </a:r>
          </a:p>
          <a:p>
            <a:pPr lvl="1" eaLnBrk="0" hangingPunct="0">
              <a:buClr>
                <a:schemeClr val="accent2"/>
              </a:buClr>
              <a:buSzPct val="100000"/>
              <a:buFontTx/>
              <a:buChar char="»"/>
            </a:pPr>
            <a:r>
              <a:rPr lang="en-US" altLang="zh-TW" sz="2000" b="1" dirty="0" smtClean="0"/>
              <a:t>transfer address</a:t>
            </a:r>
          </a:p>
          <a:p>
            <a:pPr lvl="1" eaLnBrk="0" hangingPunct="0">
              <a:buClr>
                <a:schemeClr val="accent2"/>
              </a:buClr>
              <a:buSzPct val="100000"/>
              <a:buFontTx/>
              <a:buChar char="»"/>
            </a:pPr>
            <a:endParaRPr lang="en-US" altLang="zh-TW" sz="2000" b="1" dirty="0" smtClean="0"/>
          </a:p>
          <a:p>
            <a:pPr eaLnBrk="0" hangingPunct="0">
              <a:buClr>
                <a:schemeClr val="accent2"/>
              </a:buClr>
              <a:buSzPct val="100000"/>
              <a:buNone/>
            </a:pPr>
            <a:r>
              <a:rPr lang="en-US" altLang="zh-TW" sz="2400" b="1" dirty="0" smtClean="0"/>
              <a:t>Process Text record and Modification record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loader</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676400"/>
            <a:ext cx="76962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pass 2</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1) As each </a:t>
            </a:r>
            <a:r>
              <a:rPr lang="en-US" sz="2400" u="sng" dirty="0" smtClean="0">
                <a:solidFill>
                  <a:srgbClr val="FF0000"/>
                </a:solidFill>
              </a:rPr>
              <a:t>Text record </a:t>
            </a:r>
            <a:r>
              <a:rPr lang="en-US" sz="2400" dirty="0" smtClean="0"/>
              <a:t>is read, the object code is moved to the specified address (plus the current value of CSADDR). </a:t>
            </a:r>
          </a:p>
          <a:p>
            <a:pPr algn="just">
              <a:buNone/>
            </a:pPr>
            <a:r>
              <a:rPr lang="en-US" sz="2400" dirty="0" smtClean="0"/>
              <a:t>2) When a </a:t>
            </a:r>
            <a:r>
              <a:rPr lang="en-US" sz="2400" u="sng" dirty="0" smtClean="0">
                <a:solidFill>
                  <a:srgbClr val="FF0000"/>
                </a:solidFill>
              </a:rPr>
              <a:t>Modification record </a:t>
            </a:r>
            <a:r>
              <a:rPr lang="en-US" sz="2400" dirty="0" smtClean="0"/>
              <a:t>is encountered, the symbol whose value is to be used for modification is looked up in ESTAB. </a:t>
            </a:r>
          </a:p>
          <a:p>
            <a:pPr algn="just">
              <a:buNone/>
            </a:pPr>
            <a:r>
              <a:rPr lang="en-US" sz="2400" dirty="0" smtClean="0"/>
              <a:t>3) This value is then </a:t>
            </a:r>
            <a:r>
              <a:rPr lang="en-US" sz="2400" u="sng" dirty="0" smtClean="0"/>
              <a:t>added to or subtracted from the indicated location in memory. </a:t>
            </a:r>
          </a:p>
          <a:p>
            <a:pPr algn="just">
              <a:buNone/>
            </a:pPr>
            <a:r>
              <a:rPr lang="en-US" sz="2400" dirty="0" smtClean="0"/>
              <a:t>4) The last step performed by the loader is usually the transferring of control to the loaded program to begin execution. </a:t>
            </a:r>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lnSpcReduction="10000"/>
          </a:bodyPr>
          <a:lstStyle/>
          <a:p>
            <a:pPr algn="just"/>
            <a:endParaRPr lang="en-US" sz="2400" dirty="0" smtClean="0"/>
          </a:p>
          <a:p>
            <a:pPr algn="just"/>
            <a:r>
              <a:rPr lang="en-US" sz="2400" dirty="0" smtClean="0"/>
              <a:t>The End record for each control section may contain the address of the first instruction in that control section to be executed.</a:t>
            </a:r>
          </a:p>
          <a:p>
            <a:pPr algn="just"/>
            <a:endParaRPr lang="en-US" sz="2400" dirty="0" smtClean="0"/>
          </a:p>
          <a:p>
            <a:pPr algn="just"/>
            <a:r>
              <a:rPr lang="en-US" sz="2400" dirty="0" smtClean="0"/>
              <a:t> Our loader takes this as the transfer point to begin execution</a:t>
            </a:r>
          </a:p>
          <a:p>
            <a:pPr algn="just"/>
            <a:endParaRPr lang="en-US" sz="2400" dirty="0" smtClean="0"/>
          </a:p>
          <a:p>
            <a:pPr algn="just"/>
            <a:r>
              <a:rPr lang="en-US" sz="2400" dirty="0" smtClean="0">
                <a:solidFill>
                  <a:srgbClr val="FF0000"/>
                </a:solidFill>
              </a:rPr>
              <a:t> If more than one control section specifies a transfer address, the loader arbitrarily uses the last one encountered. </a:t>
            </a:r>
          </a:p>
          <a:p>
            <a:pPr algn="just"/>
            <a:endParaRPr lang="en-US" sz="2400" dirty="0" smtClean="0"/>
          </a:p>
          <a:p>
            <a:pPr algn="just"/>
            <a:r>
              <a:rPr lang="en-US" sz="2400" dirty="0" smtClean="0">
                <a:solidFill>
                  <a:srgbClr val="FF0000"/>
                </a:solidFill>
              </a:rPr>
              <a:t>If no control section contains a transfer address, the loader uses the beginning of the linked program (i.e., PROGADDR) as the transfer point. </a:t>
            </a:r>
          </a:p>
          <a:p>
            <a:endParaRPr lang="en-US" sz="2400" dirty="0" smtClean="0"/>
          </a:p>
          <a:p>
            <a:r>
              <a:rPr lang="en-US" sz="2400" dirty="0" smtClean="0"/>
              <a:t>Normally, a transfer address would be placed in the End record for a main program </a:t>
            </a:r>
          </a:p>
          <a:p>
            <a:pPr algn="just"/>
            <a:endParaRPr lang="en-US" sz="2400" dirty="0" smtClean="0"/>
          </a:p>
          <a:p>
            <a:pPr algn="just"/>
            <a:endParaRPr lang="en-US" sz="2400" dirty="0" smtClean="0"/>
          </a:p>
          <a:p>
            <a:pPr algn="just">
              <a:buNone/>
            </a:pP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1219200" y="304800"/>
            <a:ext cx="69342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1219200" y="304800"/>
            <a:ext cx="6172200" cy="6095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Improve Efficiency </a:t>
            </a:r>
            <a:endParaRPr lang="en-US" dirty="0"/>
          </a:p>
        </p:txBody>
      </p:sp>
      <p:sp>
        <p:nvSpPr>
          <p:cNvPr id="3" name="Content Placeholder 2"/>
          <p:cNvSpPr>
            <a:spLocks noGrp="1"/>
          </p:cNvSpPr>
          <p:nvPr>
            <p:ph idx="1"/>
          </p:nvPr>
        </p:nvSpPr>
        <p:spPr/>
        <p:txBody>
          <a:bodyPr>
            <a:normAutofit/>
          </a:bodyPr>
          <a:lstStyle/>
          <a:p>
            <a:r>
              <a:rPr lang="en-US" altLang="zh-TW" sz="2400" dirty="0" smtClean="0"/>
              <a:t>Use </a:t>
            </a:r>
            <a:r>
              <a:rPr lang="en-US" altLang="zh-TW" sz="2400" u="sng" dirty="0" smtClean="0"/>
              <a:t>local searching</a:t>
            </a:r>
            <a:r>
              <a:rPr lang="en-US" altLang="zh-TW" sz="2400" dirty="0" smtClean="0"/>
              <a:t> instead of multiple searches of ESTAB for the same symbol</a:t>
            </a:r>
          </a:p>
          <a:p>
            <a:pPr lvl="1"/>
            <a:r>
              <a:rPr lang="en-US" altLang="zh-TW" sz="2400" dirty="0" smtClean="0">
                <a:latin typeface="Times New Roman" pitchFamily="18" charset="0"/>
              </a:rPr>
              <a:t>assign a reference number to each external symbol</a:t>
            </a:r>
          </a:p>
          <a:p>
            <a:pPr lvl="1"/>
            <a:r>
              <a:rPr lang="en-US" altLang="zh-TW" sz="2400" dirty="0" smtClean="0">
                <a:latin typeface="Times New Roman" pitchFamily="18" charset="0"/>
              </a:rPr>
              <a:t>the reference number is used in Modification records</a:t>
            </a:r>
          </a:p>
          <a:p>
            <a:r>
              <a:rPr lang="en-US" altLang="zh-TW" sz="2400" dirty="0" smtClean="0"/>
              <a:t>Implementation</a:t>
            </a:r>
          </a:p>
          <a:p>
            <a:pPr lvl="1"/>
            <a:r>
              <a:rPr lang="en-US" altLang="zh-TW" sz="2400" dirty="0" smtClean="0">
                <a:latin typeface="Times New Roman" pitchFamily="18" charset="0"/>
              </a:rPr>
              <a:t>01: control section name</a:t>
            </a:r>
          </a:p>
          <a:p>
            <a:pPr lvl="1"/>
            <a:r>
              <a:rPr lang="en-US" altLang="zh-TW" sz="2400" dirty="0" smtClean="0">
                <a:latin typeface="Times New Roman" pitchFamily="18" charset="0"/>
              </a:rPr>
              <a:t>other: external reference symbols</a:t>
            </a:r>
          </a:p>
          <a:p>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1981201" y="228600"/>
            <a:ext cx="4138612" cy="6095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40" name="Picture 4"/>
          <p:cNvPicPr>
            <a:picLocks noGrp="1" noChangeAspect="1" noChangeArrowheads="1"/>
          </p:cNvPicPr>
          <p:nvPr>
            <p:ph idx="1"/>
          </p:nvPr>
        </p:nvPicPr>
        <p:blipFill>
          <a:blip r:embed="rId2"/>
          <a:srcRect/>
          <a:stretch>
            <a:fillRect/>
          </a:stretch>
        </p:blipFill>
        <p:spPr bwMode="auto">
          <a:xfrm>
            <a:off x="685800" y="152400"/>
            <a:ext cx="7239000"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 of basic model</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smtClean="0"/>
              <a:t>Automatic library search</a:t>
            </a:r>
          </a:p>
          <a:p>
            <a:pPr>
              <a:buFont typeface="Wingdings" pitchFamily="2" charset="2"/>
              <a:buChar char="Ø"/>
            </a:pPr>
            <a:r>
              <a:rPr lang="en-US" sz="2400" dirty="0" smtClean="0"/>
              <a:t>Linkage Editor</a:t>
            </a:r>
          </a:p>
          <a:p>
            <a:pPr>
              <a:buFont typeface="Wingdings" pitchFamily="2" charset="2"/>
              <a:buChar char="Ø"/>
            </a:pPr>
            <a:r>
              <a:rPr lang="en-US" sz="2400" dirty="0" smtClean="0"/>
              <a:t>Dynamic Linking</a:t>
            </a:r>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Library Search</a:t>
            </a:r>
            <a:endParaRPr lang="en-US" dirty="0"/>
          </a:p>
        </p:txBody>
      </p:sp>
      <p:sp>
        <p:nvSpPr>
          <p:cNvPr id="3" name="Content Placeholder 2"/>
          <p:cNvSpPr>
            <a:spLocks noGrp="1"/>
          </p:cNvSpPr>
          <p:nvPr>
            <p:ph idx="1"/>
          </p:nvPr>
        </p:nvSpPr>
        <p:spPr/>
        <p:txBody>
          <a:bodyPr>
            <a:normAutofit/>
          </a:bodyPr>
          <a:lstStyle/>
          <a:p>
            <a:pPr algn="just"/>
            <a:r>
              <a:rPr lang="en-US" sz="2400" dirty="0" smtClean="0"/>
              <a:t>It is a feature which many linking loaders have which help them to incorporate routines from a subprogram library into program being loaded</a:t>
            </a:r>
          </a:p>
          <a:p>
            <a:pPr algn="just"/>
            <a:endParaRPr lang="en-US" sz="2400" dirty="0" smtClean="0"/>
          </a:p>
          <a:p>
            <a:pPr algn="just"/>
            <a:r>
              <a:rPr lang="en-US" sz="2400" dirty="0" smtClean="0"/>
              <a:t>The subroutine called by the program are automatically fetched  from library ,linked with the main program and loaded</a:t>
            </a:r>
          </a:p>
          <a:p>
            <a:pPr algn="just"/>
            <a:endParaRPr lang="en-US" sz="2400" dirty="0" smtClean="0"/>
          </a:p>
          <a:p>
            <a:pPr algn="just"/>
            <a:r>
              <a:rPr lang="en-US" sz="2400" dirty="0" smtClean="0"/>
              <a:t>On some system this feature is referred to as </a:t>
            </a:r>
            <a:r>
              <a:rPr lang="en-US" sz="2400" dirty="0" smtClean="0">
                <a:solidFill>
                  <a:srgbClr val="FF0000"/>
                </a:solidFill>
              </a:rPr>
              <a:t>automatic library call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How it is done?</a:t>
            </a:r>
            <a:br>
              <a:rPr lang="en-US" dirty="0" smtClean="0"/>
            </a:br>
            <a:r>
              <a:rPr lang="en-US" dirty="0" smtClean="0"/>
              <a:t> </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algn="just"/>
            <a:r>
              <a:rPr lang="en-US" sz="2400" dirty="0" smtClean="0"/>
              <a:t>Linking  loader use symbol table ESTAB to keep track of external symbol that are referred to but not defined in the primary input to linking loader</a:t>
            </a:r>
          </a:p>
          <a:p>
            <a:pPr algn="just"/>
            <a:endParaRPr lang="en-US" sz="2400" dirty="0" smtClean="0"/>
          </a:p>
          <a:p>
            <a:pPr algn="just"/>
            <a:r>
              <a:rPr lang="en-US" sz="2400" dirty="0" smtClean="0"/>
              <a:t>At the end of Pass 1, the symbols in ESTAB that remain undefined represent unresolved external references. </a:t>
            </a:r>
          </a:p>
          <a:p>
            <a:pPr algn="just"/>
            <a:endParaRPr lang="en-US" sz="2400" dirty="0" smtClean="0"/>
          </a:p>
          <a:p>
            <a:pPr algn="just"/>
            <a:r>
              <a:rPr lang="en-US" sz="2400" dirty="0" smtClean="0"/>
              <a:t>The loader searches the library (by scanning define record of all object program on library) or libraries specified for routines that contain the definitions of these symbols</a:t>
            </a:r>
          </a:p>
          <a:p>
            <a:pPr algn="just"/>
            <a:endParaRPr lang="en-US" sz="2400" dirty="0" smtClean="0"/>
          </a:p>
          <a:p>
            <a:pPr algn="just"/>
            <a:r>
              <a:rPr lang="en-US" sz="2400" dirty="0" smtClean="0"/>
              <a:t>Processes the subroutines found by this search exactly as if they had been part of the primary input stream. </a:t>
            </a:r>
          </a:p>
          <a:p>
            <a:pPr algn="just"/>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loader and linker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524000"/>
            <a:ext cx="77724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400" dirty="0" smtClean="0"/>
          </a:p>
          <a:p>
            <a:pPr algn="just"/>
            <a:r>
              <a:rPr lang="en-US" sz="2400" dirty="0" smtClean="0"/>
              <a:t>Note:  that the subroutines fetched from a library in this way may themselves contain external references. It is therefore necessary to repeat the library search process until all references are resolved. </a:t>
            </a:r>
          </a:p>
          <a:p>
            <a:endParaRPr lang="en-US" sz="2400" dirty="0" smtClean="0"/>
          </a:p>
          <a:p>
            <a:r>
              <a:rPr lang="en-US" sz="2400" dirty="0" smtClean="0"/>
              <a:t>If unresolved external references remain after the library search is completed, these must be treated as errors. </a:t>
            </a:r>
          </a:p>
          <a:p>
            <a:pPr algn="just"/>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algn="just"/>
            <a:r>
              <a:rPr lang="en-US" sz="2400" dirty="0" smtClean="0"/>
              <a:t>Scanning the define record of all object program on the library is an inefficient method. </a:t>
            </a:r>
          </a:p>
          <a:p>
            <a:pPr algn="just"/>
            <a:endParaRPr lang="en-US" sz="2400" dirty="0" smtClean="0"/>
          </a:p>
          <a:p>
            <a:pPr algn="just"/>
            <a:r>
              <a:rPr lang="en-US" sz="2400" dirty="0" smtClean="0"/>
              <a:t>An efficient method to search routine in library is to use a special file structure </a:t>
            </a:r>
          </a:p>
          <a:p>
            <a:pPr algn="just"/>
            <a:endParaRPr lang="en-US" sz="2400" dirty="0" smtClean="0"/>
          </a:p>
          <a:p>
            <a:pPr algn="just"/>
            <a:r>
              <a:rPr lang="en-US" sz="2400" dirty="0" smtClean="0">
                <a:solidFill>
                  <a:srgbClr val="FF0000"/>
                </a:solidFill>
              </a:rPr>
              <a:t>This structure contains directory that gives the name of each routine and a pointer to its address within the file.</a:t>
            </a:r>
          </a:p>
          <a:p>
            <a:pPr algn="just"/>
            <a:endParaRPr lang="en-US" sz="2400" dirty="0" smtClean="0"/>
          </a:p>
          <a:p>
            <a:pPr algn="just"/>
            <a:r>
              <a:rPr lang="en-US" sz="2400" dirty="0" smtClean="0"/>
              <a:t>If a subroutine is called by more than one name that name are entered into the directory(using different entry point). Both entry point to the same location</a:t>
            </a:r>
          </a:p>
          <a:p>
            <a:pPr algn="just"/>
            <a:endParaRPr lang="en-US" sz="2400" dirty="0" smtClean="0"/>
          </a:p>
          <a:p>
            <a:pPr algn="just"/>
            <a:r>
              <a:rPr lang="en-US" sz="2400" dirty="0" smtClean="0">
                <a:solidFill>
                  <a:srgbClr val="FF0000"/>
                </a:solidFill>
              </a:rPr>
              <a:t>Thus library search involves a search of the directory followed by reading the object program indicated by this search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Linkage Editor</a:t>
            </a:r>
            <a:endParaRPr lang="en-US" dirty="0"/>
          </a:p>
        </p:txBody>
      </p:sp>
      <p:sp>
        <p:nvSpPr>
          <p:cNvPr id="3" name="Content Placeholder 2"/>
          <p:cNvSpPr>
            <a:spLocks noGrp="1"/>
          </p:cNvSpPr>
          <p:nvPr>
            <p:ph idx="1"/>
          </p:nvPr>
        </p:nvSpPr>
        <p:spPr/>
        <p:txBody>
          <a:bodyPr>
            <a:normAutofit/>
          </a:bodyPr>
          <a:lstStyle/>
          <a:p>
            <a:pPr algn="just">
              <a:buNone/>
            </a:pPr>
            <a:endParaRPr lang="en-US" sz="2400" dirty="0" smtClean="0"/>
          </a:p>
          <a:p>
            <a:pPr algn="just"/>
            <a:r>
              <a:rPr lang="en-US" sz="2400" dirty="0" smtClean="0"/>
              <a:t>Linkage editors, which perform linking prior to load time </a:t>
            </a:r>
          </a:p>
          <a:p>
            <a:pPr algn="just"/>
            <a:endParaRPr lang="en-US" sz="2400" dirty="0" smtClean="0"/>
          </a:p>
          <a:p>
            <a:pPr algn="just"/>
            <a:r>
              <a:rPr lang="en-US" sz="2400" dirty="0" smtClean="0"/>
              <a:t>A linkage editor produces a linked version of the program (load module or executable image), which is written to a file or library for later execution. </a:t>
            </a:r>
          </a:p>
          <a:p>
            <a:pPr algn="just"/>
            <a:endParaRPr lang="en-US" sz="2400" dirty="0" smtClean="0"/>
          </a:p>
          <a:p>
            <a:pPr algn="just"/>
            <a:endParaRPr lang="en-US" sz="2400" dirty="0" smtClean="0"/>
          </a:p>
          <a:p>
            <a:pPr algn="just"/>
            <a:endParaRPr lang="en-US" sz="2400" i="1" dirty="0" smtClean="0"/>
          </a:p>
          <a:p>
            <a:pPr algn="just"/>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linkage editor and linking loader</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609600" y="1600200"/>
            <a:ext cx="8077200" cy="5023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endParaRPr lang="en-US" sz="2400" dirty="0" smtClean="0"/>
          </a:p>
          <a:p>
            <a:pPr algn="just"/>
            <a:r>
              <a:rPr lang="en-US" sz="2400" dirty="0" smtClean="0"/>
              <a:t>The linkage editor performs relocation of all control sections relative to the start of the linked program. </a:t>
            </a:r>
          </a:p>
          <a:p>
            <a:pPr algn="just"/>
            <a:endParaRPr lang="en-US" sz="2400" dirty="0" smtClean="0"/>
          </a:p>
          <a:p>
            <a:pPr algn="just"/>
            <a:r>
              <a:rPr lang="en-US" sz="2400" dirty="0" smtClean="0"/>
              <a:t>Thus, all items that need to be modified at load time have values that are relative to the start of the linked program. </a:t>
            </a:r>
          </a:p>
          <a:p>
            <a:pPr algn="just"/>
            <a:endParaRPr lang="en-US" sz="2400" dirty="0" smtClean="0"/>
          </a:p>
          <a:p>
            <a:pPr algn="just"/>
            <a:r>
              <a:rPr lang="en-US" sz="2400" dirty="0" smtClean="0"/>
              <a:t>This means that the </a:t>
            </a:r>
            <a:r>
              <a:rPr lang="en-US" sz="2400" dirty="0" smtClean="0">
                <a:solidFill>
                  <a:srgbClr val="FF0000"/>
                </a:solidFill>
              </a:rPr>
              <a:t>loading can be accomplished in one pass with no external symbol table required</a:t>
            </a:r>
            <a:r>
              <a:rPr lang="en-US" sz="2400" dirty="0" smtClean="0"/>
              <a:t>. </a:t>
            </a:r>
          </a:p>
          <a:p>
            <a:pPr algn="just"/>
            <a:endParaRPr lang="en-US" sz="2400" dirty="0" smtClean="0"/>
          </a:p>
          <a:p>
            <a:pPr algn="just"/>
            <a:r>
              <a:rPr lang="en-US" sz="2400" dirty="0" smtClean="0"/>
              <a:t>If a program is to be executed many times without being reassembled, the use of a linkage editor substantially </a:t>
            </a:r>
            <a:r>
              <a:rPr lang="en-US" sz="2400" dirty="0" smtClean="0">
                <a:solidFill>
                  <a:srgbClr val="FF0000"/>
                </a:solidFill>
              </a:rPr>
              <a:t>reduces the overhead</a:t>
            </a:r>
            <a:r>
              <a:rPr lang="en-US" sz="2400" dirty="0" smtClean="0"/>
              <a:t> required. </a:t>
            </a:r>
          </a:p>
          <a:p>
            <a:pPr algn="just"/>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553200"/>
          </a:xfrm>
        </p:spPr>
        <p:txBody>
          <a:bodyPr>
            <a:noAutofit/>
          </a:bodyPr>
          <a:lstStyle/>
          <a:p>
            <a:pPr algn="just"/>
            <a:endParaRPr lang="en-US" sz="2400" dirty="0" smtClean="0"/>
          </a:p>
          <a:p>
            <a:pPr algn="just"/>
            <a:r>
              <a:rPr lang="en-US" sz="2400" dirty="0" smtClean="0"/>
              <a:t>Linkage editors can perform many useful functions besides simply preparing an object program for execution. Ex., a typical sequence of linkage editor commands </a:t>
            </a:r>
            <a:r>
              <a:rPr lang="en-US" sz="2400" u="sng" dirty="0" smtClean="0"/>
              <a:t>to replace subroutine in the linked version </a:t>
            </a:r>
            <a:r>
              <a:rPr lang="en-US" sz="2400" dirty="0" smtClean="0"/>
              <a:t>is as follows:</a:t>
            </a:r>
          </a:p>
          <a:p>
            <a:pPr lvl="1" algn="just">
              <a:buNone/>
            </a:pPr>
            <a:r>
              <a:rPr lang="en-US" sz="2000" dirty="0" smtClean="0"/>
              <a:t>    </a:t>
            </a:r>
            <a:r>
              <a:rPr lang="en-US" sz="2000" dirty="0" smtClean="0">
                <a:solidFill>
                  <a:srgbClr val="FF0000"/>
                </a:solidFill>
              </a:rPr>
              <a:t>INCLUDE PLANNER (PROGLIB) </a:t>
            </a:r>
          </a:p>
          <a:p>
            <a:pPr lvl="1" algn="just">
              <a:buNone/>
            </a:pPr>
            <a:r>
              <a:rPr lang="en-US" sz="2000" dirty="0" smtClean="0"/>
              <a:t>    </a:t>
            </a:r>
            <a:r>
              <a:rPr lang="en-US" sz="2000" dirty="0" smtClean="0">
                <a:solidFill>
                  <a:srgbClr val="FF0000"/>
                </a:solidFill>
              </a:rPr>
              <a:t>DELETE PROJECT </a:t>
            </a:r>
            <a:r>
              <a:rPr lang="en-US" sz="2000" b="1" dirty="0" smtClean="0">
                <a:solidFill>
                  <a:srgbClr val="FF0000"/>
                </a:solidFill>
              </a:rPr>
              <a:t>{delete from existing PLANNER} </a:t>
            </a:r>
          </a:p>
          <a:p>
            <a:pPr lvl="1" algn="just">
              <a:buNone/>
            </a:pPr>
            <a:r>
              <a:rPr lang="en-US" sz="2000" dirty="0" smtClean="0">
                <a:solidFill>
                  <a:srgbClr val="FF0000"/>
                </a:solidFill>
              </a:rPr>
              <a:t>    INCLUDE PROJECT (NEWLIB) </a:t>
            </a:r>
            <a:r>
              <a:rPr lang="en-US" sz="2000" b="1" dirty="0" smtClean="0">
                <a:solidFill>
                  <a:srgbClr val="FF0000"/>
                </a:solidFill>
              </a:rPr>
              <a:t>{include new version} </a:t>
            </a:r>
          </a:p>
          <a:p>
            <a:pPr lvl="1" algn="just">
              <a:buNone/>
            </a:pPr>
            <a:r>
              <a:rPr lang="en-US" sz="2000" dirty="0" smtClean="0">
                <a:solidFill>
                  <a:srgbClr val="FF0000"/>
                </a:solidFill>
              </a:rPr>
              <a:t>    REPLACE PLANNER (PROGLIB) </a:t>
            </a:r>
          </a:p>
          <a:p>
            <a:pPr lvl="1" algn="just">
              <a:buNone/>
            </a:pPr>
            <a:endParaRPr lang="en-US" sz="2400" dirty="0" smtClean="0">
              <a:solidFill>
                <a:srgbClr val="FF0000"/>
              </a:solidFill>
            </a:endParaRPr>
          </a:p>
          <a:p>
            <a:pPr algn="just"/>
            <a:r>
              <a:rPr lang="en-US" sz="2400" dirty="0" smtClean="0"/>
              <a:t> Linkage editors can also be used </a:t>
            </a:r>
            <a:r>
              <a:rPr lang="en-US" sz="2400" u="sng" dirty="0" smtClean="0"/>
              <a:t>to build packages of subroutines or other control sections </a:t>
            </a:r>
            <a:r>
              <a:rPr lang="en-US" sz="2400" dirty="0" smtClean="0"/>
              <a:t>that are generally used together. This can be useful when dealing with subroutine libraries that support high-level programming languages. </a:t>
            </a:r>
          </a:p>
          <a:p>
            <a:pPr lvl="1" algn="just">
              <a:buNone/>
            </a:pPr>
            <a:r>
              <a:rPr lang="en-US" sz="2000" dirty="0" smtClean="0"/>
              <a:t>   INCLUDE READR(FTNLIB)</a:t>
            </a:r>
          </a:p>
          <a:p>
            <a:pPr lvl="1" algn="just">
              <a:buNone/>
            </a:pPr>
            <a:r>
              <a:rPr lang="en-US" sz="2000" dirty="0" smtClean="0"/>
              <a:t>   INCLUDE  WRITER(FTNLIB)</a:t>
            </a:r>
          </a:p>
          <a:p>
            <a:pPr lvl="1" algn="just">
              <a:buNone/>
            </a:pPr>
            <a:r>
              <a:rPr lang="en-US" sz="2000" dirty="0" smtClean="0"/>
              <a:t>   SAVE  FTNIO(SUBLIB)</a:t>
            </a:r>
          </a:p>
          <a:p>
            <a:pPr lvl="1" algn="just">
              <a:buNone/>
            </a:pPr>
            <a:endParaRPr lang="en-US" sz="2000" dirty="0" smtClean="0"/>
          </a:p>
          <a:p>
            <a:pPr lvl="1" algn="just">
              <a:buNone/>
            </a:pPr>
            <a:endParaRPr lang="en-US" sz="2000" dirty="0" smtClean="0"/>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400" dirty="0" smtClean="0"/>
              <a:t>Compared to linking loaders, </a:t>
            </a:r>
            <a:r>
              <a:rPr lang="en-US" sz="2400" u="sng" dirty="0" smtClean="0"/>
              <a:t>linkage editors in general tend to offer more flexibility and control. </a:t>
            </a:r>
          </a:p>
          <a:p>
            <a:pPr algn="just">
              <a:buNone/>
            </a:pPr>
            <a:endParaRPr lang="en-US" sz="2400" dirty="0" smtClean="0"/>
          </a:p>
          <a:p>
            <a:pPr algn="just"/>
            <a:r>
              <a:rPr lang="en-US" sz="2400" dirty="0" smtClean="0"/>
              <a:t>In linkage editor, </a:t>
            </a:r>
            <a:r>
              <a:rPr lang="en-US" sz="2400" u="sng" dirty="0" smtClean="0"/>
              <a:t>resolution of external references and library searching is only performed once </a:t>
            </a:r>
            <a:r>
              <a:rPr lang="en-US" sz="2400" dirty="0" smtClean="0"/>
              <a:t>( when program is link edited). In contrast  a linking loader search libraries and resolve references every time program is executed.</a:t>
            </a:r>
          </a:p>
          <a:p>
            <a:pPr algn="just"/>
            <a:endParaRPr lang="en-US" sz="2400" dirty="0" smtClean="0"/>
          </a:p>
          <a:p>
            <a:pPr algn="just"/>
            <a:r>
              <a:rPr lang="en-US" sz="2400" dirty="0" smtClean="0">
                <a:solidFill>
                  <a:srgbClr val="FF0000"/>
                </a:solidFill>
              </a:rPr>
              <a:t>linking loader outperform Linkage editor </a:t>
            </a:r>
            <a:r>
              <a:rPr lang="en-US" sz="2400" dirty="0" smtClean="0"/>
              <a:t>in the following cases:</a:t>
            </a:r>
          </a:p>
          <a:p>
            <a:pPr lvl="1" algn="just"/>
            <a:r>
              <a:rPr lang="en-US" sz="2000" u="sng" dirty="0" smtClean="0"/>
              <a:t>When program is reassembled </a:t>
            </a:r>
            <a:r>
              <a:rPr lang="en-US" sz="2000" dirty="0" smtClean="0"/>
              <a:t>for nearly every execution(</a:t>
            </a:r>
            <a:r>
              <a:rPr lang="en-US" sz="2000" dirty="0" err="1" smtClean="0"/>
              <a:t>e.g</a:t>
            </a:r>
            <a:r>
              <a:rPr lang="en-US" sz="2000" dirty="0" smtClean="0"/>
              <a:t> student programs)</a:t>
            </a:r>
          </a:p>
          <a:p>
            <a:pPr lvl="1" algn="just"/>
            <a:r>
              <a:rPr lang="en-US" sz="2000" u="sng" dirty="0" smtClean="0"/>
              <a:t>When a program is used infrequently </a:t>
            </a:r>
            <a:r>
              <a:rPr lang="en-US" sz="2000" dirty="0" smtClean="0"/>
              <a:t>then storing the assembled version of program is wastage</a:t>
            </a:r>
          </a:p>
          <a:p>
            <a:pPr algn="just">
              <a:buNone/>
            </a:pPr>
            <a:endParaRPr 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Linking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buNone/>
            </a:pPr>
            <a:endParaRPr lang="en-US" sz="2400" dirty="0" smtClean="0"/>
          </a:p>
          <a:p>
            <a:pPr algn="just"/>
            <a:r>
              <a:rPr lang="en-US" sz="2400" dirty="0" smtClean="0"/>
              <a:t>Linkage editors perform linking operations before the program is loaded for execution. Linking loaders perform these same operations at load time</a:t>
            </a:r>
          </a:p>
          <a:p>
            <a:endParaRPr lang="en-US" sz="2400" dirty="0" smtClean="0"/>
          </a:p>
          <a:p>
            <a:pPr algn="just"/>
            <a:r>
              <a:rPr lang="en-US" sz="2400" dirty="0" smtClean="0"/>
              <a:t>Dynamic linking, dynamic loading, or load on call postpones the linking function until execution time: </a:t>
            </a:r>
            <a:r>
              <a:rPr lang="en-US" sz="2400" dirty="0" smtClean="0">
                <a:solidFill>
                  <a:srgbClr val="FF0000"/>
                </a:solidFill>
              </a:rPr>
              <a:t>a subroutine is loaded and linked to the rest of the program when it is first called. </a:t>
            </a:r>
          </a:p>
          <a:p>
            <a:endParaRPr lang="en-US" sz="2400" dirty="0" smtClean="0"/>
          </a:p>
          <a:p>
            <a:pPr algn="just"/>
            <a:r>
              <a:rPr lang="en-US" sz="2400" dirty="0" smtClean="0"/>
              <a:t>Dynamic linking is often used to </a:t>
            </a:r>
            <a:r>
              <a:rPr lang="en-US" sz="2400" u="sng" dirty="0" smtClean="0"/>
              <a:t>allow several executing programs to share one copy of a subroutine or library, ex. run-time support routines for a high-level language like C. </a:t>
            </a:r>
          </a:p>
          <a:p>
            <a:pPr algn="just"/>
            <a:endParaRPr lang="en-US" sz="2400" dirty="0" smtClean="0"/>
          </a:p>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pPr algn="just"/>
            <a:r>
              <a:rPr lang="en-US" sz="2400" dirty="0" smtClean="0"/>
              <a:t>Dynamic linking can </a:t>
            </a:r>
            <a:r>
              <a:rPr lang="en-US" sz="2400" u="sng" dirty="0" smtClean="0"/>
              <a:t>avoid the necessity of loading the entire library for each execution except those necessary subroutines. </a:t>
            </a:r>
          </a:p>
          <a:p>
            <a:endParaRPr lang="en-US" dirty="0" smtClean="0"/>
          </a:p>
          <a:p>
            <a:r>
              <a:rPr lang="en-US" sz="2400" dirty="0" smtClean="0"/>
              <a:t>Fig 3.14 illustrates a method in which routines that are to be dynamically loaded must be called via </a:t>
            </a:r>
            <a:r>
              <a:rPr lang="en-US" sz="2400" i="1" u="sng" dirty="0" smtClean="0"/>
              <a:t>an OS service request. </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1371600" y="228600"/>
            <a:ext cx="6324599"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loader</a:t>
            </a:r>
            <a:endParaRPr lang="en-US" dirty="0"/>
          </a:p>
        </p:txBody>
      </p:sp>
      <p:sp>
        <p:nvSpPr>
          <p:cNvPr id="3" name="Content Placeholder 2"/>
          <p:cNvSpPr>
            <a:spLocks noGrp="1"/>
          </p:cNvSpPr>
          <p:nvPr>
            <p:ph idx="1"/>
          </p:nvPr>
        </p:nvSpPr>
        <p:spPr/>
        <p:txBody>
          <a:bodyPr>
            <a:normAutofit/>
          </a:bodyPr>
          <a:lstStyle/>
          <a:p>
            <a:r>
              <a:rPr lang="en-US" sz="2400" dirty="0" smtClean="0"/>
              <a:t>Compile and Go loader</a:t>
            </a:r>
          </a:p>
          <a:p>
            <a:r>
              <a:rPr lang="en-US" sz="2400" dirty="0" smtClean="0"/>
              <a:t>Absolute loader</a:t>
            </a:r>
          </a:p>
          <a:p>
            <a:r>
              <a:rPr lang="en-US" sz="2400" dirty="0" smtClean="0"/>
              <a:t>Relocating loader</a:t>
            </a:r>
          </a:p>
          <a:p>
            <a:r>
              <a:rPr lang="en-US" sz="2400" dirty="0" smtClean="0"/>
              <a:t>Direct-Linking loader</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70000" lnSpcReduction="20000"/>
          </a:bodyPr>
          <a:lstStyle/>
          <a:p>
            <a:pPr algn="just"/>
            <a:r>
              <a:rPr lang="en-US" dirty="0" smtClean="0"/>
              <a:t>Fig 3.14(a): Instead of executing a JSUB instruction referring to an external symbol, the program makes a load-and-call service request to OS. The parameter of this request is the symbolic name of the routine to be called. </a:t>
            </a:r>
          </a:p>
          <a:p>
            <a:pPr algn="just"/>
            <a:endParaRPr lang="en-US" dirty="0" smtClean="0"/>
          </a:p>
          <a:p>
            <a:pPr algn="just"/>
            <a:r>
              <a:rPr lang="en-US" dirty="0" smtClean="0"/>
              <a:t>Fig 3.14(b): OS examines its internal tables to determine whether or not the routine is already loaded. If necessary, the routine is loaded from the specified user or system libraries. </a:t>
            </a:r>
          </a:p>
          <a:p>
            <a:pPr algn="just"/>
            <a:endParaRPr lang="en-US" dirty="0" smtClean="0"/>
          </a:p>
          <a:p>
            <a:pPr algn="just"/>
            <a:r>
              <a:rPr lang="en-US" dirty="0" smtClean="0"/>
              <a:t>Fig 3.14(c): Control is then passed from OS to the routine being called</a:t>
            </a:r>
          </a:p>
          <a:p>
            <a:pPr algn="just"/>
            <a:endParaRPr lang="en-US" dirty="0" smtClean="0"/>
          </a:p>
          <a:p>
            <a:pPr algn="just"/>
            <a:r>
              <a:rPr lang="en-US" dirty="0" smtClean="0"/>
              <a:t>Fig 3.14(d): When the called subroutine completes it processing, it returns to its caller (i.e., OS). OS then returns control to the program that issued the request. </a:t>
            </a:r>
          </a:p>
          <a:p>
            <a:pPr algn="just"/>
            <a:endParaRPr lang="en-US" dirty="0" smtClean="0"/>
          </a:p>
          <a:p>
            <a:pPr algn="just"/>
            <a:r>
              <a:rPr lang="en-US" dirty="0" smtClean="0"/>
              <a:t>Fig 3.14(e): If a subroutine is still in memory, a second call to it may not require another load operation. Control may simply be passed from the dynamic loader to the called routine.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smtClean="0"/>
              <a:t>Dynamic loading  provides the ability to load the routine only when ( and if) they are needed. </a:t>
            </a:r>
          </a:p>
          <a:p>
            <a:pPr algn="just"/>
            <a:endParaRPr lang="en-US" sz="2400" dirty="0" smtClean="0"/>
          </a:p>
          <a:p>
            <a:pPr algn="just"/>
            <a:r>
              <a:rPr lang="en-US" sz="2400" dirty="0" smtClean="0"/>
              <a:t>It </a:t>
            </a:r>
            <a:r>
              <a:rPr lang="en-US" sz="2400" dirty="0" smtClean="0">
                <a:solidFill>
                  <a:srgbClr val="FF0000"/>
                </a:solidFill>
              </a:rPr>
              <a:t>avoid </a:t>
            </a:r>
            <a:r>
              <a:rPr lang="en-US" sz="2400" dirty="0" smtClean="0"/>
              <a:t>the necessity of </a:t>
            </a:r>
            <a:r>
              <a:rPr lang="en-US" sz="2400" dirty="0" smtClean="0">
                <a:solidFill>
                  <a:srgbClr val="FF0000"/>
                </a:solidFill>
              </a:rPr>
              <a:t>loading the entire library </a:t>
            </a:r>
            <a:r>
              <a:rPr lang="en-US" sz="2400" dirty="0" smtClean="0"/>
              <a:t>for each execution.</a:t>
            </a:r>
          </a:p>
          <a:p>
            <a:pPr algn="just"/>
            <a:endParaRPr lang="en-US" sz="2400" dirty="0" smtClean="0"/>
          </a:p>
          <a:p>
            <a:pPr algn="just"/>
            <a:r>
              <a:rPr lang="en-US" sz="2400" dirty="0" smtClean="0"/>
              <a:t>It make it </a:t>
            </a:r>
            <a:r>
              <a:rPr lang="en-US" sz="2400" dirty="0" smtClean="0">
                <a:solidFill>
                  <a:srgbClr val="FF0000"/>
                </a:solidFill>
              </a:rPr>
              <a:t>unnecessary for the program to know the possible set of subroutines that might be used</a:t>
            </a:r>
            <a:r>
              <a:rPr lang="en-US" sz="2400" dirty="0" smtClean="0"/>
              <a:t>(e.g.  the  program that allow interactive call)</a:t>
            </a:r>
          </a:p>
          <a:p>
            <a:pPr algn="just"/>
            <a:endParaRPr lang="en-US" sz="2400" dirty="0" smtClean="0"/>
          </a:p>
          <a:p>
            <a:pPr algn="just"/>
            <a:r>
              <a:rPr lang="en-US" sz="2400" dirty="0" smtClean="0"/>
              <a:t>Delayed binding of subroutine results in </a:t>
            </a:r>
            <a:r>
              <a:rPr lang="en-US" sz="2400" dirty="0" smtClean="0">
                <a:solidFill>
                  <a:srgbClr val="FF0000"/>
                </a:solidFill>
              </a:rPr>
              <a:t>greater </a:t>
            </a:r>
            <a:r>
              <a:rPr lang="en-US" sz="2400" dirty="0" err="1" smtClean="0">
                <a:solidFill>
                  <a:srgbClr val="FF0000"/>
                </a:solidFill>
              </a:rPr>
              <a:t>flexibilty</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8229600" cy="1143000"/>
          </a:xfrm>
        </p:spPr>
        <p:txBody>
          <a:bodyPr/>
          <a:lstStyle/>
          <a:p>
            <a:r>
              <a:rPr lang="en-US" dirty="0" smtClean="0"/>
              <a:t>Thank you!!!</a:t>
            </a:r>
            <a:endParaRPr lang="en-US" dirty="0"/>
          </a:p>
        </p:txBody>
      </p:sp>
      <p:sp>
        <p:nvSpPr>
          <p:cNvPr id="3" name="Content Placeholder 2"/>
          <p:cNvSpPr>
            <a:spLocks noGrp="1"/>
          </p:cNvSpPr>
          <p:nvPr>
            <p:ph idx="1"/>
          </p:nvPr>
        </p:nvSpPr>
        <p:spPr/>
        <p:txBody>
          <a:bodyPr>
            <a:normAutofit/>
          </a:bodyPr>
          <a:lstStyle/>
          <a:p>
            <a:pPr algn="just"/>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 and go loader</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altLang="zh-TW" sz="2400" dirty="0" smtClean="0"/>
              <a:t>Characteristic</a:t>
            </a:r>
          </a:p>
          <a:p>
            <a:pPr lvl="1" algn="just"/>
            <a:r>
              <a:rPr lang="en-US" altLang="zh-TW" sz="2400" dirty="0" smtClean="0"/>
              <a:t>the object code is stored in memory after assembly</a:t>
            </a:r>
          </a:p>
          <a:p>
            <a:pPr lvl="1" algn="just"/>
            <a:r>
              <a:rPr lang="en-US" altLang="zh-TW" sz="2400" dirty="0" smtClean="0"/>
              <a:t>single JUMP instruction</a:t>
            </a:r>
          </a:p>
          <a:p>
            <a:pPr algn="just"/>
            <a:r>
              <a:rPr lang="en-US" altLang="zh-TW" sz="2400" dirty="0" smtClean="0"/>
              <a:t>Advantage</a:t>
            </a:r>
          </a:p>
          <a:p>
            <a:pPr lvl="1" algn="just"/>
            <a:r>
              <a:rPr lang="en-US" altLang="zh-TW" sz="2400" dirty="0" smtClean="0"/>
              <a:t>simple, developing environment</a:t>
            </a:r>
          </a:p>
          <a:p>
            <a:pPr algn="just"/>
            <a:r>
              <a:rPr lang="en-US" altLang="zh-TW" sz="2400" dirty="0" smtClean="0"/>
              <a:t>Disadvantage</a:t>
            </a:r>
          </a:p>
          <a:p>
            <a:pPr lvl="1" algn="just"/>
            <a:r>
              <a:rPr lang="en-US" altLang="zh-TW" sz="2400" dirty="0" smtClean="0"/>
              <a:t>whenever the assembly program is to be executed, it has to be assembled again</a:t>
            </a:r>
          </a:p>
          <a:p>
            <a:pPr lvl="1" algn="just"/>
            <a:r>
              <a:rPr lang="en-US" altLang="zh-TW" sz="2400" dirty="0" smtClean="0"/>
              <a:t>A portion of the memory is wasted as the core occupied by assembler is unavailable to the object program </a:t>
            </a:r>
          </a:p>
          <a:p>
            <a:pPr algn="just"/>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loader</a:t>
            </a:r>
            <a:endParaRPr lang="en-US" dirty="0"/>
          </a:p>
        </p:txBody>
      </p:sp>
      <p:sp>
        <p:nvSpPr>
          <p:cNvPr id="3" name="Content Placeholder 2"/>
          <p:cNvSpPr>
            <a:spLocks noGrp="1"/>
          </p:cNvSpPr>
          <p:nvPr>
            <p:ph idx="1"/>
          </p:nvPr>
        </p:nvSpPr>
        <p:spPr>
          <a:xfrm>
            <a:off x="457200" y="1295400"/>
            <a:ext cx="8229600" cy="5562600"/>
          </a:xfrm>
        </p:spPr>
        <p:txBody>
          <a:bodyPr>
            <a:normAutofit/>
          </a:bodyPr>
          <a:lstStyle/>
          <a:p>
            <a:pPr algn="just">
              <a:spcBef>
                <a:spcPct val="50000"/>
              </a:spcBef>
              <a:buFontTx/>
              <a:buChar char="•"/>
            </a:pPr>
            <a:r>
              <a:rPr lang="en-US" sz="2400" dirty="0" smtClean="0"/>
              <a:t>Operation is very simple</a:t>
            </a:r>
          </a:p>
          <a:p>
            <a:pPr algn="just">
              <a:spcBef>
                <a:spcPct val="50000"/>
              </a:spcBef>
              <a:buFontTx/>
              <a:buChar char="•"/>
            </a:pPr>
            <a:r>
              <a:rPr lang="en-US" sz="2400" dirty="0" smtClean="0"/>
              <a:t>The object code is loaded to specified locations in the memory</a:t>
            </a:r>
          </a:p>
          <a:p>
            <a:pPr algn="just">
              <a:spcBef>
                <a:spcPct val="50000"/>
              </a:spcBef>
              <a:buFontTx/>
              <a:buChar char="•"/>
            </a:pPr>
            <a:r>
              <a:rPr lang="en-US" sz="2400" dirty="0" smtClean="0"/>
              <a:t>At the end the loader jumps to the specified address to begin execution of the loaded program</a:t>
            </a:r>
          </a:p>
          <a:p>
            <a:r>
              <a:rPr lang="en-US" sz="2400" dirty="0" smtClean="0"/>
              <a:t>Advantages </a:t>
            </a:r>
          </a:p>
          <a:p>
            <a:pPr lvl="1"/>
            <a:r>
              <a:rPr lang="en-US" sz="2000" dirty="0" smtClean="0"/>
              <a:t>Make more core available to the user since assembler is not in memory at load time</a:t>
            </a:r>
          </a:p>
          <a:p>
            <a:pPr lvl="1"/>
            <a:r>
              <a:rPr lang="en-US" sz="2000" dirty="0" smtClean="0"/>
              <a:t>Simple to implement</a:t>
            </a:r>
          </a:p>
          <a:p>
            <a:r>
              <a:rPr lang="en-US" sz="2400" dirty="0" smtClean="0"/>
              <a:t>Disadvantages</a:t>
            </a:r>
          </a:p>
          <a:p>
            <a:pPr lvl="1"/>
            <a:r>
              <a:rPr lang="en-US" altLang="zh-TW" sz="2000" dirty="0" smtClean="0"/>
              <a:t>the need for programmer to specify the actual address</a:t>
            </a:r>
          </a:p>
          <a:p>
            <a:pPr lvl="1"/>
            <a:r>
              <a:rPr lang="en-US" altLang="zh-TW" sz="2000" dirty="0" smtClean="0"/>
              <a:t>difficult to do subroutine linkage</a:t>
            </a:r>
          </a:p>
          <a:p>
            <a:pPr lvl="1"/>
            <a:r>
              <a:rPr lang="en-US" sz="2000" dirty="0" smtClean="0"/>
              <a:t>Loader doesn’t perform functions like linking and program relocation</a:t>
            </a:r>
          </a:p>
          <a:p>
            <a:pPr algn="just">
              <a:spcBef>
                <a:spcPct val="50000"/>
              </a:spcBef>
              <a:buFontTx/>
              <a:buChar char="•"/>
            </a:pPr>
            <a:endParaRPr lang="en-US" sz="2400" dirty="0" smtClean="0">
              <a:latin typeface="Times New Roman" pitchFamily="18" charset="0"/>
            </a:endParaRPr>
          </a:p>
          <a:p>
            <a:pPr algn="just">
              <a:spcBef>
                <a:spcPct val="50000"/>
              </a:spcBef>
              <a:buFontTx/>
              <a:buChar char="•"/>
            </a:pPr>
            <a:endParaRPr lang="en-US" sz="2400" dirty="0" smtClean="0"/>
          </a:p>
          <a:p>
            <a:pPr algn="just">
              <a:spcBef>
                <a:spcPct val="50000"/>
              </a:spcBef>
              <a:buFontTx/>
              <a:buChar char="•"/>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Absolute loader</a:t>
            </a:r>
            <a:endParaRPr lang="en-US" dirty="0"/>
          </a:p>
        </p:txBody>
      </p:sp>
      <p:sp>
        <p:nvSpPr>
          <p:cNvPr id="3" name="Content Placeholder 2"/>
          <p:cNvSpPr>
            <a:spLocks noGrp="1"/>
          </p:cNvSpPr>
          <p:nvPr>
            <p:ph idx="1"/>
          </p:nvPr>
        </p:nvSpPr>
        <p:spPr/>
        <p:txBody>
          <a:bodyPr/>
          <a:lstStyle/>
          <a:p>
            <a:r>
              <a:rPr lang="en-US" sz="2400" dirty="0" smtClean="0"/>
              <a:t>For a simple absolute loader, all functions are accomplished in a single pass as follows: </a:t>
            </a:r>
          </a:p>
          <a:p>
            <a:pPr lvl="1">
              <a:buNone/>
            </a:pPr>
            <a:r>
              <a:rPr lang="en-US" sz="2000" dirty="0" smtClean="0"/>
              <a:t>     1) The </a:t>
            </a:r>
            <a:r>
              <a:rPr lang="en-US" sz="2000" u="sng" dirty="0" smtClean="0"/>
              <a:t>Header record of object programs is checked to verify that the correct program has been presented for loading. </a:t>
            </a:r>
          </a:p>
          <a:p>
            <a:pPr lvl="1">
              <a:buNone/>
            </a:pPr>
            <a:r>
              <a:rPr lang="en-US" sz="2000" dirty="0" smtClean="0"/>
              <a:t>     2) As each </a:t>
            </a:r>
            <a:r>
              <a:rPr lang="en-US" sz="2000" u="sng" dirty="0" smtClean="0"/>
              <a:t>Text record is read, the object code it contains is moved to the indicated address in memory. </a:t>
            </a:r>
          </a:p>
          <a:p>
            <a:pPr lvl="1">
              <a:buNone/>
            </a:pPr>
            <a:r>
              <a:rPr lang="en-US" sz="2000" dirty="0" smtClean="0"/>
              <a:t>     3) When the </a:t>
            </a:r>
            <a:r>
              <a:rPr lang="en-US" sz="2000" u="sng" dirty="0" smtClean="0"/>
              <a:t>End record is encountered, the loader jumps to the specified address to begin execution of the loaded program.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2668</Words>
  <Application>Microsoft Office PowerPoint</Application>
  <PresentationFormat>On-screen Show (4:3)</PresentationFormat>
  <Paragraphs>287</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    Loader</vt:lpstr>
      <vt:lpstr>Loader</vt:lpstr>
      <vt:lpstr>Functions of loader</vt:lpstr>
      <vt:lpstr>Role of loader</vt:lpstr>
      <vt:lpstr>Role of loader and linker</vt:lpstr>
      <vt:lpstr>Types of loader</vt:lpstr>
      <vt:lpstr>Assemble and go loader</vt:lpstr>
      <vt:lpstr>Absolute loader</vt:lpstr>
      <vt:lpstr>Design of Absolute loader</vt:lpstr>
      <vt:lpstr>Algorithm for an Absolute loader</vt:lpstr>
      <vt:lpstr>Slide 11</vt:lpstr>
      <vt:lpstr>Slide 12</vt:lpstr>
      <vt:lpstr> Bootstrap Loader  </vt:lpstr>
      <vt:lpstr>Slide 14</vt:lpstr>
      <vt:lpstr>Slide 15</vt:lpstr>
      <vt:lpstr>Relocating loader</vt:lpstr>
      <vt:lpstr>Modification Record</vt:lpstr>
      <vt:lpstr>Slide 18</vt:lpstr>
      <vt:lpstr>Slide 19</vt:lpstr>
      <vt:lpstr>Example</vt:lpstr>
      <vt:lpstr>Slide 21</vt:lpstr>
      <vt:lpstr>Slide 22</vt:lpstr>
      <vt:lpstr>Slide 23</vt:lpstr>
      <vt:lpstr>Slide 24</vt:lpstr>
      <vt:lpstr>Relocation bit</vt:lpstr>
      <vt:lpstr>Slide 26</vt:lpstr>
      <vt:lpstr>Example</vt:lpstr>
      <vt:lpstr>Relocation Loader Algorithm</vt:lpstr>
      <vt:lpstr>Linking Loader</vt:lpstr>
      <vt:lpstr>Slide 30</vt:lpstr>
      <vt:lpstr>Slide 31</vt:lpstr>
      <vt:lpstr>Slide 32</vt:lpstr>
      <vt:lpstr>Slide 33</vt:lpstr>
      <vt:lpstr>Slide 34</vt:lpstr>
      <vt:lpstr>Slide 35</vt:lpstr>
      <vt:lpstr>Pass 1 Program Logic</vt:lpstr>
      <vt:lpstr>STEPS in PASS 1</vt:lpstr>
      <vt:lpstr>Slide 38</vt:lpstr>
      <vt:lpstr>Pass 2 Program Logic</vt:lpstr>
      <vt:lpstr>Steps in pass 2</vt:lpstr>
      <vt:lpstr>Slide 41</vt:lpstr>
      <vt:lpstr>Slide 42</vt:lpstr>
      <vt:lpstr>Slide 43</vt:lpstr>
      <vt:lpstr>Improve Efficiency </vt:lpstr>
      <vt:lpstr>Slide 45</vt:lpstr>
      <vt:lpstr>Slide 46</vt:lpstr>
      <vt:lpstr>Variants of basic model</vt:lpstr>
      <vt:lpstr>Automatic Library Search</vt:lpstr>
      <vt:lpstr> How it is done?  </vt:lpstr>
      <vt:lpstr>Slide 50</vt:lpstr>
      <vt:lpstr>Slide 51</vt:lpstr>
      <vt:lpstr>Linkage Editor</vt:lpstr>
      <vt:lpstr>Difference between linkage editor and linking loader</vt:lpstr>
      <vt:lpstr>Slide 54</vt:lpstr>
      <vt:lpstr>Slide 55</vt:lpstr>
      <vt:lpstr>Slide 56</vt:lpstr>
      <vt:lpstr>Dynamic Linking</vt:lpstr>
      <vt:lpstr>Slide 58</vt:lpstr>
      <vt:lpstr>Slide 59</vt:lpstr>
      <vt:lpstr>Slide 60</vt:lpstr>
      <vt:lpstr>Advantages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Diya Thomas</dc:creator>
  <cp:lastModifiedBy>diyat</cp:lastModifiedBy>
  <cp:revision>71</cp:revision>
  <dcterms:created xsi:type="dcterms:W3CDTF">2006-08-16T00:00:00Z</dcterms:created>
  <dcterms:modified xsi:type="dcterms:W3CDTF">2015-02-18T06:40:34Z</dcterms:modified>
</cp:coreProperties>
</file>