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  <p:sldId id="264" r:id="rId9"/>
    <p:sldId id="266" r:id="rId10"/>
    <p:sldId id="267" r:id="rId11"/>
    <p:sldId id="268" r:id="rId12"/>
    <p:sldId id="265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7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Relocation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Each Modification record specifies </a:t>
            </a:r>
            <a:r>
              <a:rPr lang="en-US" sz="2400" u="sng" dirty="0" smtClean="0"/>
              <a:t>the starting address and length of the field whose value is to be altered. </a:t>
            </a:r>
          </a:p>
          <a:p>
            <a:pPr algn="just">
              <a:buNone/>
            </a:pPr>
            <a:endParaRPr lang="en-US" sz="2400" u="sng" dirty="0" smtClean="0"/>
          </a:p>
          <a:p>
            <a:pPr algn="just"/>
            <a:r>
              <a:rPr lang="en-US" sz="2400" dirty="0" smtClean="0"/>
              <a:t>It then describes </a:t>
            </a:r>
            <a:r>
              <a:rPr lang="en-US" sz="2400" u="sng" dirty="0" smtClean="0"/>
              <a:t>the modification to be performed. </a:t>
            </a:r>
          </a:p>
          <a:p>
            <a:pPr algn="just">
              <a:buNone/>
            </a:pPr>
            <a:endParaRPr lang="en-US" sz="2400" u="sng" dirty="0" smtClean="0"/>
          </a:p>
          <a:p>
            <a:pPr algn="just"/>
            <a:r>
              <a:rPr lang="en-US" sz="2400" dirty="0" smtClean="0"/>
              <a:t>In this example, all modifications </a:t>
            </a:r>
            <a:r>
              <a:rPr lang="en-US" sz="2400" u="sng" dirty="0" smtClean="0"/>
              <a:t>add the value of the symbol COPY, which represents the starting address of the program.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Linking External symbols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Explain define and refer record (Refer Assembler </a:t>
            </a:r>
            <a:r>
              <a:rPr lang="en-US" sz="2400" dirty="0" err="1" smtClean="0"/>
              <a:t>ppt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Explain ESTAB</a:t>
            </a:r>
          </a:p>
          <a:p>
            <a:r>
              <a:rPr lang="en-US" sz="2400" dirty="0" smtClean="0"/>
              <a:t>Explain how linking loader perform linking using ESTAB(Algorithm of linking loader)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Program relocation means  loading the object program to available memory location as the specified memory location is occupied by other program or data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Relocating the object program from the specified starting address  in program to available  address know at load time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8153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of program relocation</a:t>
            </a:r>
            <a:endParaRPr lang="en-US" dirty="0"/>
          </a:p>
        </p:txBody>
      </p:sp>
      <p:pic>
        <p:nvPicPr>
          <p:cNvPr id="4" name="Picture 5" descr="C:\My Documents\Course\SystemSoftware\chap2\2_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82296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i="1" u="sng" dirty="0" smtClean="0"/>
              <a:t>Absolute program</a:t>
            </a:r>
            <a:r>
              <a:rPr lang="en-US" altLang="zh-TW" dirty="0" smtClean="0"/>
              <a:t>, starting address 0000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 smtClean="0"/>
              <a:t>	e.g. </a:t>
            </a:r>
            <a:r>
              <a:rPr lang="en-US" altLang="zh-TW" sz="2200" dirty="0" smtClean="0">
                <a:solidFill>
                  <a:srgbClr val="0070C0"/>
                </a:solidFill>
              </a:rPr>
              <a:t>15</a:t>
            </a:r>
            <a:r>
              <a:rPr lang="en-US" altLang="zh-TW" sz="2000" dirty="0" smtClean="0">
                <a:solidFill>
                  <a:schemeClr val="hlink"/>
                </a:solidFill>
              </a:rPr>
              <a:t>	0006	CLOOP	+JSUB	RDREC          4B1</a:t>
            </a:r>
            <a:r>
              <a:rPr lang="en-US" altLang="zh-TW" sz="2000" u="sng" dirty="0" smtClean="0">
                <a:solidFill>
                  <a:schemeClr val="hlink"/>
                </a:solidFill>
              </a:rPr>
              <a:t>01036</a:t>
            </a:r>
          </a:p>
          <a:p>
            <a:pPr lvl="1"/>
            <a:r>
              <a:rPr lang="en-US" altLang="zh-TW" dirty="0" smtClean="0"/>
              <a:t>Relocate the program to 1000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200" dirty="0" smtClean="0"/>
              <a:t>	e.g. </a:t>
            </a:r>
            <a:r>
              <a:rPr lang="en-US" altLang="zh-TW" sz="2000" dirty="0" smtClean="0">
                <a:solidFill>
                  <a:schemeClr val="hlink"/>
                </a:solidFill>
              </a:rPr>
              <a:t>15	0006	 CLOOP	+JSUB	RDREC 	      4B1</a:t>
            </a:r>
            <a:r>
              <a:rPr lang="en-US" altLang="zh-TW" sz="2000" u="sng" dirty="0" smtClean="0">
                <a:solidFill>
                  <a:schemeClr val="hlink"/>
                </a:solidFill>
              </a:rPr>
              <a:t>02036</a:t>
            </a:r>
          </a:p>
          <a:p>
            <a:pPr lvl="1"/>
            <a:r>
              <a:rPr lang="en-US" altLang="zh-TW" dirty="0" smtClean="0"/>
              <a:t>Each </a:t>
            </a:r>
            <a:r>
              <a:rPr lang="en-US" altLang="zh-TW" u="sng" dirty="0" smtClean="0">
                <a:solidFill>
                  <a:schemeClr val="hlink"/>
                </a:solidFill>
              </a:rPr>
              <a:t>Absolute address</a:t>
            </a:r>
            <a:r>
              <a:rPr lang="en-US" altLang="zh-TW" dirty="0" smtClean="0"/>
              <a:t> should be modified</a:t>
            </a:r>
          </a:p>
          <a:p>
            <a:pPr lvl="1"/>
            <a:r>
              <a:rPr lang="en-US" altLang="zh-TW" sz="2200" dirty="0" smtClean="0"/>
              <a:t>Except for absolute address, the rest of the instructions need not be modified</a:t>
            </a:r>
          </a:p>
          <a:p>
            <a:pPr lvl="2"/>
            <a:r>
              <a:rPr lang="en-US" altLang="zh-TW" sz="2000" dirty="0" smtClean="0"/>
              <a:t>not a memory address (immediate addressing)</a:t>
            </a:r>
          </a:p>
          <a:p>
            <a:pPr lvl="2"/>
            <a:r>
              <a:rPr lang="en-US" altLang="zh-TW" sz="2000" dirty="0" smtClean="0"/>
              <a:t>PC-relative, Base-relative</a:t>
            </a:r>
          </a:p>
          <a:p>
            <a:pPr lvl="2">
              <a:buNone/>
            </a:pPr>
            <a:r>
              <a:rPr lang="en-US" altLang="zh-TW" sz="2000" dirty="0" smtClean="0"/>
              <a:t>e.g. </a:t>
            </a:r>
            <a:r>
              <a:rPr lang="en-US" altLang="zh-TW" sz="2000" b="1" dirty="0" smtClean="0">
                <a:solidFill>
                  <a:srgbClr val="3617A9"/>
                </a:solidFill>
              </a:rPr>
              <a:t>10   0000   FIRST   STL   RETADR     17202D    </a:t>
            </a:r>
          </a:p>
          <a:p>
            <a:pPr lvl="1"/>
            <a:r>
              <a:rPr lang="en-US" altLang="zh-TW" sz="2200" dirty="0" smtClean="0">
                <a:solidFill>
                  <a:srgbClr val="FF0000"/>
                </a:solidFill>
              </a:rPr>
              <a:t>The only parts of the program that require modification at load time are those that specify direct addresses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program relocation done?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Assembler does not know the actual location where program will be loaded</a:t>
            </a:r>
          </a:p>
          <a:p>
            <a:pPr algn="just"/>
            <a:r>
              <a:rPr lang="en-US" sz="2400" dirty="0" smtClean="0"/>
              <a:t>It cannot make the necessary changes in the address used by the program</a:t>
            </a:r>
          </a:p>
          <a:p>
            <a:pPr algn="just"/>
            <a:r>
              <a:rPr lang="en-US" sz="2400" dirty="0" smtClean="0"/>
              <a:t>But assembler can identify for the loader those part of the object program that need modification using </a:t>
            </a:r>
            <a:r>
              <a:rPr lang="en-US" sz="2400" dirty="0" smtClean="0">
                <a:solidFill>
                  <a:srgbClr val="FF0000"/>
                </a:solidFill>
              </a:rPr>
              <a:t>MODIFICATION RECORD</a:t>
            </a:r>
          </a:p>
          <a:p>
            <a:pPr algn="just"/>
            <a:r>
              <a:rPr lang="en-US" sz="2400" dirty="0" smtClean="0"/>
              <a:t>An object program that contains the information necessary to perform this kind of modification is called relocatable program </a:t>
            </a:r>
          </a:p>
          <a:p>
            <a:pPr algn="just"/>
            <a:endParaRPr lang="en-US" sz="2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RECORD</a:t>
            </a:r>
            <a:endParaRPr lang="en-US" dirty="0"/>
          </a:p>
        </p:txBody>
      </p:sp>
      <p:sp>
        <p:nvSpPr>
          <p:cNvPr id="4" name="Content Placeholder 4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</a:rPr>
              <a:t>Modification record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  </a:t>
            </a:r>
            <a:r>
              <a:rPr kumimoji="1" lang="en-US" altLang="zh-TW" sz="2400" dirty="0" err="1" smtClean="0">
                <a:latin typeface="Times New Roman" pitchFamily="18" charset="0"/>
                <a:ea typeface="新細明體" pitchFamily="18" charset="-120"/>
              </a:rPr>
              <a:t>col</a:t>
            </a: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</a:rPr>
              <a:t>1: M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  </a:t>
            </a:r>
            <a:r>
              <a:rPr kumimoji="1" lang="en-US" altLang="zh-TW" sz="2400" dirty="0" err="1" smtClean="0">
                <a:latin typeface="Times New Roman" pitchFamily="18" charset="0"/>
                <a:ea typeface="新細明體" pitchFamily="18" charset="-120"/>
              </a:rPr>
              <a:t>col</a:t>
            </a: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 2-7:Starting location of the address field to be modified</a:t>
            </a:r>
            <a:endParaRPr kumimoji="1" lang="en-US" altLang="zh-TW" sz="2400" dirty="0">
              <a:latin typeface="Times New Roman" pitchFamily="18" charset="0"/>
              <a:ea typeface="新細明體" pitchFamily="18" charset="-12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  </a:t>
            </a:r>
            <a:r>
              <a:rPr kumimoji="1" lang="en-US" altLang="zh-TW" sz="2400" dirty="0" err="1" smtClean="0">
                <a:latin typeface="Times New Roman" pitchFamily="18" charset="0"/>
                <a:ea typeface="新細明體" pitchFamily="18" charset="-120"/>
              </a:rPr>
              <a:t>col</a:t>
            </a: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</a:rPr>
              <a:t>8-9: length (</a:t>
            </a:r>
            <a:r>
              <a:rPr kumimoji="1" lang="en-US" altLang="zh-TW" sz="2400" dirty="0" err="1">
                <a:latin typeface="Times New Roman" pitchFamily="18" charset="0"/>
                <a:ea typeface="新細明體" pitchFamily="18" charset="-120"/>
              </a:rPr>
              <a:t>halfbyte</a:t>
            </a:r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</a:rPr>
              <a:t>)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  </a:t>
            </a:r>
            <a:r>
              <a:rPr kumimoji="1" lang="en-US" altLang="zh-TW" sz="2400" dirty="0" err="1" smtClean="0">
                <a:latin typeface="Times New Roman" pitchFamily="18" charset="0"/>
                <a:ea typeface="新細明體" pitchFamily="18" charset="-120"/>
              </a:rPr>
              <a:t>col</a:t>
            </a: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</a:rPr>
              <a:t>10: flag (+/-)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  </a:t>
            </a:r>
            <a:r>
              <a:rPr kumimoji="1" lang="en-US" altLang="zh-TW" sz="2400" dirty="0" err="1" smtClean="0">
                <a:latin typeface="Times New Roman" pitchFamily="18" charset="0"/>
                <a:ea typeface="新細明體" pitchFamily="18" charset="-120"/>
              </a:rPr>
              <a:t>col</a:t>
            </a:r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</a:rPr>
              <a:t> </a:t>
            </a:r>
            <a:r>
              <a:rPr kumimoji="1" lang="en-US" altLang="zh-TW" sz="2400" dirty="0">
                <a:latin typeface="Times New Roman" pitchFamily="18" charset="0"/>
                <a:ea typeface="新細明體" pitchFamily="18" charset="-120"/>
              </a:rPr>
              <a:t>11-17: segment name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43200" y="1600200"/>
          <a:ext cx="5334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</a:tblGrid>
              <a:tr h="819150">
                <a:tc>
                  <a:txBody>
                    <a:bodyPr/>
                    <a:lstStyle/>
                    <a:p>
                      <a:r>
                        <a:rPr lang="en-US" dirty="0" smtClean="0"/>
                        <a:t>4 B</a:t>
                      </a:r>
                      <a:endParaRPr lang="en-US" dirty="0"/>
                    </a:p>
                  </a:txBody>
                  <a:tcPr/>
                </a:tc>
              </a:tr>
              <a:tr h="819150"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191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1 0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191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3 6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1828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0" y="2590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7400" y="3505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4343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2743200"/>
            <a:ext cx="448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 digit indicate 5 half byte is to be modified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5867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Modification record of JSUBM(Line 15): M^000007^05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76961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269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Program Relocation</vt:lpstr>
      <vt:lpstr>Slide 2</vt:lpstr>
      <vt:lpstr>Slide 3</vt:lpstr>
      <vt:lpstr>Example of program relocation</vt:lpstr>
      <vt:lpstr>Slide 5</vt:lpstr>
      <vt:lpstr>How program relocation done? </vt:lpstr>
      <vt:lpstr>MODIFICATION RECORD</vt:lpstr>
      <vt:lpstr>Example</vt:lpstr>
      <vt:lpstr>Slide 9</vt:lpstr>
      <vt:lpstr>Slide 10</vt:lpstr>
      <vt:lpstr>Linking External symbols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Relocation</dc:title>
  <dc:creator>Diya Thomas</dc:creator>
  <cp:lastModifiedBy>diyat</cp:lastModifiedBy>
  <cp:revision>5</cp:revision>
  <dcterms:created xsi:type="dcterms:W3CDTF">2006-08-16T00:00:00Z</dcterms:created>
  <dcterms:modified xsi:type="dcterms:W3CDTF">2015-02-10T08:58:40Z</dcterms:modified>
</cp:coreProperties>
</file>