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4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4262" autoAdjust="0"/>
  </p:normalViewPr>
  <p:slideViewPr>
    <p:cSldViewPr snapToGrid="0">
      <p:cViewPr>
        <p:scale>
          <a:sx n="50" d="100"/>
          <a:sy n="50" d="100"/>
        </p:scale>
        <p:origin x="618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BF5D06-8DAF-45B9-B5FF-3211A3F47551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CE1EA4-5F39-4A8A-ABE8-CC33DEE25D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3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40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5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movie where title = “</a:t>
            </a:r>
            <a:r>
              <a:rPr lang="en-US" sz="1200" dirty="0"/>
              <a:t>&lt;</a:t>
            </a:r>
            <a:r>
              <a:rPr lang="en-US" sz="1200" dirty="0" err="1"/>
              <a:t>movie_name</a:t>
            </a:r>
            <a:r>
              <a:rPr lang="en-US" sz="1200" dirty="0"/>
              <a:t>&gt;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E1EA4-5F39-4A8A-ABE8-CC33DEE25DF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00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623BCD-C618-41A7-B442-C711B394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B18F0D3-5CFD-406D-90C2-40310FFF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0E122D-ED94-49FB-858A-B4BCD5FE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E4A30F-1585-4004-8B71-92B2122F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A3B686-4D97-44F1-8A79-8041B017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B8A4B6-2FE7-457E-824D-4BE3069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AAAA37-90C5-4432-B580-16115D63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E8CE3D-BF5F-4B64-A3AF-D998B44B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441104-6B89-4DF2-A3E5-E56F7063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586CDE-3F7B-413E-8804-914288AE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74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833EE9E-31AA-4638-BD85-D8F701F2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BBE2E5-6EF5-4E39-9E95-735B2556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B976F-AE04-4278-AFD2-80A269CD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10D82D-FA2D-425F-A8F5-E69AD20D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ECC1A3-DD78-451A-961F-C5043FD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3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72A07-6174-43D3-88FB-413D0C64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843FF3-2EEE-4320-9801-3BA68830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57D2C0-BEFB-4F50-BE67-3EE2F8C1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3949D8-863A-41AC-9112-13C13BCD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4FEE28-B387-46F3-BD57-788C4806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8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263CC5-E070-4CC2-875C-2B52706E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77A457-5A05-4DA1-B80F-D527D0C2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828B76-9C91-485A-AA4B-24AD1F96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9E72A1-9318-4F00-90A5-DFA18E91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CC00A-E2A2-4F00-A76A-3F555272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7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FCF3D6-38F5-4F20-8595-21BF1C0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F4DDEB-7A76-44AF-8654-D4324DCB7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ECF62E-2B36-43CA-9C78-9D81DFF9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46BE21-1352-4CA8-8300-CE11E663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364BC3-E212-4CA7-8C1D-5E4FED04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1521854-3D62-4C68-AA3C-FC1159EE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5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D50AF6-BEEB-4C4E-907F-59417D11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BDF892-7D61-4F8B-B2BD-CE3B172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43AD91-FF1D-4EC7-937C-22FDD248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2C33193-7B62-48BA-8080-4344A17C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7164C7C-5C9B-4A97-A16C-71E7CED3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B6C923B-07C1-49FF-B1BF-964F1EA2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236C27D-1FF0-43EB-963D-4DD76E17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B1C3289-CD4E-435E-9470-7643FFE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50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DF9C7-3FBC-4D49-B044-10F6FB12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74663B0-D731-40C1-8242-4ACCBADF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AD9E3C-92BB-4C7A-BF5C-75641F9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D6BD56-C129-4F37-B6CB-4991DED2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01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DFEDBD2-CD06-449A-899F-037EF95B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101B0D6-0EA1-4C1B-B005-E355719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C6FD634-2458-4696-8384-E40DABF8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1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776CAC-770B-427F-9965-69483B01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36C04F-1D79-4918-A916-205560E4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9C6034-3BF1-4DA5-B564-A7A02BE6B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692337-9D82-4327-A559-07A97E12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D2728F-3356-4E5F-929A-B74B7ED1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C1FB74-85B9-4D34-A02B-5707CBD6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01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C60EB-5B43-49CB-9FC2-EF0FDD1C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D0F4E43-7492-4008-840D-64B4B4DEE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6E660A-0D18-4378-9F18-4B5C26E2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19231D-D05F-4B25-9ED9-31E2FD66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55EEB5-9F2E-4A04-A815-395C496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B614F1-963A-48CF-AFFA-FDBDEC2A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3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ED8EB02-A859-4030-A0D5-FA593B4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6689D3-A339-4FAC-80B6-AC6F3240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A9C8E3-DA2F-48C7-A5A9-DF7624D90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D0B3-9B2F-4EF4-A0BC-3634FE62E029}" type="datetimeFigureOut">
              <a:rPr lang="he-IL" smtClean="0"/>
              <a:t>ד'/שבט/תשפ"ב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AEFF8F-DA62-4F1A-A328-023C45858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BF90F0-6859-453F-A94D-6A83C697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9588-078E-4ED1-8B7F-58FDAD7B0A9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7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image" Target="../media/image2.sv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sv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sv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866166-7931-46C4-BDDE-8C2C476B0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Academy Award DB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CF862F-DD7A-4E64-A178-27CB37609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the Nominations and Winners</a:t>
            </a:r>
            <a:endParaRPr lang="he-IL" dirty="0"/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5AFF9190-961A-40FB-A1D2-FC3AA32E6DFC}"/>
              </a:ext>
            </a:extLst>
          </p:cNvPr>
          <p:cNvGrpSpPr/>
          <p:nvPr/>
        </p:nvGrpSpPr>
        <p:grpSpPr>
          <a:xfrm>
            <a:off x="998290" y="427839"/>
            <a:ext cx="4935523" cy="369332"/>
            <a:chOff x="998290" y="427839"/>
            <a:chExt cx="4935523" cy="369332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3FCB7890-4B92-4A63-8792-DA19F1491F3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4FD43116-E991-4D9C-B08B-1D6A1B455A53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5E088FC5-7A65-446F-8255-047EFC8E4376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88966D1-81B7-4CAE-A36B-94401C5CDBA6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CC905AB-2CA1-405A-901A-25E45380F6B0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19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B819A2-B9D8-4036-B2B3-00EB2F1B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Oscar Awards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024B75-C3F7-421F-8665-9D1A61D5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2476" cy="4351338"/>
          </a:xfrm>
        </p:spPr>
        <p:txBody>
          <a:bodyPr/>
          <a:lstStyle/>
          <a:p>
            <a:pPr marL="0" indent="0" algn="l" rtl="0">
              <a:buNone/>
            </a:pPr>
            <a:endParaRPr lang="en-US" dirty="0"/>
          </a:p>
          <a:p>
            <a:pPr lvl="1" algn="l" rtl="0"/>
            <a:r>
              <a:rPr lang="en-US" dirty="0"/>
              <a:t>Between years</a:t>
            </a:r>
          </a:p>
          <a:p>
            <a:pPr lvl="1" algn="l" rtl="0"/>
            <a:r>
              <a:rPr lang="en-US" dirty="0"/>
              <a:t>Only winners  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D73A6721-B876-432E-A9FA-ED11C1CDBBB5}"/>
              </a:ext>
            </a:extLst>
          </p:cNvPr>
          <p:cNvGrpSpPr/>
          <p:nvPr/>
        </p:nvGrpSpPr>
        <p:grpSpPr>
          <a:xfrm>
            <a:off x="0" y="180459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26FF72D2-5A26-48FE-875C-63FDBA39A85D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74A2811E-586B-454D-894C-E3CB2DBB563E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536A3005-703D-4329-BD7C-14382BE0A7B7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C38A68C4-E805-450D-B55F-31AA0B72D525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9C889998-BD58-4FBE-AB54-14379B8FB9A0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AB1BA042-5B6D-4255-B073-DC13713166AA}"/>
              </a:ext>
            </a:extLst>
          </p:cNvPr>
          <p:cNvSpPr txBox="1">
            <a:spLocks/>
          </p:cNvSpPr>
          <p:nvPr/>
        </p:nvSpPr>
        <p:spPr>
          <a:xfrm>
            <a:off x="7586709" y="1825625"/>
            <a:ext cx="3902476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Categories:</a:t>
            </a:r>
          </a:p>
          <a:p>
            <a:pPr algn="l" rtl="0"/>
            <a:r>
              <a:rPr lang="en-US" dirty="0"/>
              <a:t>List of categories</a:t>
            </a:r>
          </a:p>
          <a:p>
            <a:pPr lvl="1" algn="l" rtl="0"/>
            <a:r>
              <a:rPr lang="en-US" dirty="0"/>
              <a:t>Category  </a:t>
            </a:r>
          </a:p>
          <a:p>
            <a:pPr marL="0" indent="0" algn="l" rtl="0">
              <a:buNone/>
            </a:pPr>
            <a:endParaRPr lang="en-US" dirty="0"/>
          </a:p>
          <a:p>
            <a:pPr lvl="1" algn="l" rtl="0"/>
            <a:endParaRPr lang="he-IL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FF6EF9BB-43BD-4509-B940-39968ECBF1A2}"/>
              </a:ext>
            </a:extLst>
          </p:cNvPr>
          <p:cNvGrpSpPr/>
          <p:nvPr/>
        </p:nvGrpSpPr>
        <p:grpSpPr>
          <a:xfrm>
            <a:off x="7586709" y="2452456"/>
            <a:ext cx="292963" cy="218114"/>
            <a:chOff x="5184559" y="3429000"/>
            <a:chExt cx="292963" cy="218114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E76EFEA3-F770-413A-A6F5-F2FAADB7B6A6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גרפיקה 12" descr="תיבת סימון עם v עם מילוי מלא">
              <a:extLst>
                <a:ext uri="{FF2B5EF4-FFF2-40B4-BE49-F238E27FC236}">
                  <a16:creationId xmlns:a16="http://schemas.microsoft.com/office/drawing/2014/main" id="{A6852750-CFD3-4637-9316-2260C11F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34A0F6BC-D70A-44BA-A75C-12A0AA4F6199}"/>
              </a:ext>
            </a:extLst>
          </p:cNvPr>
          <p:cNvSpPr/>
          <p:nvPr/>
        </p:nvSpPr>
        <p:spPr>
          <a:xfrm>
            <a:off x="3612314" y="2378045"/>
            <a:ext cx="1128362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92EC9D0-11BF-4BC5-8A3B-971DC118BBFA}"/>
              </a:ext>
            </a:extLst>
          </p:cNvPr>
          <p:cNvSpPr/>
          <p:nvPr/>
        </p:nvSpPr>
        <p:spPr>
          <a:xfrm>
            <a:off x="4852889" y="2378045"/>
            <a:ext cx="1128362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AB47B3F2-0E2B-44CC-BB04-06BC9503D6E7}"/>
              </a:ext>
            </a:extLst>
          </p:cNvPr>
          <p:cNvGrpSpPr/>
          <p:nvPr/>
        </p:nvGrpSpPr>
        <p:grpSpPr>
          <a:xfrm>
            <a:off x="1286364" y="2326857"/>
            <a:ext cx="292963" cy="218114"/>
            <a:chOff x="5184559" y="3429000"/>
            <a:chExt cx="292963" cy="218114"/>
          </a:xfrm>
        </p:grpSpPr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FF521280-7E13-4987-AA9B-9B98CAF72EE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8" name="גרפיקה 17" descr="תיבת סימון עם v עם מילוי מלא">
              <a:extLst>
                <a:ext uri="{FF2B5EF4-FFF2-40B4-BE49-F238E27FC236}">
                  <a16:creationId xmlns:a16="http://schemas.microsoft.com/office/drawing/2014/main" id="{D267EC76-36A3-4622-A5A1-D422FB3BF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EB064E7F-0BA2-466C-89FE-82685F530EA8}"/>
              </a:ext>
            </a:extLst>
          </p:cNvPr>
          <p:cNvGrpSpPr/>
          <p:nvPr/>
        </p:nvGrpSpPr>
        <p:grpSpPr>
          <a:xfrm>
            <a:off x="8032072" y="2896339"/>
            <a:ext cx="292963" cy="218114"/>
            <a:chOff x="5184559" y="3429000"/>
            <a:chExt cx="292963" cy="218114"/>
          </a:xfrm>
        </p:grpSpPr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4CDDD5C0-F4CC-4C54-9BE7-74994F6EB2D2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תיבת סימון עם v עם מילוי מלא">
              <a:extLst>
                <a:ext uri="{FF2B5EF4-FFF2-40B4-BE49-F238E27FC236}">
                  <a16:creationId xmlns:a16="http://schemas.microsoft.com/office/drawing/2014/main" id="{FBBADF25-56AF-4092-B420-D5BECA7D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E51FB222-6DC3-45A9-98D1-058E546AA8B7}"/>
              </a:ext>
            </a:extLst>
          </p:cNvPr>
          <p:cNvGrpSpPr/>
          <p:nvPr/>
        </p:nvGrpSpPr>
        <p:grpSpPr>
          <a:xfrm>
            <a:off x="1300245" y="2777343"/>
            <a:ext cx="292963" cy="218114"/>
            <a:chOff x="5184559" y="3429000"/>
            <a:chExt cx="292963" cy="218114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A2792302-E8A2-4CCB-AD4F-59B312A4886F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4" name="גרפיקה 23" descr="תיבת סימון עם v עם מילוי מלא">
              <a:extLst>
                <a:ext uri="{FF2B5EF4-FFF2-40B4-BE49-F238E27FC236}">
                  <a16:creationId xmlns:a16="http://schemas.microsoft.com/office/drawing/2014/main" id="{9AF63982-0B1A-4515-A9E5-AF9EF1F16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1" name="כוכב: 5 פינות 30">
            <a:hlinkClick r:id="rId8" action="ppaction://hlinksldjump"/>
            <a:extLst>
              <a:ext uri="{FF2B5EF4-FFF2-40B4-BE49-F238E27FC236}">
                <a16:creationId xmlns:a16="http://schemas.microsoft.com/office/drawing/2014/main" id="{4E02AE60-06F4-4165-89B3-AB2E6CDF14CF}"/>
              </a:ext>
            </a:extLst>
          </p:cNvPr>
          <p:cNvSpPr/>
          <p:nvPr/>
        </p:nvSpPr>
        <p:spPr>
          <a:xfrm>
            <a:off x="4580878" y="3719744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9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Oscar Awards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51" y="1568173"/>
            <a:ext cx="3902476" cy="2027284"/>
          </a:xfrm>
        </p:spPr>
        <p:txBody>
          <a:bodyPr>
            <a:normAutofit fontScale="92500" lnSpcReduction="10000"/>
          </a:bodyPr>
          <a:lstStyle/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Movie with Max budget</a:t>
            </a:r>
          </a:p>
          <a:p>
            <a:pPr marL="457200" lvl="1" indent="0" algn="l" rtl="0">
              <a:buNone/>
            </a:pPr>
            <a:r>
              <a:rPr lang="en-US" dirty="0"/>
              <a:t>Movie with Max revenue</a:t>
            </a:r>
          </a:p>
          <a:p>
            <a:pPr marL="457200" lvl="1" indent="0" algn="l" rtl="0">
              <a:buNone/>
            </a:pPr>
            <a:r>
              <a:rPr lang="en-US" dirty="0"/>
              <a:t>Most popular movie</a:t>
            </a:r>
          </a:p>
          <a:p>
            <a:pPr marL="457200" lvl="1" indent="0" algn="l" rtl="0">
              <a:buNone/>
            </a:pPr>
            <a:r>
              <a:rPr lang="en-US" dirty="0"/>
              <a:t>Movie with the most Oscars</a:t>
            </a:r>
          </a:p>
          <a:p>
            <a:pPr marL="457200" lvl="1" indent="0" algn="l" rtl="0">
              <a:buNone/>
            </a:pPr>
            <a:r>
              <a:rPr lang="en-US" dirty="0"/>
              <a:t>Person with the most </a:t>
            </a:r>
            <a:r>
              <a:rPr lang="en-US" dirty="0" err="1"/>
              <a:t>oscars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8658A91-8601-4919-80DE-50028DCE0B81}"/>
              </a:ext>
            </a:extLst>
          </p:cNvPr>
          <p:cNvGrpSpPr/>
          <p:nvPr/>
        </p:nvGrpSpPr>
        <p:grpSpPr>
          <a:xfrm>
            <a:off x="-75908" y="180459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847EEE8B-BEB4-445E-8F8E-15E65A4371D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A0A09EA-EA81-40B3-A3CB-F562B892F5E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71CCED2-65D5-4D15-B2D8-773D8C17F7BD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A97631D-15CC-4DD9-AF92-9D81382C2CF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D4F4DBE-368B-491A-9B5B-4204CD44EC23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93D643E3-D81B-4082-BF8C-2E27B8582A98}"/>
              </a:ext>
            </a:extLst>
          </p:cNvPr>
          <p:cNvSpPr txBox="1">
            <a:spLocks/>
          </p:cNvSpPr>
          <p:nvPr/>
        </p:nvSpPr>
        <p:spPr>
          <a:xfrm>
            <a:off x="444243" y="3429000"/>
            <a:ext cx="4025284" cy="202728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/>
              <a:t>Average movies budget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/>
              <a:t>Average movies revenue</a:t>
            </a:r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/>
              <a:t>Average movies popularity</a:t>
            </a: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FC1C24A8-91FC-4837-A0F7-C77BC840BC80}"/>
              </a:ext>
            </a:extLst>
          </p:cNvPr>
          <p:cNvSpPr txBox="1">
            <a:spLocks/>
          </p:cNvSpPr>
          <p:nvPr/>
        </p:nvSpPr>
        <p:spPr>
          <a:xfrm>
            <a:off x="5960425" y="1532376"/>
            <a:ext cx="3902476" cy="2933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l" rtl="0">
              <a:buFont typeface="Arial" panose="020B0604020202020204" pitchFamily="34" charset="0"/>
              <a:buNone/>
            </a:pPr>
            <a:r>
              <a:rPr lang="en-US" dirty="0"/>
              <a:t>List of award nominations</a:t>
            </a:r>
          </a:p>
          <a:p>
            <a:pPr lvl="2" algn="l" rtl="0"/>
            <a:r>
              <a:rPr lang="en-US" dirty="0"/>
              <a:t>Year</a:t>
            </a:r>
          </a:p>
          <a:p>
            <a:pPr lvl="2" algn="l" rtl="0"/>
            <a:r>
              <a:rPr lang="en-US" dirty="0"/>
              <a:t>Category</a:t>
            </a:r>
          </a:p>
          <a:p>
            <a:pPr lvl="2" algn="l" rtl="0"/>
            <a:r>
              <a:rPr lang="en-US" dirty="0"/>
              <a:t>Movie</a:t>
            </a:r>
          </a:p>
          <a:p>
            <a:pPr lvl="2" algn="l" rtl="0"/>
            <a:r>
              <a:rPr lang="en-US" dirty="0"/>
              <a:t>Has Won?</a:t>
            </a:r>
          </a:p>
          <a:p>
            <a:pPr lvl="2" algn="l" rtl="0"/>
            <a:r>
              <a:rPr lang="en-US" dirty="0"/>
              <a:t>Person (optional)</a:t>
            </a:r>
          </a:p>
          <a:p>
            <a:pPr lvl="2" algn="l" rtl="0"/>
            <a:endParaRPr lang="en-US" dirty="0"/>
          </a:p>
          <a:p>
            <a:pPr lvl="2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590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Other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51" y="1568173"/>
            <a:ext cx="3902476" cy="2027284"/>
          </a:xfrm>
        </p:spPr>
        <p:txBody>
          <a:bodyPr>
            <a:normAutofit/>
          </a:bodyPr>
          <a:lstStyle/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Person who has the highest count of participating in a nominated move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8658A91-8601-4919-80DE-50028DCE0B81}"/>
              </a:ext>
            </a:extLst>
          </p:cNvPr>
          <p:cNvGrpSpPr/>
          <p:nvPr/>
        </p:nvGrpSpPr>
        <p:grpSpPr>
          <a:xfrm>
            <a:off x="-75908" y="180459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847EEE8B-BEB4-445E-8F8E-15E65A4371D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A0A09EA-EA81-40B3-A3CB-F562B892F5E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71CCED2-65D5-4D15-B2D8-773D8C17F7BD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A97631D-15CC-4DD9-AF92-9D81382C2CF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D4F4DBE-368B-491A-9B5B-4204CD44EC23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93D643E3-D81B-4082-BF8C-2E27B8582A98}"/>
              </a:ext>
            </a:extLst>
          </p:cNvPr>
          <p:cNvSpPr txBox="1">
            <a:spLocks/>
          </p:cNvSpPr>
          <p:nvPr/>
        </p:nvSpPr>
        <p:spPr>
          <a:xfrm>
            <a:off x="5125573" y="1690688"/>
            <a:ext cx="4025284" cy="202728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Person who has the highest count of participating in an award winning move</a:t>
            </a: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FC1C24A8-91FC-4837-A0F7-C77BC840BC80}"/>
              </a:ext>
            </a:extLst>
          </p:cNvPr>
          <p:cNvSpPr txBox="1">
            <a:spLocks/>
          </p:cNvSpPr>
          <p:nvPr/>
        </p:nvSpPr>
        <p:spPr>
          <a:xfrm>
            <a:off x="5960425" y="1532376"/>
            <a:ext cx="3902476" cy="293309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 algn="l" rtl="0">
              <a:buNone/>
            </a:pPr>
            <a:endParaRPr lang="en-US" dirty="0"/>
          </a:p>
          <a:p>
            <a:pPr lvl="2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485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B02E8-EB10-4D52-9F2B-AD20BC1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7FF15-7810-4FFA-91D1-64EFDEDC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movie name: </a:t>
            </a:r>
          </a:p>
          <a:p>
            <a:pPr algn="l" rtl="0"/>
            <a:r>
              <a:rPr lang="en-US" dirty="0"/>
              <a:t>General information</a:t>
            </a:r>
          </a:p>
          <a:p>
            <a:pPr algn="l" rtl="0"/>
            <a:r>
              <a:rPr lang="en-US" dirty="0"/>
              <a:t>Cast </a:t>
            </a:r>
          </a:p>
          <a:p>
            <a:pPr lvl="1" algn="l" rtl="0"/>
            <a:r>
              <a:rPr lang="en-US" dirty="0"/>
              <a:t>Only those who nominated </a:t>
            </a:r>
          </a:p>
          <a:p>
            <a:pPr algn="l" rtl="0"/>
            <a:r>
              <a:rPr lang="en-US" dirty="0"/>
              <a:t>Oscar nominations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0F87B1A-290C-4324-939C-DFEF256EB470}"/>
              </a:ext>
            </a:extLst>
          </p:cNvPr>
          <p:cNvSpPr/>
          <p:nvPr/>
        </p:nvSpPr>
        <p:spPr>
          <a:xfrm>
            <a:off x="2986481" y="1979802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21BEC9E9-0411-4125-BE62-E4F6A6AFBA5F}"/>
              </a:ext>
            </a:extLst>
          </p:cNvPr>
          <p:cNvGrpSpPr/>
          <p:nvPr/>
        </p:nvGrpSpPr>
        <p:grpSpPr>
          <a:xfrm>
            <a:off x="1290507" y="3399342"/>
            <a:ext cx="292963" cy="218114"/>
            <a:chOff x="5184559" y="3429000"/>
            <a:chExt cx="292963" cy="218114"/>
          </a:xfrm>
        </p:grpSpPr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96C74AD-DAF9-4EBB-8631-67BD6BFD8D83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תיבת סימון עם v עם מילוי מלא">
              <a:extLst>
                <a:ext uri="{FF2B5EF4-FFF2-40B4-BE49-F238E27FC236}">
                  <a16:creationId xmlns:a16="http://schemas.microsoft.com/office/drawing/2014/main" id="{4A3F0A6D-A9CC-4084-B4F3-C62FCA2D4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849B730D-E942-45B8-B422-ADC4313A3B43}"/>
              </a:ext>
            </a:extLst>
          </p:cNvPr>
          <p:cNvGrpSpPr/>
          <p:nvPr/>
        </p:nvGrpSpPr>
        <p:grpSpPr>
          <a:xfrm>
            <a:off x="90881" y="206911"/>
            <a:ext cx="4935523" cy="369332"/>
            <a:chOff x="998290" y="427839"/>
            <a:chExt cx="4935523" cy="369332"/>
          </a:xfrm>
        </p:grpSpPr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278937BD-FB7A-4BAB-9FF1-7281D8C9C1F4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FC653683-99DB-4AAD-8BFC-8FFCEC744DF9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6D0759E7-9C49-43C9-A711-230F21412792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939AACD7-AB28-4E81-961A-8634FE9139DB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7C868807-CC76-476D-8509-E2B1138D4741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F79CAE7D-7B29-44D0-8082-2E5E40F8190A}"/>
              </a:ext>
            </a:extLst>
          </p:cNvPr>
          <p:cNvGrpSpPr/>
          <p:nvPr/>
        </p:nvGrpSpPr>
        <p:grpSpPr>
          <a:xfrm>
            <a:off x="770390" y="2459789"/>
            <a:ext cx="292963" cy="218114"/>
            <a:chOff x="5184559" y="3429000"/>
            <a:chExt cx="292963" cy="218114"/>
          </a:xfrm>
        </p:grpSpPr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66BD28D6-C20F-480F-A0A7-A43E2BE372A1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תיבת סימון עם v עם מילוי מלא">
              <a:extLst>
                <a:ext uri="{FF2B5EF4-FFF2-40B4-BE49-F238E27FC236}">
                  <a16:creationId xmlns:a16="http://schemas.microsoft.com/office/drawing/2014/main" id="{04242152-C56E-45C1-8117-CC5FC5D3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F8767764-D921-47B0-83E4-720DB13BA0DD}"/>
              </a:ext>
            </a:extLst>
          </p:cNvPr>
          <p:cNvGrpSpPr/>
          <p:nvPr/>
        </p:nvGrpSpPr>
        <p:grpSpPr>
          <a:xfrm>
            <a:off x="770390" y="2983571"/>
            <a:ext cx="292963" cy="218114"/>
            <a:chOff x="5184559" y="3429000"/>
            <a:chExt cx="292963" cy="218114"/>
          </a:xfrm>
        </p:grpSpPr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E00F785D-118C-4D61-8ED8-11BAD269444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8" name="גרפיקה 27" descr="תיבת סימון עם v עם מילוי מלא">
              <a:extLst>
                <a:ext uri="{FF2B5EF4-FFF2-40B4-BE49-F238E27FC236}">
                  <a16:creationId xmlns:a16="http://schemas.microsoft.com/office/drawing/2014/main" id="{E27ABE14-9C07-4BAF-94BE-E2ADEF6F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E5B5C98-FC73-4992-90E6-37554F75401D}"/>
              </a:ext>
            </a:extLst>
          </p:cNvPr>
          <p:cNvGrpSpPr/>
          <p:nvPr/>
        </p:nvGrpSpPr>
        <p:grpSpPr>
          <a:xfrm>
            <a:off x="807814" y="3865326"/>
            <a:ext cx="292963" cy="218114"/>
            <a:chOff x="5184559" y="3429000"/>
            <a:chExt cx="292963" cy="218114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0FB510CF-378F-4A4A-B286-EEF6EB69457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1" name="גרפיקה 30" descr="תיבת סימון עם v עם מילוי מלא">
              <a:extLst>
                <a:ext uri="{FF2B5EF4-FFF2-40B4-BE49-F238E27FC236}">
                  <a16:creationId xmlns:a16="http://schemas.microsoft.com/office/drawing/2014/main" id="{29A2853B-4804-4811-86E9-DD2A7946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2" name="כוכב: 5 פינות 31">
            <a:hlinkClick r:id="rId8" action="ppaction://hlinksldjump"/>
            <a:extLst>
              <a:ext uri="{FF2B5EF4-FFF2-40B4-BE49-F238E27FC236}">
                <a16:creationId xmlns:a16="http://schemas.microsoft.com/office/drawing/2014/main" id="{277D4867-AA79-4163-ACD1-CB7C000F3E72}"/>
              </a:ext>
            </a:extLst>
          </p:cNvPr>
          <p:cNvSpPr/>
          <p:nvPr/>
        </p:nvSpPr>
        <p:spPr>
          <a:xfrm>
            <a:off x="6096000" y="2808208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2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Information of &lt;movie&gt; </a:t>
            </a: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E6E2632A-23E5-42A9-A51E-C970DD6B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0453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title</a:t>
            </a:r>
          </a:p>
          <a:p>
            <a:pPr algn="l" rtl="0"/>
            <a:r>
              <a:rPr lang="en-US" sz="2000" dirty="0"/>
              <a:t>Budget</a:t>
            </a:r>
          </a:p>
          <a:p>
            <a:pPr algn="l" rtl="0"/>
            <a:r>
              <a:rPr lang="en-US" sz="2000" dirty="0"/>
              <a:t>Overview</a:t>
            </a:r>
          </a:p>
          <a:p>
            <a:pPr algn="l" rtl="0"/>
            <a:r>
              <a:rPr lang="en-US" sz="2000" dirty="0"/>
              <a:t>Original language</a:t>
            </a:r>
          </a:p>
          <a:p>
            <a:pPr algn="l" rtl="0"/>
            <a:r>
              <a:rPr lang="en-US" sz="2000" dirty="0"/>
              <a:t>Popularity</a:t>
            </a:r>
          </a:p>
          <a:p>
            <a:pPr algn="l" rtl="0"/>
            <a:r>
              <a:rPr lang="en-US" sz="2000" dirty="0"/>
              <a:t>Release date</a:t>
            </a:r>
          </a:p>
          <a:p>
            <a:pPr algn="l" rtl="0"/>
            <a:r>
              <a:rPr lang="en-US" sz="2000" dirty="0"/>
              <a:t>Revenue</a:t>
            </a:r>
          </a:p>
          <a:p>
            <a:pPr algn="l" rtl="0"/>
            <a:r>
              <a:rPr lang="en-US" sz="2000" dirty="0"/>
              <a:t> Vote average</a:t>
            </a:r>
          </a:p>
          <a:p>
            <a:pPr algn="l" rtl="0"/>
            <a:r>
              <a:rPr lang="en-US" sz="2000" dirty="0"/>
              <a:t>Vote count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76648142-9540-486D-9E2D-7EB1B5A64596}"/>
              </a:ext>
            </a:extLst>
          </p:cNvPr>
          <p:cNvSpPr txBox="1">
            <a:spLocks/>
          </p:cNvSpPr>
          <p:nvPr/>
        </p:nvSpPr>
        <p:spPr>
          <a:xfrm>
            <a:off x="3172873" y="1911867"/>
            <a:ext cx="4302125" cy="4053927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List of Genres</a:t>
            </a:r>
          </a:p>
          <a:p>
            <a:pPr algn="l" rtl="0"/>
            <a:r>
              <a:rPr lang="en-US" sz="2000" dirty="0"/>
              <a:t>Number of  Oscar nominations</a:t>
            </a:r>
          </a:p>
          <a:p>
            <a:pPr algn="l" rtl="0"/>
            <a:r>
              <a:rPr lang="en-US" sz="2000" dirty="0"/>
              <a:t>Number of Oscar wins</a:t>
            </a:r>
          </a:p>
          <a:p>
            <a:pPr algn="l" rtl="0"/>
            <a:r>
              <a:rPr lang="en-US" sz="2000" dirty="0"/>
              <a:t>List of nominations</a:t>
            </a:r>
          </a:p>
          <a:p>
            <a:pPr lvl="1" algn="l" rtl="0"/>
            <a:r>
              <a:rPr lang="en-US" sz="1600" dirty="0"/>
              <a:t>Category of nomination</a:t>
            </a:r>
          </a:p>
          <a:p>
            <a:pPr lvl="1" algn="l" rtl="0"/>
            <a:r>
              <a:rPr lang="en-US" sz="1600" dirty="0"/>
              <a:t>year</a:t>
            </a:r>
          </a:p>
          <a:p>
            <a:pPr lvl="1" algn="l" rtl="0"/>
            <a:r>
              <a:rPr lang="en-US" sz="1600" dirty="0" err="1"/>
              <a:t>Has_won</a:t>
            </a:r>
            <a:endParaRPr lang="en-US" sz="1600" dirty="0"/>
          </a:p>
          <a:p>
            <a:pPr lvl="1" algn="l" rtl="0"/>
            <a:endParaRPr lang="en-US" sz="1600" dirty="0"/>
          </a:p>
          <a:p>
            <a:pPr algn="l" rtl="0"/>
            <a:r>
              <a:rPr lang="en-US" sz="2000" dirty="0"/>
              <a:t>List of production movie companies</a:t>
            </a:r>
          </a:p>
          <a:p>
            <a:pPr lvl="1" algn="l" rtl="0"/>
            <a:r>
              <a:rPr lang="en-US" sz="2000" dirty="0"/>
              <a:t>Name of company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dirty="0"/>
              <a:t>Director:</a:t>
            </a:r>
          </a:p>
          <a:p>
            <a:pPr lvl="1" algn="l" rtl="0"/>
            <a:r>
              <a:rPr lang="en-US" sz="1900" dirty="0"/>
              <a:t>List of directors</a:t>
            </a:r>
          </a:p>
          <a:p>
            <a:pPr lvl="2" algn="l" rtl="0"/>
            <a:r>
              <a:rPr lang="en-US" sz="1700" dirty="0"/>
              <a:t>name</a:t>
            </a:r>
          </a:p>
          <a:p>
            <a:pPr algn="l" rtl="0"/>
            <a:r>
              <a:rPr lang="en-US" sz="2200" dirty="0"/>
              <a:t>Actors &amp; Actresses:</a:t>
            </a:r>
          </a:p>
          <a:p>
            <a:pPr lvl="1" algn="l" rtl="0"/>
            <a:r>
              <a:rPr lang="en-US" sz="1900" dirty="0"/>
              <a:t>List of actors and actresses</a:t>
            </a:r>
          </a:p>
          <a:p>
            <a:pPr lvl="2" algn="l" rtl="0"/>
            <a:r>
              <a:rPr lang="en-US" sz="1700" dirty="0"/>
              <a:t>name</a:t>
            </a:r>
            <a:endParaRPr lang="he-IL" sz="1700" dirty="0"/>
          </a:p>
          <a:p>
            <a:pPr algn="l" rtl="0"/>
            <a:endParaRPr lang="en-US" sz="2400" dirty="0"/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249A2061-2B33-49A5-90CB-308A458FF71C}"/>
              </a:ext>
            </a:extLst>
          </p:cNvPr>
          <p:cNvGrpSpPr/>
          <p:nvPr/>
        </p:nvGrpSpPr>
        <p:grpSpPr>
          <a:xfrm>
            <a:off x="0" y="180459"/>
            <a:ext cx="4935523" cy="369332"/>
            <a:chOff x="998290" y="427839"/>
            <a:chExt cx="4935523" cy="369332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C79007B-E8F4-4D48-B7E6-BD0B19EAD708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944FC16F-7DA2-4232-BC34-5A5E3BE930E6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2B416D20-E6A3-49C5-AA87-6D66919C20E3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D122A951-C4DF-4BBD-86FE-3D216793D476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06B541F5-0FAF-4611-9F92-98AC0046B2AB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83FBF340-3B05-4838-9FB7-B313E97EDB47}"/>
              </a:ext>
            </a:extLst>
          </p:cNvPr>
          <p:cNvSpPr txBox="1">
            <a:spLocks/>
          </p:cNvSpPr>
          <p:nvPr/>
        </p:nvSpPr>
        <p:spPr>
          <a:xfrm>
            <a:off x="3245373" y="4130657"/>
            <a:ext cx="4302125" cy="208942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sz="2000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1F64DD2A-E6D5-42B0-ABAC-561F40AC005F}"/>
              </a:ext>
            </a:extLst>
          </p:cNvPr>
          <p:cNvSpPr txBox="1"/>
          <p:nvPr/>
        </p:nvSpPr>
        <p:spPr>
          <a:xfrm>
            <a:off x="8378301" y="2738501"/>
            <a:ext cx="281178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Oscar nominations</a:t>
            </a:r>
          </a:p>
          <a:p>
            <a:pPr algn="l" rtl="0"/>
            <a:r>
              <a:rPr lang="en-US" dirty="0"/>
              <a:t>List of nominations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Oscar category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Has won</a:t>
            </a:r>
          </a:p>
        </p:txBody>
      </p:sp>
    </p:spTree>
    <p:extLst>
      <p:ext uri="{BB962C8B-B14F-4D97-AF65-F5344CB8AC3E}">
        <p14:creationId xmlns:p14="http://schemas.microsoft.com/office/powerpoint/2010/main" val="311825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Cast of &lt;movie&gt;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D62561-C692-4B0E-BA8D-18D9D4E4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Director:</a:t>
            </a:r>
          </a:p>
          <a:p>
            <a:pPr lvl="1" algn="l" rtl="0"/>
            <a:r>
              <a:rPr lang="en-US" dirty="0"/>
              <a:t>List of directors</a:t>
            </a:r>
          </a:p>
          <a:p>
            <a:pPr lvl="2" algn="l" rtl="0"/>
            <a:r>
              <a:rPr lang="en-US" dirty="0"/>
              <a:t>name</a:t>
            </a:r>
          </a:p>
          <a:p>
            <a:pPr algn="l" rtl="0"/>
            <a:r>
              <a:rPr lang="en-US" dirty="0"/>
              <a:t>Actors &amp; Actresses:</a:t>
            </a:r>
          </a:p>
          <a:p>
            <a:pPr lvl="1" algn="l" rtl="0"/>
            <a:r>
              <a:rPr lang="en-US" dirty="0"/>
              <a:t>List of actors and actresses</a:t>
            </a:r>
          </a:p>
          <a:p>
            <a:pPr lvl="2" algn="l" rtl="0"/>
            <a:r>
              <a:rPr lang="en-US" dirty="0"/>
              <a:t>name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7A65A922-FC1E-4F3E-AD04-F2D79C5C453C}"/>
              </a:ext>
            </a:extLst>
          </p:cNvPr>
          <p:cNvGrpSpPr/>
          <p:nvPr/>
        </p:nvGrpSpPr>
        <p:grpSpPr>
          <a:xfrm>
            <a:off x="0" y="114132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DEDDBCE3-A20F-4F1A-97C6-9DC68CA6BB98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BA7B9774-087D-44F9-85EF-138D0AF2B1A9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A45FCC3-CC79-4C93-9938-1866867D954A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4EF888C5-3628-4205-B764-CC723A888149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CFF8B470-1AFE-4131-895A-783AAC1B9508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7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Oscar nominations of &lt;movie&gt;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List of nominations</a:t>
            </a:r>
          </a:p>
          <a:p>
            <a:pPr lvl="1" algn="l" rtl="0"/>
            <a:r>
              <a:rPr lang="en-US" dirty="0"/>
              <a:t>Year</a:t>
            </a:r>
          </a:p>
          <a:p>
            <a:pPr lvl="1" algn="l" rtl="0"/>
            <a:r>
              <a:rPr lang="en-US" dirty="0"/>
              <a:t>Oscar category</a:t>
            </a:r>
          </a:p>
          <a:p>
            <a:pPr lvl="1" algn="l" rtl="0"/>
            <a:r>
              <a:rPr lang="en-US" dirty="0"/>
              <a:t>Has won</a:t>
            </a:r>
          </a:p>
          <a:p>
            <a:pPr lvl="1" algn="l" rtl="0"/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771E3FC-4D1C-4512-9775-B2428A17A38F}"/>
              </a:ext>
            </a:extLst>
          </p:cNvPr>
          <p:cNvGrpSpPr/>
          <p:nvPr/>
        </p:nvGrpSpPr>
        <p:grpSpPr>
          <a:xfrm>
            <a:off x="163789" y="180459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13E6068F-BA1C-41DC-BC9B-58CEBA716B16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F6354AB-1B43-4966-975D-CDC0271FDEC5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A411B819-9754-4090-9712-F731BC74E7F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9E834261-BC2B-45F7-9036-4B62562797AD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FB93CF8B-8DF0-4410-94FD-0CCDD278426B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4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9B02E8-EB10-4D52-9F2B-AD20BC13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27FF15-7810-4FFA-91D1-64EFDEDC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3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person name:</a:t>
            </a:r>
            <a:endParaRPr lang="en-US" dirty="0">
              <a:highlight>
                <a:srgbClr val="C0C0C0"/>
              </a:highlight>
            </a:endParaRPr>
          </a:p>
          <a:p>
            <a:pPr algn="l" rtl="0"/>
            <a:r>
              <a:rPr lang="en-US" dirty="0"/>
              <a:t>General information</a:t>
            </a:r>
          </a:p>
          <a:p>
            <a:pPr algn="l" rtl="0"/>
            <a:r>
              <a:rPr lang="en-US" dirty="0"/>
              <a:t>Movies </a:t>
            </a:r>
          </a:p>
          <a:p>
            <a:pPr lvl="1" algn="l" rtl="0"/>
            <a:r>
              <a:rPr lang="en-US" dirty="0"/>
              <a:t>List of Genres</a:t>
            </a:r>
          </a:p>
          <a:p>
            <a:pPr lvl="2" algn="l" rtl="0"/>
            <a:r>
              <a:rPr lang="en-US" dirty="0"/>
              <a:t> genre</a:t>
            </a:r>
          </a:p>
          <a:p>
            <a:pPr algn="l" rtl="0"/>
            <a:r>
              <a:rPr lang="en-US" dirty="0"/>
              <a:t>Oscar nominations</a:t>
            </a:r>
          </a:p>
          <a:p>
            <a:pPr lvl="1" algn="l" rtl="0"/>
            <a:r>
              <a:rPr lang="en-US" dirty="0"/>
              <a:t>List of categories</a:t>
            </a:r>
          </a:p>
          <a:p>
            <a:pPr lvl="2" algn="l" rtl="0"/>
            <a:r>
              <a:rPr lang="en-US" dirty="0"/>
              <a:t>Category</a:t>
            </a:r>
          </a:p>
          <a:p>
            <a:pPr lvl="1" algn="l" rtl="0"/>
            <a:r>
              <a:rPr lang="en-US" dirty="0"/>
              <a:t>Between years 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2161E00-5072-45C0-9CDC-EA4E6ED437B7}"/>
              </a:ext>
            </a:extLst>
          </p:cNvPr>
          <p:cNvSpPr/>
          <p:nvPr/>
        </p:nvSpPr>
        <p:spPr>
          <a:xfrm>
            <a:off x="2989344" y="1990373"/>
            <a:ext cx="1795244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BEE706D-0656-4D4F-BAC4-FBA58687617E}"/>
              </a:ext>
            </a:extLst>
          </p:cNvPr>
          <p:cNvSpPr/>
          <p:nvPr/>
        </p:nvSpPr>
        <p:spPr>
          <a:xfrm>
            <a:off x="3691441" y="5362231"/>
            <a:ext cx="1148858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4A94E36-AE8B-44F4-9CC4-6415D3271B08}"/>
              </a:ext>
            </a:extLst>
          </p:cNvPr>
          <p:cNvSpPr/>
          <p:nvPr/>
        </p:nvSpPr>
        <p:spPr>
          <a:xfrm>
            <a:off x="4888467" y="5360883"/>
            <a:ext cx="1080751" cy="218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year</a:t>
            </a:r>
            <a:endParaRPr lang="he-I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B2E93320-ED14-4DE5-9F31-9B1BA906D34B}"/>
              </a:ext>
            </a:extLst>
          </p:cNvPr>
          <p:cNvGrpSpPr/>
          <p:nvPr/>
        </p:nvGrpSpPr>
        <p:grpSpPr>
          <a:xfrm>
            <a:off x="1272803" y="3431219"/>
            <a:ext cx="292963" cy="218114"/>
            <a:chOff x="5184559" y="3429000"/>
            <a:chExt cx="292963" cy="218114"/>
          </a:xfrm>
        </p:grpSpPr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6171E116-5C55-49B0-9D06-6BEF95B35907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גרפיקה 12" descr="תיבת סימון עם v עם מילוי מלא">
              <a:extLst>
                <a:ext uri="{FF2B5EF4-FFF2-40B4-BE49-F238E27FC236}">
                  <a16:creationId xmlns:a16="http://schemas.microsoft.com/office/drawing/2014/main" id="{BCB57C88-A633-4413-A999-3A2320227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6FE97DB2-67D3-4DCB-80C7-722561B99B48}"/>
              </a:ext>
            </a:extLst>
          </p:cNvPr>
          <p:cNvGrpSpPr/>
          <p:nvPr/>
        </p:nvGrpSpPr>
        <p:grpSpPr>
          <a:xfrm>
            <a:off x="110523" y="171722"/>
            <a:ext cx="4935523" cy="369332"/>
            <a:chOff x="998290" y="427839"/>
            <a:chExt cx="4935523" cy="369332"/>
          </a:xfrm>
        </p:grpSpPr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1EFEDCB0-23A6-4DBC-80ED-26F42D7A188D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3C7C2448-D177-4B34-AA19-4CE18347937E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083FEACB-01F4-4741-8EEB-D37418D1096C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B0F5AC98-5CC8-4F95-9A51-4FBFACE3D060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7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FAE5D640-FAFB-458E-8F38-629FDFE7028A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D30789EF-C7B2-45A4-945E-6EDA757D7D1E}"/>
              </a:ext>
            </a:extLst>
          </p:cNvPr>
          <p:cNvGrpSpPr/>
          <p:nvPr/>
        </p:nvGrpSpPr>
        <p:grpSpPr>
          <a:xfrm>
            <a:off x="1235378" y="4645472"/>
            <a:ext cx="292963" cy="218114"/>
            <a:chOff x="5184559" y="3429000"/>
            <a:chExt cx="292963" cy="218114"/>
          </a:xfrm>
        </p:grpSpPr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99FC1E3A-CC3A-4B5D-98E7-4A65FDB5332B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תיבת סימון עם v עם מילוי מלא">
              <a:extLst>
                <a:ext uri="{FF2B5EF4-FFF2-40B4-BE49-F238E27FC236}">
                  <a16:creationId xmlns:a16="http://schemas.microsoft.com/office/drawing/2014/main" id="{921415AC-5EAC-4C07-9456-75F7C0C1B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0CD79C66-6C6F-4043-B9B8-848914613CD8}"/>
              </a:ext>
            </a:extLst>
          </p:cNvPr>
          <p:cNvGrpSpPr/>
          <p:nvPr/>
        </p:nvGrpSpPr>
        <p:grpSpPr>
          <a:xfrm>
            <a:off x="1272803" y="5360883"/>
            <a:ext cx="292963" cy="218114"/>
            <a:chOff x="5184559" y="3429000"/>
            <a:chExt cx="292963" cy="218114"/>
          </a:xfrm>
        </p:grpSpPr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FBD745B8-D69D-4700-88B2-7A307E2C5EE0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8" name="גרפיקה 27" descr="תיבת סימון עם v עם מילוי מלא">
              <a:extLst>
                <a:ext uri="{FF2B5EF4-FFF2-40B4-BE49-F238E27FC236}">
                  <a16:creationId xmlns:a16="http://schemas.microsoft.com/office/drawing/2014/main" id="{FB70EE22-9A38-40E9-AFD2-6F95D0587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922BC8D9-A4D2-4B16-B362-5DEB31F2A237}"/>
              </a:ext>
            </a:extLst>
          </p:cNvPr>
          <p:cNvGrpSpPr/>
          <p:nvPr/>
        </p:nvGrpSpPr>
        <p:grpSpPr>
          <a:xfrm>
            <a:off x="790032" y="4198027"/>
            <a:ext cx="292963" cy="218114"/>
            <a:chOff x="5184559" y="3429000"/>
            <a:chExt cx="292963" cy="218114"/>
          </a:xfrm>
        </p:grpSpPr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D506203E-0606-450F-BE19-EC5464BF5EC6}"/>
                </a:ext>
              </a:extLst>
            </p:cNvPr>
            <p:cNvSpPr/>
            <p:nvPr/>
          </p:nvSpPr>
          <p:spPr>
            <a:xfrm>
              <a:off x="5184559" y="3429000"/>
              <a:ext cx="292963" cy="218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4" name="גרפיקה 33" descr="תיבת סימון עם v עם מילוי מלא">
              <a:extLst>
                <a:ext uri="{FF2B5EF4-FFF2-40B4-BE49-F238E27FC236}">
                  <a16:creationId xmlns:a16="http://schemas.microsoft.com/office/drawing/2014/main" id="{FB36FC8A-7BA3-4B95-A06C-F7346B63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1983" y="3429000"/>
              <a:ext cx="218114" cy="218114"/>
            </a:xfrm>
            <a:prstGeom prst="rect">
              <a:avLst/>
            </a:prstGeom>
          </p:spPr>
        </p:pic>
      </p:grpSp>
      <p:sp>
        <p:nvSpPr>
          <p:cNvPr id="35" name="כוכב: 5 פינות 34">
            <a:hlinkClick r:id="rId8" action="ppaction://hlinksldjump"/>
            <a:extLst>
              <a:ext uri="{FF2B5EF4-FFF2-40B4-BE49-F238E27FC236}">
                <a16:creationId xmlns:a16="http://schemas.microsoft.com/office/drawing/2014/main" id="{22644B8D-804A-40AD-90A7-5936DA452962}"/>
              </a:ext>
            </a:extLst>
          </p:cNvPr>
          <p:cNvSpPr/>
          <p:nvPr/>
        </p:nvSpPr>
        <p:spPr>
          <a:xfrm>
            <a:off x="8643891" y="4009682"/>
            <a:ext cx="2396971" cy="174002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4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2A5295-F1C8-44C6-A47D-AF8F305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Information of &lt;person&gt;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D62561-C692-4B0E-BA8D-18D9D4E4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86301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name</a:t>
            </a:r>
          </a:p>
          <a:p>
            <a:pPr algn="l" rtl="0"/>
            <a:r>
              <a:rPr lang="en-US" sz="2000" dirty="0"/>
              <a:t>Gender</a:t>
            </a:r>
          </a:p>
          <a:p>
            <a:pPr algn="l" rtl="0"/>
            <a:r>
              <a:rPr lang="en-US" sz="2000" dirty="0"/>
              <a:t>Number of Oscar wins</a:t>
            </a:r>
          </a:p>
          <a:p>
            <a:pPr algn="l" rtl="0"/>
            <a:r>
              <a:rPr lang="en-US" sz="2000" dirty="0"/>
              <a:t>Number of  Oscar nominations</a:t>
            </a:r>
          </a:p>
          <a:p>
            <a:pPr algn="l" rtl="0"/>
            <a:r>
              <a:rPr lang="en-US" sz="2000" dirty="0"/>
              <a:t>Number of movies that was nominated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List of movies</a:t>
            </a:r>
          </a:p>
          <a:p>
            <a:pPr lvl="1" algn="l" rtl="0"/>
            <a:r>
              <a:rPr lang="en-US" sz="1800" dirty="0"/>
              <a:t>Movie title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59124AF-7868-4403-A1B7-719E4106E0D5}"/>
              </a:ext>
            </a:extLst>
          </p:cNvPr>
          <p:cNvSpPr txBox="1">
            <a:spLocks/>
          </p:cNvSpPr>
          <p:nvPr/>
        </p:nvSpPr>
        <p:spPr>
          <a:xfrm>
            <a:off x="757549" y="2793291"/>
            <a:ext cx="6440904" cy="16011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21E3A031-6A8E-4AB4-816E-A71D82B732AA}"/>
              </a:ext>
            </a:extLst>
          </p:cNvPr>
          <p:cNvGrpSpPr/>
          <p:nvPr/>
        </p:nvGrpSpPr>
        <p:grpSpPr>
          <a:xfrm>
            <a:off x="-22627" y="112991"/>
            <a:ext cx="4935523" cy="369332"/>
            <a:chOff x="998290" y="427839"/>
            <a:chExt cx="4935523" cy="36933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7820B4BF-2DEA-4239-ACC6-10B2EDAA83BF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0ECD40BD-3DC7-4595-BEA5-3A4F2FFBB1F5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0C6E3D7B-8F33-43A8-B123-E2C2788B1A26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232819EA-725B-4CBC-8E4A-49C4AC503E0E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6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A575FBE5-4B8A-40B0-AC65-EF6A16281A25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1B0022F-675F-4A03-8689-C341E1769CF2}"/>
              </a:ext>
            </a:extLst>
          </p:cNvPr>
          <p:cNvSpPr txBox="1"/>
          <p:nvPr/>
        </p:nvSpPr>
        <p:spPr>
          <a:xfrm>
            <a:off x="7279103" y="1825625"/>
            <a:ext cx="28858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List of nominations</a:t>
            </a:r>
          </a:p>
          <a:p>
            <a:pPr lvl="1" algn="l" rtl="0"/>
            <a:r>
              <a:rPr lang="en-US" dirty="0"/>
              <a:t>Year</a:t>
            </a:r>
          </a:p>
          <a:p>
            <a:pPr lvl="1" algn="l" rtl="0"/>
            <a:r>
              <a:rPr lang="en-US" dirty="0"/>
              <a:t>movie</a:t>
            </a:r>
          </a:p>
          <a:p>
            <a:pPr lvl="1" algn="l" rtl="0"/>
            <a:r>
              <a:rPr lang="en-US" dirty="0"/>
              <a:t>Oscar category</a:t>
            </a:r>
          </a:p>
          <a:p>
            <a:pPr lvl="1" algn="l" rtl="0"/>
            <a:r>
              <a:rPr lang="en-US" dirty="0"/>
              <a:t>Has won</a:t>
            </a:r>
          </a:p>
          <a:p>
            <a:pPr lvl="1" algn="l" rtl="0"/>
            <a:r>
              <a:rPr lang="en-US" dirty="0"/>
              <a:t>Person role</a:t>
            </a:r>
          </a:p>
        </p:txBody>
      </p:sp>
    </p:spTree>
    <p:extLst>
      <p:ext uri="{BB962C8B-B14F-4D97-AF65-F5344CB8AC3E}">
        <p14:creationId xmlns:p14="http://schemas.microsoft.com/office/powerpoint/2010/main" val="39703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E0662E-9A85-4451-B2FA-DD9198E8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Movies of &lt;person&gt;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77BE53-A809-4911-90D2-763F61BF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List of movies</a:t>
            </a:r>
          </a:p>
          <a:p>
            <a:pPr lvl="1" algn="l" rtl="0"/>
            <a:r>
              <a:rPr lang="en-US" dirty="0"/>
              <a:t>Movie title</a:t>
            </a:r>
          </a:p>
          <a:p>
            <a:pPr lvl="1" algn="l" rtl="0"/>
            <a:r>
              <a:rPr lang="en-US" dirty="0"/>
              <a:t>&lt;person&gt; role</a:t>
            </a:r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FBC9E72D-EAB5-4549-88C7-881B4FC6A9BF}"/>
              </a:ext>
            </a:extLst>
          </p:cNvPr>
          <p:cNvGrpSpPr/>
          <p:nvPr/>
        </p:nvGrpSpPr>
        <p:grpSpPr>
          <a:xfrm>
            <a:off x="0" y="180459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17B059E9-E1F2-47DB-A939-4919A131FF87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EB403A0-D1DD-481F-BCAA-64D68DD9DECB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4C85EE8-895F-42B4-9245-504C005A8B17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D721F3AB-2D21-4786-AD04-EF7515AC37B5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7A3F47CF-DCEE-45C1-8301-144A01582B8E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79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BBC13D-BE74-4224-84A7-7E3A62F6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Oscar nominations of &lt;person&gt;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888108-FB30-4F1B-B0F3-8A4DE272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List of nominations</a:t>
            </a:r>
          </a:p>
          <a:p>
            <a:pPr lvl="1" algn="l" rtl="0"/>
            <a:r>
              <a:rPr lang="en-US" dirty="0"/>
              <a:t>Year</a:t>
            </a:r>
          </a:p>
          <a:p>
            <a:pPr lvl="1" algn="l" rtl="0"/>
            <a:r>
              <a:rPr lang="en-US" dirty="0"/>
              <a:t>movie</a:t>
            </a:r>
          </a:p>
          <a:p>
            <a:pPr lvl="1" algn="l" rtl="0"/>
            <a:r>
              <a:rPr lang="en-US" dirty="0"/>
              <a:t>Oscar category</a:t>
            </a:r>
          </a:p>
          <a:p>
            <a:pPr lvl="1" algn="l" rtl="0"/>
            <a:r>
              <a:rPr lang="en-US" dirty="0"/>
              <a:t>Has won</a:t>
            </a:r>
          </a:p>
          <a:p>
            <a:pPr marL="457200" lvl="1" indent="0" algn="l" rtl="0">
              <a:buNone/>
            </a:pPr>
            <a:endParaRPr lang="en-US" dirty="0"/>
          </a:p>
          <a:p>
            <a:pPr lvl="1" algn="l" rtl="0"/>
            <a:endParaRPr lang="he-IL" dirty="0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E8658A91-8601-4919-80DE-50028DCE0B81}"/>
              </a:ext>
            </a:extLst>
          </p:cNvPr>
          <p:cNvGrpSpPr/>
          <p:nvPr/>
        </p:nvGrpSpPr>
        <p:grpSpPr>
          <a:xfrm>
            <a:off x="-75908" y="180459"/>
            <a:ext cx="4935523" cy="369332"/>
            <a:chOff x="998290" y="427839"/>
            <a:chExt cx="4935523" cy="369332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847EEE8B-BEB4-445E-8F8E-15E65A4371DA}"/>
                </a:ext>
              </a:extLst>
            </p:cNvPr>
            <p:cNvSpPr txBox="1"/>
            <p:nvPr/>
          </p:nvSpPr>
          <p:spPr>
            <a:xfrm>
              <a:off x="998290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2" action="ppaction://hlinksldjump"/>
                </a:rPr>
                <a:t>Home</a:t>
              </a:r>
              <a:endParaRPr lang="he-IL" dirty="0"/>
            </a:p>
          </p:txBody>
        </p:sp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2A0A09EA-EA81-40B3-A3CB-F562B892F5EA}"/>
                </a:ext>
              </a:extLst>
            </p:cNvPr>
            <p:cNvSpPr txBox="1"/>
            <p:nvPr/>
          </p:nvSpPr>
          <p:spPr>
            <a:xfrm>
              <a:off x="1677799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3" action="ppaction://hlinksldjump"/>
                </a:rPr>
                <a:t>Movies</a:t>
              </a:r>
              <a:endParaRPr lang="he-IL" dirty="0"/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271CCED2-65D5-4D15-B2D8-773D8C17F7BD}"/>
                </a:ext>
              </a:extLst>
            </p:cNvPr>
            <p:cNvSpPr txBox="1"/>
            <p:nvPr/>
          </p:nvSpPr>
          <p:spPr>
            <a:xfrm>
              <a:off x="2836877" y="427839"/>
              <a:ext cx="10402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Persons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A97631D-15CC-4DD9-AF92-9D81382C2CF3}"/>
                </a:ext>
              </a:extLst>
            </p:cNvPr>
            <p:cNvSpPr txBox="1"/>
            <p:nvPr/>
          </p:nvSpPr>
          <p:spPr>
            <a:xfrm>
              <a:off x="4028113" y="427839"/>
              <a:ext cx="97452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Awards</a:t>
              </a:r>
              <a:endParaRPr lang="en-US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5D4F4DBE-368B-491A-9B5B-4204CD44EC23}"/>
                </a:ext>
              </a:extLst>
            </p:cNvPr>
            <p:cNvSpPr txBox="1"/>
            <p:nvPr/>
          </p:nvSpPr>
          <p:spPr>
            <a:xfrm>
              <a:off x="5153637" y="427839"/>
              <a:ext cx="78017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8603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400</Words>
  <Application>Microsoft Office PowerPoint</Application>
  <PresentationFormat>מסך רחב</PresentationFormat>
  <Paragraphs>195</Paragraphs>
  <Slides>12</Slides>
  <Notes>3</Notes>
  <HiddenSlides>4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Academy Award DB</vt:lpstr>
      <vt:lpstr>Movies</vt:lpstr>
      <vt:lpstr>Information of &lt;movie&gt; </vt:lpstr>
      <vt:lpstr>Cast of &lt;movie&gt;</vt:lpstr>
      <vt:lpstr>Oscar nominations of &lt;movie&gt;</vt:lpstr>
      <vt:lpstr>Persons</vt:lpstr>
      <vt:lpstr>Information of &lt;person&gt; </vt:lpstr>
      <vt:lpstr>Movies of &lt;person&gt;</vt:lpstr>
      <vt:lpstr>Oscar nominations of &lt;person&gt;</vt:lpstr>
      <vt:lpstr>Oscar Awards</vt:lpstr>
      <vt:lpstr>Oscar Awards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Award DB</dc:title>
  <dc:creator>udi ronen</dc:creator>
  <cp:lastModifiedBy>joe bahou</cp:lastModifiedBy>
  <cp:revision>3</cp:revision>
  <dcterms:created xsi:type="dcterms:W3CDTF">2022-01-05T00:41:05Z</dcterms:created>
  <dcterms:modified xsi:type="dcterms:W3CDTF">2022-01-06T23:18:43Z</dcterms:modified>
</cp:coreProperties>
</file>