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2" r:id="rId5"/>
    <p:sldId id="258" r:id="rId6"/>
    <p:sldId id="263" r:id="rId7"/>
    <p:sldId id="267" r:id="rId8"/>
    <p:sldId id="268" r:id="rId9"/>
    <p:sldId id="271" r:id="rId10"/>
    <p:sldId id="270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262" autoAdjust="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BF5D06-8DAF-45B9-B5FF-3211A3F47551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CE1EA4-5F39-4A8A-ABE8-CC33DEE25D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3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0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1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00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623BCD-C618-41A7-B442-C711B394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B18F0D3-5CFD-406D-90C2-40310FFF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0E122D-ED94-49FB-858A-B4BCD5FE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E4A30F-1585-4004-8B71-92B2122F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A3B686-4D97-44F1-8A79-8041B017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B8A4B6-2FE7-457E-824D-4BE3069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AAAA37-90C5-4432-B580-16115D63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E8CE3D-BF5F-4B64-A3AF-D998B44B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441104-6B89-4DF2-A3E5-E56F7063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586CDE-3F7B-413E-8804-914288AE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833EE9E-31AA-4638-BD85-D8F701F2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BBE2E5-6EF5-4E39-9E95-735B2556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B976F-AE04-4278-AFD2-80A269C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10D82D-FA2D-425F-A8F5-E69AD20D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ECC1A3-DD78-451A-961F-C5043FD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3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72A07-6174-43D3-88FB-413D0C6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843FF3-2EEE-4320-9801-3BA68830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57D2C0-BEFB-4F50-BE67-3EE2F8C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3949D8-863A-41AC-9112-13C13BCD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4FEE28-B387-46F3-BD57-788C480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8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263CC5-E070-4CC2-875C-2B52706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77A457-5A05-4DA1-B80F-D527D0C2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828B76-9C91-485A-AA4B-24AD1F96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9E72A1-9318-4F00-90A5-DFA18E91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CC00A-E2A2-4F00-A76A-3F55527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7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FCF3D6-38F5-4F20-8595-21BF1C0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F4DDEB-7A76-44AF-8654-D4324DCB7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ECF62E-2B36-43CA-9C78-9D81DFF9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46BE21-1352-4CA8-8300-CE11E663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364BC3-E212-4CA7-8C1D-5E4FED0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521854-3D62-4C68-AA3C-FC1159EE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5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D50AF6-BEEB-4C4E-907F-59417D11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BDF892-7D61-4F8B-B2BD-CE3B172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43AD91-FF1D-4EC7-937C-22FDD248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2C33193-7B62-48BA-8080-4344A17C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7164C7C-5C9B-4A97-A16C-71E7CED3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B6C923B-07C1-49FF-B1BF-964F1EA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236C27D-1FF0-43EB-963D-4DD76E17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1C3289-CD4E-435E-9470-7643FFE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50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DF9C7-3FBC-4D49-B044-10F6FB1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74663B0-D731-40C1-8242-4ACCBADF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AD9E3C-92BB-4C7A-BF5C-75641F9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D6BD56-C129-4F37-B6CB-4991DED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01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DFEDBD2-CD06-449A-899F-037EF95B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01B0D6-0EA1-4C1B-B005-E355719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C6FD634-2458-4696-8384-E40DABF8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1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776CAC-770B-427F-9965-69483B01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36C04F-1D79-4918-A916-205560E4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9C6034-3BF1-4DA5-B564-A7A02BE6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692337-9D82-4327-A559-07A97E12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D2728F-3356-4E5F-929A-B74B7ED1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C1FB74-85B9-4D34-A02B-5707CBD6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0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C60EB-5B43-49CB-9FC2-EF0FDD1C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D0F4E43-7492-4008-840D-64B4B4DEE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6E660A-0D18-4378-9F18-4B5C26E2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19231D-D05F-4B25-9ED9-31E2FD66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55EEB5-9F2E-4A04-A815-395C496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B614F1-963A-48CF-AFFA-FDBDEC2A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3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D8EB02-A859-4030-A0D5-FA593B4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689D3-A339-4FAC-80B6-AC6F3240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A9C8E3-DA2F-48C7-A5A9-DF7624D9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AEFF8F-DA62-4F1A-A328-023C45858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BF90F0-6859-453F-A94D-6A83C697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10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2.sv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866166-7931-46C4-BDDE-8C2C476B0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Award DB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CF862F-DD7A-4E64-A178-27CB37609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the Nominations and Winners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7D45CCF0-48CC-45FC-BE1A-02728A8BA7F7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E7E9BD88-B518-4BED-A816-045621E2B5E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4AAE852C-01E0-4923-B7DB-F425A46EB8B1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39EE337-A215-4712-A961-6C8B4AB86671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362FFBF3-C355-414A-BDA4-F585CD249DEE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0FBDB074-E2C0-41BF-AD2F-FB9858A54008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19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Other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51" y="1568173"/>
            <a:ext cx="3902476" cy="2027284"/>
          </a:xfrm>
        </p:spPr>
        <p:txBody>
          <a:bodyPr>
            <a:normAutofit/>
          </a:bodyPr>
          <a:lstStyle/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Person who has the highest count of participating in a nominated move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93D643E3-D81B-4082-BF8C-2E27B8582A98}"/>
              </a:ext>
            </a:extLst>
          </p:cNvPr>
          <p:cNvSpPr txBox="1">
            <a:spLocks/>
          </p:cNvSpPr>
          <p:nvPr/>
        </p:nvSpPr>
        <p:spPr>
          <a:xfrm>
            <a:off x="5125573" y="1690688"/>
            <a:ext cx="4025284" cy="202728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Person who has the highest count of participating in an award winning move</a:t>
            </a: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 algn="l" rtl="0">
              <a:buNone/>
            </a:pPr>
            <a:endParaRPr lang="en-US" dirty="0"/>
          </a:p>
          <a:p>
            <a:pPr lvl="2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485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movie name: </a:t>
            </a: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Cast </a:t>
            </a:r>
          </a:p>
          <a:p>
            <a:pPr algn="l" rtl="0"/>
            <a:r>
              <a:rPr lang="en-US" dirty="0"/>
              <a:t>Oscar nominations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Can’t remember the name of the movie?</a:t>
            </a:r>
          </a:p>
          <a:p>
            <a:pPr marL="0" indent="0" algn="l" rtl="0">
              <a:buNone/>
            </a:pPr>
            <a:r>
              <a:rPr lang="en-US" dirty="0"/>
              <a:t>Try the full text query and get all optional movies! 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0F87B1A-290C-4324-939C-DFEF256EB470}"/>
              </a:ext>
            </a:extLst>
          </p:cNvPr>
          <p:cNvSpPr/>
          <p:nvPr/>
        </p:nvSpPr>
        <p:spPr>
          <a:xfrm>
            <a:off x="2986481" y="1979802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F79CAE7D-7B29-44D0-8082-2E5E40F8190A}"/>
              </a:ext>
            </a:extLst>
          </p:cNvPr>
          <p:cNvGrpSpPr/>
          <p:nvPr/>
        </p:nvGrpSpPr>
        <p:grpSpPr>
          <a:xfrm>
            <a:off x="770390" y="2459789"/>
            <a:ext cx="292963" cy="218114"/>
            <a:chOff x="5184559" y="3429000"/>
            <a:chExt cx="292963" cy="218114"/>
          </a:xfrm>
        </p:grpSpPr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66BD28D6-C20F-480F-A0A7-A43E2BE372A1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תיבת סימון עם v עם מילוי מלא">
              <a:extLst>
                <a:ext uri="{FF2B5EF4-FFF2-40B4-BE49-F238E27FC236}">
                  <a16:creationId xmlns:a16="http://schemas.microsoft.com/office/drawing/2014/main" id="{04242152-C56E-45C1-8117-CC5FC5D3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F8767764-D921-47B0-83E4-720DB13BA0DD}"/>
              </a:ext>
            </a:extLst>
          </p:cNvPr>
          <p:cNvGrpSpPr/>
          <p:nvPr/>
        </p:nvGrpSpPr>
        <p:grpSpPr>
          <a:xfrm>
            <a:off x="770390" y="2983571"/>
            <a:ext cx="292963" cy="218114"/>
            <a:chOff x="5184559" y="3429000"/>
            <a:chExt cx="292963" cy="218114"/>
          </a:xfrm>
        </p:grpSpPr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E00F785D-118C-4D61-8ED8-11BAD269444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8" name="גרפיקה 27" descr="תיבת סימון עם v עם מילוי מלא">
              <a:extLst>
                <a:ext uri="{FF2B5EF4-FFF2-40B4-BE49-F238E27FC236}">
                  <a16:creationId xmlns:a16="http://schemas.microsoft.com/office/drawing/2014/main" id="{E27ABE14-9C07-4BAF-94BE-E2ADEF6F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E5B5C98-FC73-4992-90E6-37554F75401D}"/>
              </a:ext>
            </a:extLst>
          </p:cNvPr>
          <p:cNvGrpSpPr/>
          <p:nvPr/>
        </p:nvGrpSpPr>
        <p:grpSpPr>
          <a:xfrm>
            <a:off x="780318" y="3507353"/>
            <a:ext cx="292963" cy="218114"/>
            <a:chOff x="5184559" y="3429000"/>
            <a:chExt cx="292963" cy="218114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0FB510CF-378F-4A4A-B286-EEF6EB69457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1" name="גרפיקה 30" descr="תיבת סימון עם v עם מילוי מלא">
              <a:extLst>
                <a:ext uri="{FF2B5EF4-FFF2-40B4-BE49-F238E27FC236}">
                  <a16:creationId xmlns:a16="http://schemas.microsoft.com/office/drawing/2014/main" id="{29A2853B-4804-4811-86E9-DD2A7946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2" name="כוכב: 5 פינות 31">
            <a:hlinkClick r:id="rId4" action="ppaction://hlinksldjump"/>
            <a:extLst>
              <a:ext uri="{FF2B5EF4-FFF2-40B4-BE49-F238E27FC236}">
                <a16:creationId xmlns:a16="http://schemas.microsoft.com/office/drawing/2014/main" id="{277D4867-AA79-4163-ACD1-CB7C000F3E72}"/>
              </a:ext>
            </a:extLst>
          </p:cNvPr>
          <p:cNvSpPr/>
          <p:nvPr/>
        </p:nvSpPr>
        <p:spPr>
          <a:xfrm>
            <a:off x="4735421" y="1767330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62EBF209-5751-42E8-B595-74AC8C7D8CFC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35F869A-A8A8-4189-9405-84C1011BE4B1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A175992A-3AAE-4879-9EE9-D1232C74066F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B5CD29A1-E2B4-4414-BD8A-809AF62E96D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A07E9AE2-3BAF-4D21-A00A-6D03A3DF493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82C6EA6A-99E4-4B39-8FCD-D4361D94512A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  <p:sp>
        <p:nvSpPr>
          <p:cNvPr id="39" name="מלבן 38">
            <a:extLst>
              <a:ext uri="{FF2B5EF4-FFF2-40B4-BE49-F238E27FC236}">
                <a16:creationId xmlns:a16="http://schemas.microsoft.com/office/drawing/2014/main" id="{D8ACA7E7-5B1E-4C07-BEB6-7B0D27611E5F}"/>
              </a:ext>
            </a:extLst>
          </p:cNvPr>
          <p:cNvSpPr/>
          <p:nvPr/>
        </p:nvSpPr>
        <p:spPr>
          <a:xfrm>
            <a:off x="916871" y="5398807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text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כוכב: 5 פינות 39">
            <a:hlinkClick r:id="rId10" action="ppaction://hlinksldjump"/>
            <a:extLst>
              <a:ext uri="{FF2B5EF4-FFF2-40B4-BE49-F238E27FC236}">
                <a16:creationId xmlns:a16="http://schemas.microsoft.com/office/drawing/2014/main" id="{5241C699-053A-4B28-9ABD-AA8AE5716FCE}"/>
              </a:ext>
            </a:extLst>
          </p:cNvPr>
          <p:cNvSpPr/>
          <p:nvPr/>
        </p:nvSpPr>
        <p:spPr>
          <a:xfrm>
            <a:off x="1172014" y="5646391"/>
            <a:ext cx="1377968" cy="60931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&lt;movie&gt; 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6E2632A-23E5-42A9-A51E-C970DD6B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0453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title</a:t>
            </a:r>
          </a:p>
          <a:p>
            <a:pPr algn="l" rtl="0"/>
            <a:r>
              <a:rPr lang="en-US" sz="2000" dirty="0"/>
              <a:t>Budget</a:t>
            </a:r>
          </a:p>
          <a:p>
            <a:pPr algn="l" rtl="0"/>
            <a:r>
              <a:rPr lang="en-US" sz="2000" dirty="0"/>
              <a:t>Overview</a:t>
            </a:r>
          </a:p>
          <a:p>
            <a:pPr algn="l" rtl="0"/>
            <a:r>
              <a:rPr lang="en-US" sz="2000" dirty="0"/>
              <a:t>Original language</a:t>
            </a:r>
          </a:p>
          <a:p>
            <a:pPr algn="l" rtl="0"/>
            <a:r>
              <a:rPr lang="en-US" sz="2000" dirty="0"/>
              <a:t>Popularity</a:t>
            </a:r>
          </a:p>
          <a:p>
            <a:pPr algn="l" rtl="0"/>
            <a:r>
              <a:rPr lang="en-US" sz="2000" dirty="0"/>
              <a:t>Release date</a:t>
            </a:r>
          </a:p>
          <a:p>
            <a:pPr algn="l" rtl="0"/>
            <a:r>
              <a:rPr lang="en-US" sz="2000" dirty="0"/>
              <a:t>Revenue</a:t>
            </a:r>
          </a:p>
          <a:p>
            <a:pPr algn="l" rtl="0"/>
            <a:r>
              <a:rPr lang="en-US" sz="2000" dirty="0"/>
              <a:t> Vote average</a:t>
            </a:r>
          </a:p>
          <a:p>
            <a:pPr algn="l" rtl="0"/>
            <a:r>
              <a:rPr lang="en-US" sz="2000" dirty="0"/>
              <a:t>Vote count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76648142-9540-486D-9E2D-7EB1B5A64596}"/>
              </a:ext>
            </a:extLst>
          </p:cNvPr>
          <p:cNvSpPr txBox="1">
            <a:spLocks/>
          </p:cNvSpPr>
          <p:nvPr/>
        </p:nvSpPr>
        <p:spPr>
          <a:xfrm>
            <a:off x="3172873" y="1911867"/>
            <a:ext cx="4302125" cy="4053927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Number of  Oscar Nominations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200" dirty="0"/>
              <a:t>Genres:</a:t>
            </a:r>
          </a:p>
          <a:p>
            <a:pPr lvl="1" algn="l" rtl="0"/>
            <a:r>
              <a:rPr lang="en-US" sz="1900" dirty="0"/>
              <a:t>List of Genres</a:t>
            </a:r>
          </a:p>
          <a:p>
            <a:pPr lvl="2" algn="l" rtl="0"/>
            <a:r>
              <a:rPr lang="en-US" sz="1600" dirty="0"/>
              <a:t>genre name</a:t>
            </a:r>
          </a:p>
          <a:p>
            <a:pPr algn="l" rtl="0"/>
            <a:r>
              <a:rPr lang="en-US" sz="2400" dirty="0"/>
              <a:t>Directors</a:t>
            </a:r>
            <a:r>
              <a:rPr lang="en-US" sz="2200" dirty="0"/>
              <a:t>:</a:t>
            </a:r>
          </a:p>
          <a:p>
            <a:pPr lvl="1" algn="l" rtl="0"/>
            <a:r>
              <a:rPr lang="en-US" sz="1900" dirty="0"/>
              <a:t>List of directors</a:t>
            </a:r>
          </a:p>
          <a:p>
            <a:pPr lvl="2" algn="l" rtl="0"/>
            <a:r>
              <a:rPr lang="en-US" sz="1700" dirty="0"/>
              <a:t>name</a:t>
            </a:r>
          </a:p>
          <a:p>
            <a:pPr algn="l" rtl="0"/>
            <a:r>
              <a:rPr lang="en-US" sz="2400" dirty="0"/>
              <a:t>Actors &amp; Actresses</a:t>
            </a:r>
            <a:r>
              <a:rPr lang="en-US" sz="2200" dirty="0"/>
              <a:t>:</a:t>
            </a:r>
          </a:p>
          <a:p>
            <a:pPr lvl="1" algn="l" rtl="0"/>
            <a:r>
              <a:rPr lang="en-US" sz="1900" dirty="0"/>
              <a:t>List of actors and actresses</a:t>
            </a:r>
          </a:p>
          <a:p>
            <a:pPr lvl="2" algn="l" rtl="0"/>
            <a:r>
              <a:rPr lang="en-US" sz="1700" dirty="0"/>
              <a:t>name</a:t>
            </a:r>
            <a:endParaRPr lang="he-IL" sz="1700" dirty="0"/>
          </a:p>
          <a:p>
            <a:pPr algn="l" rtl="0"/>
            <a:r>
              <a:rPr lang="en-US" sz="2400" dirty="0"/>
              <a:t>Production Movie Companies</a:t>
            </a:r>
          </a:p>
          <a:p>
            <a:pPr lvl="1" algn="l" rtl="0"/>
            <a:r>
              <a:rPr lang="en-US" sz="1900" dirty="0"/>
              <a:t>List of production movie companies</a:t>
            </a:r>
          </a:p>
          <a:p>
            <a:pPr lvl="2" algn="l" rtl="0"/>
            <a:r>
              <a:rPr lang="en-US" sz="1600" dirty="0"/>
              <a:t>name of company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F64DD2A-E6D5-42B0-ABAC-561F40AC005F}"/>
              </a:ext>
            </a:extLst>
          </p:cNvPr>
          <p:cNvSpPr txBox="1"/>
          <p:nvPr/>
        </p:nvSpPr>
        <p:spPr>
          <a:xfrm>
            <a:off x="8291215" y="1690688"/>
            <a:ext cx="281178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Oscar nominations</a:t>
            </a:r>
          </a:p>
          <a:p>
            <a:pPr algn="l" rtl="0"/>
            <a:r>
              <a:rPr lang="en-US" dirty="0"/>
              <a:t>List of nominations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Oscar category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Has won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8435DB0-DB0D-4464-8E30-8980788F6778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16B4FDB4-AC4D-4CAE-B2A9-A9B566DA471E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275463E4-E821-415F-ABF6-C6C313DED9F8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4442B286-FF8C-4BDD-A4A9-F821886B934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DE2522A-9809-4FC6-AAED-5DD1455411FA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9B5A01D8-E6B1-4499-B14F-9B731374DE1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25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List of movies match &lt;text&gt; 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F64DD2A-E6D5-42B0-ABAC-561F40AC005F}"/>
              </a:ext>
            </a:extLst>
          </p:cNvPr>
          <p:cNvSpPr txBox="1"/>
          <p:nvPr/>
        </p:nvSpPr>
        <p:spPr>
          <a:xfrm>
            <a:off x="838200" y="1853356"/>
            <a:ext cx="28117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Movies</a:t>
            </a:r>
          </a:p>
          <a:p>
            <a:pPr algn="l" rtl="0"/>
            <a:r>
              <a:rPr lang="en-US" dirty="0"/>
              <a:t>List of Movies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original language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Popularity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release date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8435DB0-DB0D-4464-8E30-8980788F6778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16B4FDB4-AC4D-4CAE-B2A9-A9B566DA471E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275463E4-E821-415F-ABF6-C6C313DED9F8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4442B286-FF8C-4BDD-A4A9-F821886B934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DE2522A-9809-4FC6-AAED-5DD1455411FA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9B5A01D8-E6B1-4499-B14F-9B731374DE1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67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person name:</a:t>
            </a:r>
            <a:endParaRPr lang="en-US" dirty="0">
              <a:highlight>
                <a:srgbClr val="C0C0C0"/>
              </a:highlight>
            </a:endParaRP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Movies </a:t>
            </a:r>
          </a:p>
          <a:p>
            <a:pPr algn="l" rtl="0"/>
            <a:r>
              <a:rPr lang="en-US" dirty="0"/>
              <a:t>Oscar nominations</a:t>
            </a:r>
          </a:p>
          <a:p>
            <a:pPr lvl="2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2161E00-5072-45C0-9CDC-EA4E6ED437B7}"/>
              </a:ext>
            </a:extLst>
          </p:cNvPr>
          <p:cNvSpPr/>
          <p:nvPr/>
        </p:nvSpPr>
        <p:spPr>
          <a:xfrm>
            <a:off x="2989344" y="1990373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כוכב: 5 פינות 34">
            <a:hlinkClick r:id="rId2" action="ppaction://hlinksldjump"/>
            <a:extLst>
              <a:ext uri="{FF2B5EF4-FFF2-40B4-BE49-F238E27FC236}">
                <a16:creationId xmlns:a16="http://schemas.microsoft.com/office/drawing/2014/main" id="{22644B8D-804A-40AD-90A7-5936DA452962}"/>
              </a:ext>
            </a:extLst>
          </p:cNvPr>
          <p:cNvSpPr/>
          <p:nvPr/>
        </p:nvSpPr>
        <p:spPr>
          <a:xfrm>
            <a:off x="8643891" y="4009682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BA926C5A-BD5B-414C-8604-FD7F860B9685}"/>
              </a:ext>
            </a:extLst>
          </p:cNvPr>
          <p:cNvGrpSpPr/>
          <p:nvPr/>
        </p:nvGrpSpPr>
        <p:grpSpPr>
          <a:xfrm>
            <a:off x="790032" y="2456454"/>
            <a:ext cx="292963" cy="218114"/>
            <a:chOff x="5184559" y="3429000"/>
            <a:chExt cx="292963" cy="218114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3093497A-AB24-4411-A4ED-F4678ADC9BF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1" name="גרפיקה 30" descr="תיבת סימון עם v עם מילוי מלא">
              <a:extLst>
                <a:ext uri="{FF2B5EF4-FFF2-40B4-BE49-F238E27FC236}">
                  <a16:creationId xmlns:a16="http://schemas.microsoft.com/office/drawing/2014/main" id="{773362ED-10EA-4D1F-B4DB-09C0BE4C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0F23ADD7-68BC-4341-8B84-EB9F28FBADF1}"/>
              </a:ext>
            </a:extLst>
          </p:cNvPr>
          <p:cNvGrpSpPr/>
          <p:nvPr/>
        </p:nvGrpSpPr>
        <p:grpSpPr>
          <a:xfrm>
            <a:off x="804048" y="2973224"/>
            <a:ext cx="292963" cy="218114"/>
            <a:chOff x="5184559" y="3429000"/>
            <a:chExt cx="292963" cy="218114"/>
          </a:xfrm>
        </p:grpSpPr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C484A227-30FB-4BE8-8C84-992E8BFBF95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8" name="גרפיקה 37" descr="תיבת סימון עם v עם מילוי מלא">
              <a:extLst>
                <a:ext uri="{FF2B5EF4-FFF2-40B4-BE49-F238E27FC236}">
                  <a16:creationId xmlns:a16="http://schemas.microsoft.com/office/drawing/2014/main" id="{6E409901-F5D0-4F25-9B16-E143A5F0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D04E794E-6197-4D2C-BEE7-25BC5AFD6FDB}"/>
              </a:ext>
            </a:extLst>
          </p:cNvPr>
          <p:cNvGrpSpPr/>
          <p:nvPr/>
        </p:nvGrpSpPr>
        <p:grpSpPr>
          <a:xfrm>
            <a:off x="810814" y="3497031"/>
            <a:ext cx="292963" cy="218114"/>
            <a:chOff x="5184559" y="3429000"/>
            <a:chExt cx="292963" cy="218114"/>
          </a:xfrm>
        </p:grpSpPr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7D198375-E56C-4C10-8FDA-50975BB4F45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1" name="גרפיקה 40" descr="תיבת סימון עם v עם מילוי מלא">
              <a:extLst>
                <a:ext uri="{FF2B5EF4-FFF2-40B4-BE49-F238E27FC236}">
                  <a16:creationId xmlns:a16="http://schemas.microsoft.com/office/drawing/2014/main" id="{802033E5-9B7C-4432-9389-4BB5C446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62E0628E-A1CF-4874-A3C8-B1270C967829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A1D9D6A4-CC32-4088-A75D-3F890EB80E53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8DFF1D9B-E135-4E4D-B823-F5BD1DA01BD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97AB686B-0E7E-4CC0-834D-E60DDF15F9D1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455D77FB-556D-4C32-AFD4-271B177107A2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58EE40E8-F586-4EDA-B672-83E129EB8186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2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&lt;person&gt;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D62561-C692-4B0E-BA8D-18D9D4E4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6301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name</a:t>
            </a:r>
          </a:p>
          <a:p>
            <a:pPr algn="l" rtl="0"/>
            <a:r>
              <a:rPr lang="en-US" sz="2000" dirty="0"/>
              <a:t>gender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000" dirty="0"/>
              <a:t>Number of Oscar Nominations</a:t>
            </a:r>
          </a:p>
          <a:p>
            <a:pPr algn="l" rtl="0"/>
            <a:r>
              <a:rPr lang="en-US" sz="2000" dirty="0"/>
              <a:t>Number of Movies Nominated Participated By &lt;person&gt;</a:t>
            </a:r>
          </a:p>
          <a:p>
            <a:pPr lvl="1" algn="l" rtl="0"/>
            <a:r>
              <a:rPr lang="en-US" sz="1600" dirty="0"/>
              <a:t>The Movies:</a:t>
            </a:r>
          </a:p>
          <a:p>
            <a:pPr marL="457200" lvl="1" indent="0" algn="l" rtl="0">
              <a:buNone/>
            </a:pPr>
            <a:r>
              <a:rPr lang="en-US" sz="1600" dirty="0"/>
              <a:t>	List of movies</a:t>
            </a:r>
          </a:p>
          <a:p>
            <a:pPr lvl="3" algn="l" rtl="0"/>
            <a:r>
              <a:rPr lang="en-US" sz="1200" dirty="0"/>
              <a:t>movie title</a:t>
            </a:r>
          </a:p>
          <a:p>
            <a:pPr lvl="3" algn="l" rtl="0"/>
            <a:r>
              <a:rPr lang="en-US" sz="1200" dirty="0"/>
              <a:t>role (acting\directing)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59124AF-7868-4403-A1B7-719E4106E0D5}"/>
              </a:ext>
            </a:extLst>
          </p:cNvPr>
          <p:cNvSpPr txBox="1">
            <a:spLocks/>
          </p:cNvSpPr>
          <p:nvPr/>
        </p:nvSpPr>
        <p:spPr>
          <a:xfrm>
            <a:off x="757549" y="2793291"/>
            <a:ext cx="6440904" cy="16011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1B0022F-675F-4A03-8689-C341E1769CF2}"/>
              </a:ext>
            </a:extLst>
          </p:cNvPr>
          <p:cNvSpPr txBox="1"/>
          <p:nvPr/>
        </p:nvSpPr>
        <p:spPr>
          <a:xfrm>
            <a:off x="6850743" y="1825625"/>
            <a:ext cx="33141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Nominations: </a:t>
            </a:r>
          </a:p>
          <a:p>
            <a:pPr algn="l" rtl="0"/>
            <a:r>
              <a:rPr lang="en-US" dirty="0"/>
              <a:t>Filtered by:</a:t>
            </a:r>
          </a:p>
          <a:p>
            <a:pPr algn="l" rtl="0"/>
            <a:r>
              <a:rPr lang="en-US" dirty="0"/>
              <a:t>Categories, min year, max year</a:t>
            </a:r>
          </a:p>
          <a:p>
            <a:pPr algn="l" rtl="0"/>
            <a:r>
              <a:rPr lang="en-US" dirty="0"/>
              <a:t>List of nominations</a:t>
            </a:r>
          </a:p>
          <a:p>
            <a:pPr lvl="1" algn="l" rtl="0"/>
            <a:r>
              <a:rPr lang="en-US" dirty="0"/>
              <a:t>Year</a:t>
            </a:r>
          </a:p>
          <a:p>
            <a:pPr lvl="1" algn="l" rtl="0"/>
            <a:r>
              <a:rPr lang="en-US" dirty="0"/>
              <a:t>movie</a:t>
            </a:r>
          </a:p>
          <a:p>
            <a:pPr lvl="1" algn="l" rtl="0"/>
            <a:r>
              <a:rPr lang="en-US" dirty="0"/>
              <a:t>Oscar category</a:t>
            </a:r>
          </a:p>
          <a:p>
            <a:pPr lvl="1" algn="l" rtl="0"/>
            <a:r>
              <a:rPr lang="en-US" dirty="0"/>
              <a:t>Has won</a:t>
            </a:r>
          </a:p>
          <a:p>
            <a:pPr lvl="1" algn="l" rtl="0"/>
            <a:r>
              <a:rPr lang="en-US" dirty="0"/>
              <a:t>Person role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A7AB2B63-CD42-4E98-ACDB-4F5EF0FC3501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1D5E748C-8BB4-4E61-8D9E-CB5DA6F77075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E05644D8-5C5C-4694-B9F1-49D2F8712633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404396D4-CB7C-4D96-9726-4A683913C839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6D5311-2EB8-48F0-8094-FE8925AD59E1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17000D8-CAB3-4427-A1DC-21A914F6B014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3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819A2-B9D8-4036-B2B3-00EB2F1B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024B75-C3F7-421F-8665-9D1A61D5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2476" cy="4351338"/>
          </a:xfrm>
        </p:spPr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lvl="1" algn="l" rtl="0"/>
            <a:r>
              <a:rPr lang="en-US" dirty="0"/>
              <a:t>Between years</a:t>
            </a:r>
          </a:p>
          <a:p>
            <a:pPr lvl="1" algn="l" rtl="0"/>
            <a:r>
              <a:rPr lang="en-US" dirty="0"/>
              <a:t>Only winners  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AB1BA042-5B6D-4255-B073-DC13713166AA}"/>
              </a:ext>
            </a:extLst>
          </p:cNvPr>
          <p:cNvSpPr txBox="1">
            <a:spLocks/>
          </p:cNvSpPr>
          <p:nvPr/>
        </p:nvSpPr>
        <p:spPr>
          <a:xfrm>
            <a:off x="7586709" y="1825625"/>
            <a:ext cx="3902476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  <a:p>
            <a:pPr algn="l" rtl="0"/>
            <a:r>
              <a:rPr lang="en-US" dirty="0"/>
              <a:t>List of Categories</a:t>
            </a:r>
          </a:p>
          <a:p>
            <a:pPr lvl="1" algn="l" rtl="0"/>
            <a:r>
              <a:rPr lang="en-US" dirty="0"/>
              <a:t>category  </a:t>
            </a:r>
          </a:p>
          <a:p>
            <a:pPr algn="l" rtl="0"/>
            <a:r>
              <a:rPr lang="en-US" dirty="0"/>
              <a:t>List of Genres</a:t>
            </a:r>
          </a:p>
          <a:p>
            <a:pPr lvl="1" algn="l" rtl="0"/>
            <a:r>
              <a:rPr lang="en-US" dirty="0"/>
              <a:t>genre  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FF6EF9BB-43BD-4509-B940-39968ECBF1A2}"/>
              </a:ext>
            </a:extLst>
          </p:cNvPr>
          <p:cNvGrpSpPr/>
          <p:nvPr/>
        </p:nvGrpSpPr>
        <p:grpSpPr>
          <a:xfrm>
            <a:off x="7586709" y="2452456"/>
            <a:ext cx="292963" cy="218114"/>
            <a:chOff x="5184559" y="3429000"/>
            <a:chExt cx="292963" cy="218114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E76EFEA3-F770-413A-A6F5-F2FAADB7B6A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גרפיקה 12" descr="תיבת סימון עם v עם מילוי מלא">
              <a:extLst>
                <a:ext uri="{FF2B5EF4-FFF2-40B4-BE49-F238E27FC236}">
                  <a16:creationId xmlns:a16="http://schemas.microsoft.com/office/drawing/2014/main" id="{A6852750-CFD3-4637-9316-2260C11F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34A0F6BC-D70A-44BA-A75C-12A0AA4F6199}"/>
              </a:ext>
            </a:extLst>
          </p:cNvPr>
          <p:cNvSpPr/>
          <p:nvPr/>
        </p:nvSpPr>
        <p:spPr>
          <a:xfrm>
            <a:off x="3612314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92EC9D0-11BF-4BC5-8A3B-971DC118BBFA}"/>
              </a:ext>
            </a:extLst>
          </p:cNvPr>
          <p:cNvSpPr/>
          <p:nvPr/>
        </p:nvSpPr>
        <p:spPr>
          <a:xfrm>
            <a:off x="4852889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AB47B3F2-0E2B-44CC-BB04-06BC9503D6E7}"/>
              </a:ext>
            </a:extLst>
          </p:cNvPr>
          <p:cNvGrpSpPr/>
          <p:nvPr/>
        </p:nvGrpSpPr>
        <p:grpSpPr>
          <a:xfrm>
            <a:off x="1286364" y="2326857"/>
            <a:ext cx="292963" cy="218114"/>
            <a:chOff x="5184559" y="3429000"/>
            <a:chExt cx="292963" cy="218114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FF521280-7E13-4987-AA9B-9B98CAF72EE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8" name="גרפיקה 17" descr="תיבת סימון עם v עם מילוי מלא">
              <a:extLst>
                <a:ext uri="{FF2B5EF4-FFF2-40B4-BE49-F238E27FC236}">
                  <a16:creationId xmlns:a16="http://schemas.microsoft.com/office/drawing/2014/main" id="{D267EC76-36A3-4622-A5A1-D422FB3BF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EB064E7F-0BA2-466C-89FE-82685F530EA8}"/>
              </a:ext>
            </a:extLst>
          </p:cNvPr>
          <p:cNvGrpSpPr/>
          <p:nvPr/>
        </p:nvGrpSpPr>
        <p:grpSpPr>
          <a:xfrm>
            <a:off x="8032072" y="2896339"/>
            <a:ext cx="292963" cy="218114"/>
            <a:chOff x="5184559" y="3429000"/>
            <a:chExt cx="292963" cy="218114"/>
          </a:xfrm>
        </p:grpSpPr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4CDDD5C0-F4CC-4C54-9BE7-74994F6EB2D2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תיבת סימון עם v עם מילוי מלא">
              <a:extLst>
                <a:ext uri="{FF2B5EF4-FFF2-40B4-BE49-F238E27FC236}">
                  <a16:creationId xmlns:a16="http://schemas.microsoft.com/office/drawing/2014/main" id="{FBBADF25-56AF-4092-B420-D5BECA7D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51FB222-6DC3-45A9-98D1-058E546AA8B7}"/>
              </a:ext>
            </a:extLst>
          </p:cNvPr>
          <p:cNvGrpSpPr/>
          <p:nvPr/>
        </p:nvGrpSpPr>
        <p:grpSpPr>
          <a:xfrm>
            <a:off x="1300245" y="2777343"/>
            <a:ext cx="292963" cy="218114"/>
            <a:chOff x="5184559" y="3429000"/>
            <a:chExt cx="292963" cy="218114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A2792302-E8A2-4CCB-AD4F-59B312A4886F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4" name="גרפיקה 23" descr="תיבת סימון עם v עם מילוי מלא">
              <a:extLst>
                <a:ext uri="{FF2B5EF4-FFF2-40B4-BE49-F238E27FC236}">
                  <a16:creationId xmlns:a16="http://schemas.microsoft.com/office/drawing/2014/main" id="{9AF63982-0B1A-4515-A9E5-AF9EF1F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1" name="כוכב: 5 פינות 30">
            <a:hlinkClick r:id="rId4" action="ppaction://hlinksldjump"/>
            <a:extLst>
              <a:ext uri="{FF2B5EF4-FFF2-40B4-BE49-F238E27FC236}">
                <a16:creationId xmlns:a16="http://schemas.microsoft.com/office/drawing/2014/main" id="{4E02AE60-06F4-4165-89B3-AB2E6CDF14CF}"/>
              </a:ext>
            </a:extLst>
          </p:cNvPr>
          <p:cNvSpPr/>
          <p:nvPr/>
        </p:nvSpPr>
        <p:spPr>
          <a:xfrm>
            <a:off x="4580878" y="3719744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6EA740B9-229B-4C2A-857D-52B024030503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12C2F60E-55DC-46A6-BC40-C5970DDE1F11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4EC75FE5-7549-4A8B-B14F-4DC0C70CFBBD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46A3645C-5A1C-4AC4-BE12-82875AFD1CF4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4BC8BFE0-5A90-4F55-B4C2-DFCE7B5E6B99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21EDED4F-EE65-4D4E-8D7E-EE1C4F476FA7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924956EC-C2F6-419D-AB24-FBFF8BDB919D}"/>
              </a:ext>
            </a:extLst>
          </p:cNvPr>
          <p:cNvGrpSpPr/>
          <p:nvPr/>
        </p:nvGrpSpPr>
        <p:grpSpPr>
          <a:xfrm>
            <a:off x="7586709" y="3350310"/>
            <a:ext cx="292963" cy="218114"/>
            <a:chOff x="5184559" y="3429000"/>
            <a:chExt cx="292963" cy="218114"/>
          </a:xfrm>
        </p:grpSpPr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A4063137-4541-41A5-9853-C46D17127D61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5" name="גרפיקה 34" descr="תיבת סימון עם v עם מילוי מלא">
              <a:extLst>
                <a:ext uri="{FF2B5EF4-FFF2-40B4-BE49-F238E27FC236}">
                  <a16:creationId xmlns:a16="http://schemas.microsoft.com/office/drawing/2014/main" id="{06BD9861-1283-4AA1-90C5-57320505C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7308A0F5-FA32-4478-A213-76CABB2511E8}"/>
              </a:ext>
            </a:extLst>
          </p:cNvPr>
          <p:cNvGrpSpPr/>
          <p:nvPr/>
        </p:nvGrpSpPr>
        <p:grpSpPr>
          <a:xfrm>
            <a:off x="8025906" y="3783180"/>
            <a:ext cx="292963" cy="218114"/>
            <a:chOff x="5184559" y="3429000"/>
            <a:chExt cx="292963" cy="218114"/>
          </a:xfrm>
        </p:grpSpPr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BAF70249-888F-4EA9-BF08-A59970C76B97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8" name="גרפיקה 37" descr="תיבת סימון עם v עם מילוי מלא">
              <a:extLst>
                <a:ext uri="{FF2B5EF4-FFF2-40B4-BE49-F238E27FC236}">
                  <a16:creationId xmlns:a16="http://schemas.microsoft.com/office/drawing/2014/main" id="{604BDE26-E923-4A59-996D-8EE7C3FC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3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50" y="1568173"/>
            <a:ext cx="5717636" cy="4252056"/>
          </a:xfrm>
        </p:spPr>
        <p:txBody>
          <a:bodyPr>
            <a:normAutofit fontScale="62500" lnSpcReduction="20000"/>
          </a:bodyPr>
          <a:lstStyle/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600" dirty="0"/>
              <a:t>Filtered by:</a:t>
            </a:r>
          </a:p>
          <a:p>
            <a:pPr marL="0" indent="0" algn="l" rtl="0">
              <a:buNone/>
            </a:pPr>
            <a:r>
              <a:rPr lang="en-US" sz="2600" dirty="0"/>
              <a:t>categories, genres, min year, max year</a:t>
            </a:r>
          </a:p>
          <a:p>
            <a:pPr marL="457200" lvl="1" indent="0" algn="l" rtl="0">
              <a:buNone/>
            </a:pPr>
            <a:r>
              <a:rPr lang="en-US" dirty="0"/>
              <a:t>Movie with the Most Oscars</a:t>
            </a:r>
          </a:p>
          <a:p>
            <a:pPr marL="457200" lvl="1" indent="0" algn="l" rtl="0">
              <a:buNone/>
            </a:pPr>
            <a:r>
              <a:rPr lang="en-US" dirty="0"/>
              <a:t>Movie with the Most Nominations</a:t>
            </a:r>
          </a:p>
          <a:p>
            <a:pPr marL="457200" lvl="1" indent="0" algn="l" rtl="0">
              <a:buNone/>
            </a:pPr>
            <a:r>
              <a:rPr lang="en-US" dirty="0"/>
              <a:t>Person with the Most Oscars</a:t>
            </a:r>
          </a:p>
          <a:p>
            <a:pPr marL="457200" lvl="1" indent="0" algn="l" rtl="0">
              <a:buNone/>
            </a:pPr>
            <a:r>
              <a:rPr lang="en-US" dirty="0"/>
              <a:t>Person with the Most Nominations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600" dirty="0"/>
              <a:t>Filtered by:</a:t>
            </a:r>
          </a:p>
          <a:p>
            <a:pPr marL="0" indent="0" algn="l" rtl="0">
              <a:buNone/>
            </a:pPr>
            <a:r>
              <a:rPr lang="en-US" sz="2600" dirty="0"/>
              <a:t>categories, genres, min year, max year, only winners\all nominees</a:t>
            </a:r>
          </a:p>
          <a:p>
            <a:pPr marL="457200" lvl="1" indent="0" algn="l" rtl="0">
              <a:buNone/>
            </a:pPr>
            <a:r>
              <a:rPr lang="en-US" dirty="0"/>
              <a:t>Movie with Max Budget</a:t>
            </a:r>
          </a:p>
          <a:p>
            <a:pPr marL="457200" lvl="1" indent="0" algn="l" rtl="0">
              <a:buNone/>
            </a:pPr>
            <a:r>
              <a:rPr lang="en-US" dirty="0"/>
              <a:t>Movie with Max Revenue</a:t>
            </a:r>
          </a:p>
          <a:p>
            <a:pPr marL="457200" lvl="1" indent="0" algn="l" rtl="0">
              <a:buNone/>
            </a:pPr>
            <a:r>
              <a:rPr lang="en-US" dirty="0"/>
              <a:t>Most Popular Movie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budget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revenue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popularity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List of award nominations</a:t>
            </a:r>
          </a:p>
          <a:p>
            <a:pPr lvl="2" algn="l" rtl="0"/>
            <a:r>
              <a:rPr lang="en-US" dirty="0"/>
              <a:t>Year</a:t>
            </a:r>
          </a:p>
          <a:p>
            <a:pPr lvl="2" algn="l" rtl="0"/>
            <a:r>
              <a:rPr lang="en-US" dirty="0"/>
              <a:t>Category</a:t>
            </a:r>
          </a:p>
          <a:p>
            <a:pPr lvl="2" algn="l" rtl="0"/>
            <a:r>
              <a:rPr lang="en-US" dirty="0"/>
              <a:t>Movie</a:t>
            </a:r>
          </a:p>
          <a:p>
            <a:pPr lvl="2" algn="l" rtl="0"/>
            <a:r>
              <a:rPr lang="en-US" dirty="0"/>
              <a:t>Has Won?</a:t>
            </a:r>
          </a:p>
          <a:p>
            <a:pPr lvl="2" algn="l" rtl="0"/>
            <a:r>
              <a:rPr lang="en-US" dirty="0"/>
              <a:t>Person (optional)</a:t>
            </a:r>
          </a:p>
          <a:p>
            <a:pPr lvl="2" algn="l" rtl="0"/>
            <a:endParaRPr lang="en-US" dirty="0"/>
          </a:p>
          <a:p>
            <a:pPr lvl="2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90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67B0A5-AFF0-498A-9D03-C0661693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9ECD38-96E8-4337-BE8F-9485EBED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Number of Oscar Nominations and Wins for Each Genre</a:t>
            </a:r>
          </a:p>
          <a:p>
            <a:pPr marL="0" indent="0" algn="l" rtl="0">
              <a:buNone/>
            </a:pPr>
            <a:r>
              <a:rPr lang="en-US" dirty="0"/>
              <a:t>List of all genres</a:t>
            </a:r>
          </a:p>
          <a:p>
            <a:pPr lvl="1" algn="l" rtl="0"/>
            <a:r>
              <a:rPr lang="en-US" dirty="0"/>
              <a:t>genre name</a:t>
            </a:r>
          </a:p>
          <a:p>
            <a:pPr lvl="1" algn="l" rtl="0"/>
            <a:r>
              <a:rPr lang="en-US" dirty="0"/>
              <a:t>number of nominations</a:t>
            </a:r>
          </a:p>
          <a:p>
            <a:pPr lvl="1" algn="l" rtl="0"/>
            <a:r>
              <a:rPr lang="en-US" dirty="0"/>
              <a:t>number of wins</a:t>
            </a:r>
          </a:p>
          <a:p>
            <a:pPr lvl="1" algn="l" rtl="0"/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047263FD-69CE-4456-AB4F-0C259179E0AB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B21E78C7-D469-4432-A126-5E3859D27EE4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064648F6-714B-46B4-AF00-33FA8CA93D1D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C859A22-0919-4F52-88BB-041997416D19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1F3BD0E-7655-46B5-A6F9-CB6E47A7D8C5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613DDB66-0D6A-46AC-86DA-10F525536ED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36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444</Words>
  <Application>Microsoft Office PowerPoint</Application>
  <PresentationFormat>מסך רחב</PresentationFormat>
  <Paragraphs>183</Paragraphs>
  <Slides>10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Academy Award DB</vt:lpstr>
      <vt:lpstr>Movies</vt:lpstr>
      <vt:lpstr>Information of &lt;movie&gt; </vt:lpstr>
      <vt:lpstr>List of movies match &lt;text&gt; </vt:lpstr>
      <vt:lpstr>Persons</vt:lpstr>
      <vt:lpstr>Information of &lt;person&gt; </vt:lpstr>
      <vt:lpstr>Oscar Awards</vt:lpstr>
      <vt:lpstr>Oscar Awards</vt:lpstr>
      <vt:lpstr>Genres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Award DB</dc:title>
  <dc:creator>udi ronen</dc:creator>
  <cp:lastModifiedBy>udi ronen</cp:lastModifiedBy>
  <cp:revision>5</cp:revision>
  <dcterms:created xsi:type="dcterms:W3CDTF">2022-01-05T00:41:05Z</dcterms:created>
  <dcterms:modified xsi:type="dcterms:W3CDTF">2022-01-08T16:32:37Z</dcterms:modified>
</cp:coreProperties>
</file>