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88" d="100"/>
          <a:sy n="88" d="100"/>
        </p:scale>
        <p:origin x="494"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4"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88" name=""/>
        <p:cNvGrpSpPr/>
        <p:nvPr/>
      </p:nvGrpSpPr>
      <p:grpSpPr>
        <a:xfrm>
          <a:off x="0" y="0"/>
          <a:ext cx="0" cy="0"/>
          <a:chOff x="0" y="0"/>
          <a:chExt cx="0" cy="0"/>
        </a:xfrm>
      </p:grpSpPr>
      <p:sp>
        <p:nvSpPr>
          <p:cNvPr id="1048618"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dirty="0" lang="en-US"/>
          </a:p>
        </p:txBody>
      </p:sp>
      <p:sp>
        <p:nvSpPr>
          <p:cNvPr id="1048619" name="Subtitle 2"/>
          <p:cNvSpPr>
            <a:spLocks noGrp="1"/>
          </p:cNvSpPr>
          <p:nvPr>
            <p:ph type="subTitle" idx="1"/>
          </p:nvPr>
        </p:nvSpPr>
        <p:spPr>
          <a:xfrm>
            <a:off x="684212" y="3843867"/>
            <a:ext cx="6400800" cy="1947333"/>
          </a:xfrm>
        </p:spPr>
        <p:txBody>
          <a:bodyPr anchor="t">
            <a:normAutofit/>
          </a:bodyPr>
          <a:lstStyle>
            <a:lvl1pPr algn="l" indent="0" marL="0">
              <a:buNone/>
              <a:defRPr sz="2100">
                <a:solidFill>
                  <a:schemeClr val="bg2">
                    <a:lumMod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20" name="Date Placeholder 3"/>
          <p:cNvSpPr>
            <a:spLocks noGrp="1"/>
          </p:cNvSpPr>
          <p:nvPr>
            <p:ph type="dt" sz="half" idx="10"/>
          </p:nvPr>
        </p:nvSpPr>
        <p:spPr/>
        <p:txBody>
          <a:bodyPr/>
          <a:p>
            <a:fld id="{E9462EF3-3C4F-43EE-ACEE-D4B806740EA3}" type="datetimeFigureOut">
              <a:rPr lang="en-US" smtClean="0"/>
              <a:t>4/20/2024</a:t>
            </a:fld>
            <a:endParaRPr dirty="0" lang="en-US"/>
          </a:p>
        </p:txBody>
      </p:sp>
      <p:sp>
        <p:nvSpPr>
          <p:cNvPr id="1048621" name="Footer Placeholder 4"/>
          <p:cNvSpPr>
            <a:spLocks noGrp="1"/>
          </p:cNvSpPr>
          <p:nvPr>
            <p:ph type="ftr" sz="quarter" idx="11"/>
          </p:nvPr>
        </p:nvSpPr>
        <p:spPr/>
        <p:txBody>
          <a:bodyPr/>
          <a:p>
            <a:endParaRPr dirty="0" lang="en-US"/>
          </a:p>
        </p:txBody>
      </p:sp>
      <p:sp>
        <p:nvSpPr>
          <p:cNvPr id="1048622"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3" name="Straight Connector 15"/>
          <p:cNvCxnSpPr>
            <a:cxnSpLocks/>
          </p:cNvCxnSpPr>
          <p:nvPr/>
        </p:nvCxnSpPr>
        <p:spPr>
          <a:xfrm flipH="1">
            <a:off x="8228012" y="8467"/>
            <a:ext cx="3810000" cy="3810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9"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dirty="0" lang="en-US"/>
          </a:p>
        </p:txBody>
      </p:sp>
      <p:sp>
        <p:nvSpPr>
          <p:cNvPr id="1048680" name="Picture Placeholder 2"/>
          <p:cNvSpPr>
            <a:spLocks noChangeAspect="1" noGrp="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9"/>
          <p:cNvSpPr>
            <a:spLocks noGrp="1"/>
          </p:cNvSpPr>
          <p:nvPr>
            <p:ph type="body" sz="quarter" idx="14"/>
          </p:nvPr>
        </p:nvSpPr>
        <p:spPr>
          <a:xfrm>
            <a:off x="914402" y="3843867"/>
            <a:ext cx="8304210" cy="457200"/>
          </a:xfrm>
        </p:spPr>
        <p:txBody>
          <a:bodyPr anchor="t">
            <a:normAutofit/>
          </a:bodyPr>
          <a:lstStyle>
            <a:lvl1pPr indent="0" marL="0">
              <a:buFontTx/>
              <a:buNone/>
              <a:defRPr sz="1600"/>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82" name="Date Placeholder 2"/>
          <p:cNvSpPr>
            <a:spLocks noGrp="1"/>
          </p:cNvSpPr>
          <p:nvPr>
            <p:ph type="dt" sz="half" idx="10"/>
          </p:nvPr>
        </p:nvSpPr>
        <p:spPr/>
        <p:txBody>
          <a:bodyPr/>
          <a:p>
            <a:fld id="{90786BE5-D2A3-4BF0-8B30-D7403E61B3DC}" type="datetimeFigureOut">
              <a:rPr lang="en-US" smtClean="0"/>
              <a:t>4/20/2024</a:t>
            </a:fld>
            <a:endParaRPr dirty="0" lang="en-US"/>
          </a:p>
        </p:txBody>
      </p:sp>
      <p:sp>
        <p:nvSpPr>
          <p:cNvPr id="1048683" name="Footer Placeholder 3"/>
          <p:cNvSpPr>
            <a:spLocks noGrp="1"/>
          </p:cNvSpPr>
          <p:nvPr>
            <p:ph type="ftr" sz="quarter" idx="11"/>
          </p:nvPr>
        </p:nvSpPr>
        <p:spPr/>
        <p:txBody>
          <a:bodyPr/>
          <a:p>
            <a:endParaRPr dirty="0" lang="en-US"/>
          </a:p>
        </p:txBody>
      </p:sp>
      <p:sp>
        <p:nvSpPr>
          <p:cNvPr id="104868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90" name=""/>
        <p:cNvGrpSpPr/>
        <p:nvPr/>
      </p:nvGrpSpPr>
      <p:grpSpPr>
        <a:xfrm>
          <a:off x="0" y="0"/>
          <a:ext cx="0" cy="0"/>
          <a:chOff x="0" y="0"/>
          <a:chExt cx="0" cy="0"/>
        </a:xfrm>
      </p:grpSpPr>
      <p:sp>
        <p:nvSpPr>
          <p:cNvPr id="1048628" name="Title 1"/>
          <p:cNvSpPr>
            <a:spLocks noGrp="1"/>
          </p:cNvSpPr>
          <p:nvPr>
            <p:ph type="title"/>
          </p:nvPr>
        </p:nvSpPr>
        <p:spPr>
          <a:xfrm>
            <a:off x="684213" y="685800"/>
            <a:ext cx="10058400" cy="2743200"/>
          </a:xfrm>
        </p:spPr>
        <p:txBody>
          <a:bodyPr anchor="ctr">
            <a:normAutofit/>
          </a:bodyPr>
          <a:lstStyle>
            <a:lvl1pPr algn="l">
              <a:defRPr b="0" cap="all" sz="3200"/>
            </a:lvl1pPr>
          </a:lstStyle>
          <a:p>
            <a:r>
              <a:rPr lang="en-US" smtClean="0"/>
              <a:t>Click to edit Master title style</a:t>
            </a:r>
            <a:endParaRPr dirty="0" lang="en-US"/>
          </a:p>
        </p:txBody>
      </p:sp>
      <p:sp>
        <p:nvSpPr>
          <p:cNvPr id="1048629" name="Text Placeholder 2"/>
          <p:cNvSpPr>
            <a:spLocks noGrp="1"/>
          </p:cNvSpPr>
          <p:nvPr>
            <p:ph type="body" idx="1"/>
          </p:nvPr>
        </p:nvSpPr>
        <p:spPr>
          <a:xfrm>
            <a:off x="684212" y="4114800"/>
            <a:ext cx="8535988" cy="1879600"/>
          </a:xfrm>
        </p:spPr>
        <p:txBody>
          <a:bodyPr anchor="ctr">
            <a:normAutofit/>
          </a:bodyPr>
          <a:lstStyle>
            <a:lvl1pPr algn="l" indent="0" marL="0">
              <a:buNone/>
              <a:defRPr sz="2000">
                <a:solidFill>
                  <a:schemeClr val="bg2">
                    <a:lumMod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30" name="Date Placeholder 3"/>
          <p:cNvSpPr>
            <a:spLocks noGrp="1"/>
          </p:cNvSpPr>
          <p:nvPr>
            <p:ph type="dt" sz="half" idx="10"/>
          </p:nvPr>
        </p:nvSpPr>
        <p:spPr/>
        <p:txBody>
          <a:bodyPr/>
          <a:p>
            <a:fld id="{90786BE5-D2A3-4BF0-8B30-D7403E61B3DC}" type="datetimeFigureOut">
              <a:rPr lang="en-US" smtClean="0"/>
              <a:t>4/20/2024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97" name=""/>
        <p:cNvGrpSpPr/>
        <p:nvPr/>
      </p:nvGrpSpPr>
      <p:grpSpPr>
        <a:xfrm>
          <a:off x="0" y="0"/>
          <a:ext cx="0" cy="0"/>
          <a:chOff x="0" y="0"/>
          <a:chExt cx="0" cy="0"/>
        </a:xfrm>
      </p:grpSpPr>
      <p:sp>
        <p:nvSpPr>
          <p:cNvPr id="1048666" name="Title 1"/>
          <p:cNvSpPr>
            <a:spLocks noGrp="1"/>
          </p:cNvSpPr>
          <p:nvPr>
            <p:ph type="title"/>
          </p:nvPr>
        </p:nvSpPr>
        <p:spPr>
          <a:xfrm>
            <a:off x="1141411" y="685800"/>
            <a:ext cx="9144001" cy="2743200"/>
          </a:xfrm>
        </p:spPr>
        <p:txBody>
          <a:bodyPr anchor="ctr">
            <a:normAutofit/>
          </a:bodyPr>
          <a:lstStyle>
            <a:lvl1pPr algn="l">
              <a:defRPr b="0" cap="all" sz="3200">
                <a:solidFill>
                  <a:schemeClr val="tx1"/>
                </a:solidFill>
              </a:defRPr>
            </a:lvl1pPr>
          </a:lstStyle>
          <a:p>
            <a:r>
              <a:rPr lang="en-US" smtClean="0"/>
              <a:t>Click to edit Master title style</a:t>
            </a:r>
            <a:endParaRPr dirty="0" lang="en-US"/>
          </a:p>
        </p:txBody>
      </p:sp>
      <p:sp>
        <p:nvSpPr>
          <p:cNvPr id="1048667" name="Text Placeholder 9"/>
          <p:cNvSpPr>
            <a:spLocks noGrp="1"/>
          </p:cNvSpPr>
          <p:nvPr>
            <p:ph type="body" sz="quarter" idx="13"/>
          </p:nvPr>
        </p:nvSpPr>
        <p:spPr>
          <a:xfrm>
            <a:off x="1446212" y="3429000"/>
            <a:ext cx="8534400"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8" name="Text Placeholder 2"/>
          <p:cNvSpPr>
            <a:spLocks noGrp="1"/>
          </p:cNvSpPr>
          <p:nvPr>
            <p:ph type="body" idx="1"/>
          </p:nvPr>
        </p:nvSpPr>
        <p:spPr>
          <a:xfrm>
            <a:off x="684213" y="4301067"/>
            <a:ext cx="8534400" cy="1684865"/>
          </a:xfrm>
        </p:spPr>
        <p:txBody>
          <a:bodyPr anchor="ctr">
            <a:normAutofit/>
          </a:bodyPr>
          <a:lstStyle>
            <a:lvl1pPr algn="l" indent="0" marL="0">
              <a:buNone/>
              <a:defRPr sz="2000">
                <a:solidFill>
                  <a:schemeClr val="bg2">
                    <a:lumMod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9" name="Date Placeholder 3"/>
          <p:cNvSpPr>
            <a:spLocks noGrp="1"/>
          </p:cNvSpPr>
          <p:nvPr>
            <p:ph type="dt" sz="half" idx="10"/>
          </p:nvPr>
        </p:nvSpPr>
        <p:spPr/>
        <p:txBody>
          <a:bodyPr/>
          <a:p>
            <a:fld id="{90786BE5-D2A3-4BF0-8B30-D7403E61B3DC}" type="datetimeFigureOut">
              <a:rPr lang="en-US" smtClean="0"/>
              <a:t>4/20/2024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72" name="TextBox 13"/>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3" name="TextBox 14"/>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89" name=""/>
        <p:cNvGrpSpPr/>
        <p:nvPr/>
      </p:nvGrpSpPr>
      <p:grpSpPr>
        <a:xfrm>
          <a:off x="0" y="0"/>
          <a:ext cx="0" cy="0"/>
          <a:chOff x="0" y="0"/>
          <a:chExt cx="0" cy="0"/>
        </a:xfrm>
      </p:grpSpPr>
      <p:sp>
        <p:nvSpPr>
          <p:cNvPr id="1048623" name="Title 1"/>
          <p:cNvSpPr>
            <a:spLocks noGrp="1"/>
          </p:cNvSpPr>
          <p:nvPr>
            <p:ph type="title"/>
          </p:nvPr>
        </p:nvSpPr>
        <p:spPr>
          <a:xfrm>
            <a:off x="684212" y="3429000"/>
            <a:ext cx="8534400" cy="1697400"/>
          </a:xfrm>
        </p:spPr>
        <p:txBody>
          <a:bodyPr anchor="b">
            <a:normAutofit/>
          </a:bodyPr>
          <a:lstStyle>
            <a:lvl1pPr algn="l">
              <a:defRPr b="0" cap="all" sz="3200"/>
            </a:lvl1pPr>
          </a:lstStyle>
          <a:p>
            <a:r>
              <a:rPr lang="en-US" smtClean="0"/>
              <a:t>Click to edit Master title style</a:t>
            </a:r>
            <a:endParaRPr dirty="0" lang="en-US"/>
          </a:p>
        </p:txBody>
      </p:sp>
      <p:sp>
        <p:nvSpPr>
          <p:cNvPr id="1048624" name="Text Placeholder 2"/>
          <p:cNvSpPr>
            <a:spLocks noGrp="1"/>
          </p:cNvSpPr>
          <p:nvPr>
            <p:ph type="body" idx="1"/>
          </p:nvPr>
        </p:nvSpPr>
        <p:spPr>
          <a:xfrm>
            <a:off x="684211" y="5132981"/>
            <a:ext cx="8535990" cy="860400"/>
          </a:xfrm>
        </p:spPr>
        <p:txBody>
          <a:bodyPr anchor="t">
            <a:normAutofit/>
          </a:bodyPr>
          <a:lstStyle>
            <a:lvl1pPr algn="l" indent="0" marL="0">
              <a:buNone/>
              <a:defRPr sz="2000">
                <a:solidFill>
                  <a:schemeClr val="bg2">
                    <a:lumMod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25" name="Date Placeholder 3"/>
          <p:cNvSpPr>
            <a:spLocks noGrp="1"/>
          </p:cNvSpPr>
          <p:nvPr>
            <p:ph type="dt" sz="half" idx="10"/>
          </p:nvPr>
        </p:nvSpPr>
        <p:spPr/>
        <p:txBody>
          <a:bodyPr/>
          <a:p>
            <a:fld id="{90786BE5-D2A3-4BF0-8B30-D7403E61B3DC}" type="datetimeFigureOut">
              <a:rPr lang="en-US" smtClean="0"/>
              <a:t>4/20/2024</a:t>
            </a:fld>
            <a:endParaRPr dirty="0" lang="en-US"/>
          </a:p>
        </p:txBody>
      </p:sp>
      <p:sp>
        <p:nvSpPr>
          <p:cNvPr id="1048626" name="Footer Placeholder 4"/>
          <p:cNvSpPr>
            <a:spLocks noGrp="1"/>
          </p:cNvSpPr>
          <p:nvPr>
            <p:ph type="ftr" sz="quarter" idx="11"/>
          </p:nvPr>
        </p:nvSpPr>
        <p:spPr/>
        <p:txBody>
          <a:bodyPr/>
          <a:p>
            <a:endParaRPr dirty="0" lang="en-US"/>
          </a:p>
        </p:txBody>
      </p:sp>
      <p:sp>
        <p:nvSpPr>
          <p:cNvPr id="104862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01" name=""/>
        <p:cNvGrpSpPr/>
        <p:nvPr/>
      </p:nvGrpSpPr>
      <p:grpSpPr>
        <a:xfrm>
          <a:off x="0" y="0"/>
          <a:ext cx="0" cy="0"/>
          <a:chOff x="0" y="0"/>
          <a:chExt cx="0" cy="0"/>
        </a:xfrm>
      </p:grpSpPr>
      <p:sp>
        <p:nvSpPr>
          <p:cNvPr id="1048691" name="Title 1"/>
          <p:cNvSpPr>
            <a:spLocks noGrp="1"/>
          </p:cNvSpPr>
          <p:nvPr>
            <p:ph type="title"/>
          </p:nvPr>
        </p:nvSpPr>
        <p:spPr>
          <a:xfrm>
            <a:off x="1141413" y="685800"/>
            <a:ext cx="9144000" cy="2743200"/>
          </a:xfrm>
        </p:spPr>
        <p:txBody>
          <a:bodyPr anchor="ctr">
            <a:normAutofit/>
          </a:bodyPr>
          <a:lstStyle>
            <a:lvl1pPr algn="l">
              <a:defRPr b="0" cap="all" sz="3200">
                <a:solidFill>
                  <a:schemeClr val="tx1"/>
                </a:solidFill>
              </a:defRPr>
            </a:lvl1pPr>
          </a:lstStyle>
          <a:p>
            <a:r>
              <a:rPr lang="en-US" smtClean="0"/>
              <a:t>Click to edit Master title style</a:t>
            </a:r>
            <a:endParaRPr dirty="0" lang="en-US"/>
          </a:p>
        </p:txBody>
      </p:sp>
      <p:sp>
        <p:nvSpPr>
          <p:cNvPr id="1048692" name="Text Placeholder 9"/>
          <p:cNvSpPr>
            <a:spLocks noGrp="1"/>
          </p:cNvSpPr>
          <p:nvPr>
            <p:ph type="body" sz="quarter" idx="13"/>
          </p:nvPr>
        </p:nvSpPr>
        <p:spPr>
          <a:xfrm>
            <a:off x="684212" y="3928534"/>
            <a:ext cx="8534401" cy="1049866"/>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smtClean="0"/>
              <a:t>Edit Master text styles</a:t>
            </a:r>
          </a:p>
        </p:txBody>
      </p:sp>
      <p:sp>
        <p:nvSpPr>
          <p:cNvPr id="1048693" name="Text Placeholder 2"/>
          <p:cNvSpPr>
            <a:spLocks noGrp="1"/>
          </p:cNvSpPr>
          <p:nvPr>
            <p:ph type="body" idx="1"/>
          </p:nvPr>
        </p:nvSpPr>
        <p:spPr>
          <a:xfrm>
            <a:off x="684211" y="4978400"/>
            <a:ext cx="8534401" cy="1016000"/>
          </a:xfrm>
        </p:spPr>
        <p:txBody>
          <a:bodyPr anchor="t">
            <a:normAutofit/>
          </a:bodyPr>
          <a:lstStyle>
            <a:lvl1pPr algn="l" indent="0" marL="0">
              <a:buNone/>
              <a:defRPr sz="1800">
                <a:solidFill>
                  <a:schemeClr val="bg2">
                    <a:lumMod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p>
            <a:fld id="{90786BE5-D2A3-4BF0-8B30-D7403E61B3DC}" type="datetimeFigureOut">
              <a:rPr lang="en-US" smtClean="0"/>
              <a:t>4/20/2024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97" name="TextBox 10"/>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1"/>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92" name=""/>
        <p:cNvGrpSpPr/>
        <p:nvPr/>
      </p:nvGrpSpPr>
      <p:grpSpPr>
        <a:xfrm>
          <a:off x="0" y="0"/>
          <a:ext cx="0" cy="0"/>
          <a:chOff x="0" y="0"/>
          <a:chExt cx="0" cy="0"/>
        </a:xfrm>
      </p:grpSpPr>
      <p:sp>
        <p:nvSpPr>
          <p:cNvPr id="1048639" name="Title 1"/>
          <p:cNvSpPr>
            <a:spLocks noGrp="1"/>
          </p:cNvSpPr>
          <p:nvPr>
            <p:ph type="title"/>
          </p:nvPr>
        </p:nvSpPr>
        <p:spPr>
          <a:xfrm>
            <a:off x="684213" y="685800"/>
            <a:ext cx="10058400" cy="2743200"/>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640" name="Text Placeholder 9"/>
          <p:cNvSpPr>
            <a:spLocks noGrp="1"/>
          </p:cNvSpPr>
          <p:nvPr>
            <p:ph type="body" sz="quarter" idx="13"/>
          </p:nvPr>
        </p:nvSpPr>
        <p:spPr>
          <a:xfrm>
            <a:off x="684212" y="3928534"/>
            <a:ext cx="8534400" cy="838200"/>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smtClean="0"/>
              <a:t>Edit Master text styles</a:t>
            </a:r>
          </a:p>
        </p:txBody>
      </p:sp>
      <p:sp>
        <p:nvSpPr>
          <p:cNvPr id="1048641" name="Text Placeholder 2"/>
          <p:cNvSpPr>
            <a:spLocks noGrp="1"/>
          </p:cNvSpPr>
          <p:nvPr>
            <p:ph type="body" idx="1"/>
          </p:nvPr>
        </p:nvSpPr>
        <p:spPr>
          <a:xfrm>
            <a:off x="684211" y="4766732"/>
            <a:ext cx="8534401" cy="1227667"/>
          </a:xfrm>
        </p:spPr>
        <p:txBody>
          <a:bodyPr anchor="t">
            <a:normAutofit/>
          </a:bodyPr>
          <a:lstStyle>
            <a:lvl1pPr algn="l" indent="0" marL="0">
              <a:buNone/>
              <a:defRPr sz="1800">
                <a:solidFill>
                  <a:schemeClr val="bg2">
                    <a:lumMod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42" name="Date Placeholder 3"/>
          <p:cNvSpPr>
            <a:spLocks noGrp="1"/>
          </p:cNvSpPr>
          <p:nvPr>
            <p:ph type="dt" sz="half" idx="10"/>
          </p:nvPr>
        </p:nvSpPr>
        <p:spPr/>
        <p:txBody>
          <a:bodyPr/>
          <a:p>
            <a:fld id="{90786BE5-D2A3-4BF0-8B30-D7403E61B3DC}" type="datetimeFigureOut">
              <a:rPr lang="en-US" smtClean="0"/>
              <a:t>4/20/2024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3" name=""/>
        <p:cNvGrpSpPr/>
        <p:nvPr/>
      </p:nvGrpSpPr>
      <p:grpSpPr>
        <a:xfrm>
          <a:off x="0" y="0"/>
          <a:ext cx="0" cy="0"/>
          <a:chOff x="0" y="0"/>
          <a:chExt cx="0" cy="0"/>
        </a:xfrm>
      </p:grpSpPr>
      <p:sp>
        <p:nvSpPr>
          <p:cNvPr id="1048705" name="Title 1"/>
          <p:cNvSpPr>
            <a:spLocks noGrp="1"/>
          </p:cNvSpPr>
          <p:nvPr>
            <p:ph type="title"/>
          </p:nvPr>
        </p:nvSpPr>
        <p:spPr/>
        <p:txBody>
          <a:bodyPr/>
          <a:lstStyle>
            <a:lvl1pPr algn="l"/>
          </a:lstStyle>
          <a:p>
            <a:r>
              <a:rPr lang="en-US" smtClean="0"/>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7" name="Date Placeholder 3"/>
          <p:cNvSpPr>
            <a:spLocks noGrp="1"/>
          </p:cNvSpPr>
          <p:nvPr>
            <p:ph type="dt" sz="half" idx="10"/>
          </p:nvPr>
        </p:nvSpPr>
        <p:spPr/>
        <p:txBody>
          <a:bodyPr/>
          <a:p>
            <a:fld id="{5568300E-C023-45CD-A0BE-EDB7A8C6EA8B}" type="datetimeFigureOut">
              <a:rPr lang="en-US" smtClean="0"/>
              <a:t>4/20/2024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6" name=""/>
        <p:cNvGrpSpPr/>
        <p:nvPr/>
      </p:nvGrpSpPr>
      <p:grpSpPr>
        <a:xfrm>
          <a:off x="0" y="0"/>
          <a:ext cx="0" cy="0"/>
          <a:chOff x="0" y="0"/>
          <a:chExt cx="0" cy="0"/>
        </a:xfrm>
      </p:grpSpPr>
      <p:sp>
        <p:nvSpPr>
          <p:cNvPr id="1048661" name="Vertical Title 1"/>
          <p:cNvSpPr>
            <a:spLocks noGrp="1"/>
          </p:cNvSpPr>
          <p:nvPr>
            <p:ph type="title" orient="vert"/>
          </p:nvPr>
        </p:nvSpPr>
        <p:spPr>
          <a:xfrm>
            <a:off x="8685212" y="685800"/>
            <a:ext cx="2057400" cy="4572000"/>
          </a:xfrm>
        </p:spPr>
        <p:txBody>
          <a:bodyPr vert="eaVert"/>
          <a:p>
            <a:r>
              <a:rPr lang="en-US" smtClean="0"/>
              <a:t>Click to edit Master title style</a:t>
            </a:r>
            <a:endParaRPr dirty="0" lang="en-US"/>
          </a:p>
        </p:txBody>
      </p:sp>
      <p:sp>
        <p:nvSpPr>
          <p:cNvPr id="1048662" name="Vertical Text Placeholder 2"/>
          <p:cNvSpPr>
            <a:spLocks noGrp="1"/>
          </p:cNvSpPr>
          <p:nvPr>
            <p:ph type="body" orient="vert" idx="1"/>
          </p:nvPr>
        </p:nvSpPr>
        <p:spPr>
          <a:xfrm>
            <a:off x="685800" y="685800"/>
            <a:ext cx="7823200" cy="5308600"/>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3" name="Date Placeholder 3"/>
          <p:cNvSpPr>
            <a:spLocks noGrp="1"/>
          </p:cNvSpPr>
          <p:nvPr>
            <p:ph type="dt" sz="half" idx="10"/>
          </p:nvPr>
        </p:nvSpPr>
        <p:spPr/>
        <p:txBody>
          <a:bodyPr/>
          <a:p>
            <a:fld id="{3B620EAD-E369-4933-8469-ED7764B56A1B}" type="datetimeFigureOut">
              <a:rPr lang="en-US" smtClean="0"/>
              <a:t>4/20/2024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8"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dirty="0" lang="en-US"/>
          </a:p>
        </p:txBody>
      </p:sp>
      <p:sp>
        <p:nvSpPr>
          <p:cNvPr id="1048675" name="Content Placeholder 2"/>
          <p:cNvSpPr>
            <a:spLocks noGrp="1"/>
          </p:cNvSpPr>
          <p:nvPr>
            <p:ph idx="1"/>
          </p:nvPr>
        </p:nvSpPr>
        <p:spPr/>
        <p:txBody>
          <a:bodyPr anchor="ct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6" name="Date Placeholder 3"/>
          <p:cNvSpPr>
            <a:spLocks noGrp="1"/>
          </p:cNvSpPr>
          <p:nvPr>
            <p:ph type="dt" sz="half" idx="10"/>
          </p:nvPr>
        </p:nvSpPr>
        <p:spPr/>
        <p:txBody>
          <a:bodyPr/>
          <a:p>
            <a:fld id="{076C0EF2-9919-473B-8215-8616BAF10692}" type="datetimeFigureOut">
              <a:rPr lang="en-US" smtClean="0"/>
              <a:t>4/20/2024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3" name=""/>
        <p:cNvGrpSpPr/>
        <p:nvPr/>
      </p:nvGrpSpPr>
      <p:grpSpPr>
        <a:xfrm>
          <a:off x="0" y="0"/>
          <a:ext cx="0" cy="0"/>
          <a:chOff x="0" y="0"/>
          <a:chExt cx="0" cy="0"/>
        </a:xfrm>
      </p:grpSpPr>
      <p:sp>
        <p:nvSpPr>
          <p:cNvPr id="1048645" name="Title 1"/>
          <p:cNvSpPr>
            <a:spLocks noGrp="1"/>
          </p:cNvSpPr>
          <p:nvPr>
            <p:ph type="title"/>
          </p:nvPr>
        </p:nvSpPr>
        <p:spPr>
          <a:xfrm>
            <a:off x="684211" y="2006600"/>
            <a:ext cx="8534401" cy="2281600"/>
          </a:xfrm>
        </p:spPr>
        <p:txBody>
          <a:bodyPr anchor="b">
            <a:normAutofit/>
          </a:bodyPr>
          <a:lstStyle>
            <a:lvl1pPr algn="l">
              <a:defRPr b="0" cap="all" sz="3600"/>
            </a:lvl1pPr>
          </a:lstStyle>
          <a:p>
            <a:r>
              <a:rPr lang="en-US" smtClean="0"/>
              <a:t>Click to edit Master title style</a:t>
            </a:r>
            <a:endParaRPr dirty="0" lang="en-US"/>
          </a:p>
        </p:txBody>
      </p:sp>
      <p:sp>
        <p:nvSpPr>
          <p:cNvPr id="1048646" name="Text Placeholder 2"/>
          <p:cNvSpPr>
            <a:spLocks noGrp="1"/>
          </p:cNvSpPr>
          <p:nvPr>
            <p:ph type="body" idx="1"/>
          </p:nvPr>
        </p:nvSpPr>
        <p:spPr>
          <a:xfrm>
            <a:off x="684213" y="4495800"/>
            <a:ext cx="8534400" cy="1498600"/>
          </a:xfrm>
        </p:spPr>
        <p:txBody>
          <a:bodyPr anchor="t">
            <a:normAutofit/>
          </a:bodyPr>
          <a:lstStyle>
            <a:lvl1pPr algn="l" indent="0" marL="0">
              <a:buNone/>
              <a:defRPr sz="1800">
                <a:solidFill>
                  <a:schemeClr val="bg2">
                    <a:lumMod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47" name="Date Placeholder 3"/>
          <p:cNvSpPr>
            <a:spLocks noGrp="1"/>
          </p:cNvSpPr>
          <p:nvPr>
            <p:ph type="dt" sz="half" idx="10"/>
          </p:nvPr>
        </p:nvSpPr>
        <p:spPr/>
        <p:txBody>
          <a:bodyPr/>
          <a:p>
            <a:fld id="{A09472EB-AC54-4713-BFC2-BEB621108C63}" type="datetimeFigureOut">
              <a:rPr lang="en-US" smtClean="0"/>
              <a:t>4/20/2024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0" name=""/>
        <p:cNvGrpSpPr/>
        <p:nvPr/>
      </p:nvGrpSpPr>
      <p:grpSpPr>
        <a:xfrm>
          <a:off x="0" y="0"/>
          <a:ext cx="0" cy="0"/>
          <a:chOff x="0" y="0"/>
          <a:chExt cx="0" cy="0"/>
        </a:xfrm>
      </p:grpSpPr>
      <p:sp>
        <p:nvSpPr>
          <p:cNvPr id="1048685" name="Title 1"/>
          <p:cNvSpPr>
            <a:spLocks noGrp="1"/>
          </p:cNvSpPr>
          <p:nvPr>
            <p:ph type="title"/>
          </p:nvPr>
        </p:nvSpPr>
        <p:spPr/>
        <p:txBody>
          <a:bodyPr/>
          <a:p>
            <a:r>
              <a:rPr lang="en-US" smtClean="0"/>
              <a:t>Click to edit Master title style</a:t>
            </a:r>
            <a:endParaRPr dirty="0" lang="en-US"/>
          </a:p>
        </p:txBody>
      </p:sp>
      <p:sp>
        <p:nvSpPr>
          <p:cNvPr id="1048686" name="Content Placeholder 2"/>
          <p:cNvSpPr>
            <a:spLocks noGrp="1"/>
          </p:cNvSpPr>
          <p:nvPr>
            <p:ph sz="half" idx="1"/>
          </p:nvPr>
        </p:nvSpPr>
        <p:spPr>
          <a:xfrm>
            <a:off x="684211" y="685800"/>
            <a:ext cx="4937655" cy="361526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7" name="Content Placeholder 3"/>
          <p:cNvSpPr>
            <a:spLocks noGrp="1"/>
          </p:cNvSpPr>
          <p:nvPr>
            <p:ph sz="half" idx="2"/>
          </p:nvPr>
        </p:nvSpPr>
        <p:spPr>
          <a:xfrm>
            <a:off x="5808133" y="685801"/>
            <a:ext cx="4934479" cy="3615266"/>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8" name="Date Placeholder 4"/>
          <p:cNvSpPr>
            <a:spLocks noGrp="1"/>
          </p:cNvSpPr>
          <p:nvPr>
            <p:ph type="dt" sz="half" idx="10"/>
          </p:nvPr>
        </p:nvSpPr>
        <p:spPr/>
        <p:txBody>
          <a:bodyPr/>
          <a:p>
            <a:fld id="{99455A0C-791E-4545-B787-F98AD45CD761}" type="datetimeFigureOut">
              <a:rPr lang="en-US" smtClean="0"/>
              <a:t>4/20/2024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4" name=""/>
        <p:cNvGrpSpPr/>
        <p:nvPr/>
      </p:nvGrpSpPr>
      <p:grpSpPr>
        <a:xfrm>
          <a:off x="0" y="0"/>
          <a:ext cx="0" cy="0"/>
          <a:chOff x="0" y="0"/>
          <a:chExt cx="0" cy="0"/>
        </a:xfrm>
      </p:grpSpPr>
      <p:sp>
        <p:nvSpPr>
          <p:cNvPr id="1048650" name="Title 1"/>
          <p:cNvSpPr>
            <a:spLocks noGrp="1"/>
          </p:cNvSpPr>
          <p:nvPr>
            <p:ph type="title"/>
          </p:nvPr>
        </p:nvSpPr>
        <p:spPr/>
        <p:txBody>
          <a:bodyPr/>
          <a:p>
            <a:r>
              <a:rPr lang="en-US" smtClean="0"/>
              <a:t>Click to edit Master title style</a:t>
            </a:r>
            <a:endParaRPr dirty="0" lang="en-US"/>
          </a:p>
        </p:txBody>
      </p:sp>
      <p:sp>
        <p:nvSpPr>
          <p:cNvPr id="1048651" name="Text Placeholder 2"/>
          <p:cNvSpPr>
            <a:spLocks noGrp="1"/>
          </p:cNvSpPr>
          <p:nvPr>
            <p:ph type="body" idx="1"/>
          </p:nvPr>
        </p:nvSpPr>
        <p:spPr>
          <a:xfrm>
            <a:off x="972080" y="685800"/>
            <a:ext cx="4649787"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3"/>
          <p:cNvSpPr>
            <a:spLocks noGrp="1"/>
          </p:cNvSpPr>
          <p:nvPr>
            <p:ph sz="half" idx="2"/>
          </p:nvPr>
        </p:nvSpPr>
        <p:spPr>
          <a:xfrm>
            <a:off x="684211" y="1270529"/>
            <a:ext cx="4937655" cy="3030538"/>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3" name="Text Placeholder 4"/>
          <p:cNvSpPr>
            <a:spLocks noGrp="1"/>
          </p:cNvSpPr>
          <p:nvPr>
            <p:ph type="body" sz="quarter" idx="3"/>
          </p:nvPr>
        </p:nvSpPr>
        <p:spPr>
          <a:xfrm>
            <a:off x="6079066" y="685800"/>
            <a:ext cx="4665134"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4" name="Content Placeholder 5"/>
          <p:cNvSpPr>
            <a:spLocks noGrp="1"/>
          </p:cNvSpPr>
          <p:nvPr>
            <p:ph sz="quarter" idx="4"/>
          </p:nvPr>
        </p:nvSpPr>
        <p:spPr>
          <a:xfrm>
            <a:off x="5806545" y="1262062"/>
            <a:ext cx="4929188" cy="3030538"/>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5" name="Date Placeholder 6"/>
          <p:cNvSpPr>
            <a:spLocks noGrp="1"/>
          </p:cNvSpPr>
          <p:nvPr>
            <p:ph type="dt" sz="half" idx="10"/>
          </p:nvPr>
        </p:nvSpPr>
        <p:spPr/>
        <p:txBody>
          <a:bodyPr/>
          <a:p>
            <a:fld id="{42536B77-F4F4-4427-AC4F-9A623798AD82}" type="datetimeFigureOut">
              <a:rPr lang="en-US" smtClean="0"/>
              <a:t>4/20/2024</a:t>
            </a:fld>
            <a:endParaRPr dirty="0" lang="en-US"/>
          </a:p>
        </p:txBody>
      </p:sp>
      <p:sp>
        <p:nvSpPr>
          <p:cNvPr id="1048656" name="Footer Placeholder 7"/>
          <p:cNvSpPr>
            <a:spLocks noGrp="1"/>
          </p:cNvSpPr>
          <p:nvPr>
            <p:ph type="ftr" sz="quarter" idx="11"/>
          </p:nvPr>
        </p:nvSpPr>
        <p:spPr/>
        <p:txBody>
          <a:bodyPr/>
          <a:p>
            <a:endParaRPr dirty="0" lang="en-US"/>
          </a:p>
        </p:txBody>
      </p:sp>
      <p:sp>
        <p:nvSpPr>
          <p:cNvPr id="1048657"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dirty="0" lang="en-US"/>
          </a:p>
        </p:txBody>
      </p:sp>
      <p:sp>
        <p:nvSpPr>
          <p:cNvPr id="1048582" name="Date Placeholder 2"/>
          <p:cNvSpPr>
            <a:spLocks noGrp="1"/>
          </p:cNvSpPr>
          <p:nvPr>
            <p:ph type="dt" sz="half" idx="10"/>
          </p:nvPr>
        </p:nvSpPr>
        <p:spPr/>
        <p:txBody>
          <a:bodyPr/>
          <a:p>
            <a:fld id="{D8BE790C-34EB-4565-8437-CACF4CDB7822}" type="datetimeFigureOut">
              <a:rPr lang="en-US" smtClean="0"/>
              <a:t>4/20/2024</a:t>
            </a:fld>
            <a:endParaRPr dirty="0" lang="en-US"/>
          </a:p>
        </p:txBody>
      </p:sp>
      <p:sp>
        <p:nvSpPr>
          <p:cNvPr id="1048583" name="Footer Placeholder 3"/>
          <p:cNvSpPr>
            <a:spLocks noGrp="1"/>
          </p:cNvSpPr>
          <p:nvPr>
            <p:ph type="ftr" sz="quarter" idx="11"/>
          </p:nvPr>
        </p:nvSpPr>
        <p:spPr/>
        <p:txBody>
          <a:bodyPr/>
          <a:p>
            <a:endParaRPr dirty="0" lang="en-US"/>
          </a:p>
        </p:txBody>
      </p:sp>
      <p:sp>
        <p:nvSpPr>
          <p:cNvPr id="104858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F84A4C11-22B8-4A4E-8126-B3AF6B948A8E}" type="datetimeFigureOut">
              <a:rPr lang="en-US" smtClean="0"/>
              <a:t>4/20/2024</a:t>
            </a:fld>
            <a:endParaRPr dirty="0" lang="en-US"/>
          </a:p>
        </p:txBody>
      </p:sp>
      <p:sp>
        <p:nvSpPr>
          <p:cNvPr id="1048659" name="Footer Placeholder 2"/>
          <p:cNvSpPr>
            <a:spLocks noGrp="1"/>
          </p:cNvSpPr>
          <p:nvPr>
            <p:ph type="ftr" sz="quarter" idx="11"/>
          </p:nvPr>
        </p:nvSpPr>
        <p:spPr/>
        <p:txBody>
          <a:bodyPr/>
          <a:p>
            <a:endParaRPr dirty="0" lang="en-US"/>
          </a:p>
        </p:txBody>
      </p:sp>
      <p:sp>
        <p:nvSpPr>
          <p:cNvPr id="1048660"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2" name=""/>
        <p:cNvGrpSpPr/>
        <p:nvPr/>
      </p:nvGrpSpPr>
      <p:grpSpPr>
        <a:xfrm>
          <a:off x="0" y="0"/>
          <a:ext cx="0" cy="0"/>
          <a:chOff x="0" y="0"/>
          <a:chExt cx="0" cy="0"/>
        </a:xfrm>
      </p:grpSpPr>
      <p:sp>
        <p:nvSpPr>
          <p:cNvPr id="1048699" name="Title 1"/>
          <p:cNvSpPr>
            <a:spLocks noGrp="1"/>
          </p:cNvSpPr>
          <p:nvPr>
            <p:ph type="title"/>
          </p:nvPr>
        </p:nvSpPr>
        <p:spPr>
          <a:xfrm>
            <a:off x="7085012" y="685800"/>
            <a:ext cx="3657600" cy="1371600"/>
          </a:xfrm>
        </p:spPr>
        <p:txBody>
          <a:bodyPr anchor="b">
            <a:normAutofit/>
          </a:bodyPr>
          <a:lstStyle>
            <a:lvl1pPr algn="l">
              <a:defRPr b="0" sz="2400"/>
            </a:lvl1pPr>
          </a:lstStyle>
          <a:p>
            <a:r>
              <a:rPr lang="en-US" smtClean="0"/>
              <a:t>Click to edit Master title style</a:t>
            </a:r>
            <a:endParaRPr dirty="0" lang="en-US"/>
          </a:p>
        </p:txBody>
      </p:sp>
      <p:sp>
        <p:nvSpPr>
          <p:cNvPr id="1048700" name="Content Placeholder 2"/>
          <p:cNvSpPr>
            <a:spLocks noGrp="1"/>
          </p:cNvSpPr>
          <p:nvPr>
            <p:ph idx="1"/>
          </p:nvPr>
        </p:nvSpPr>
        <p:spPr>
          <a:xfrm>
            <a:off x="684212" y="685800"/>
            <a:ext cx="5943601" cy="5308600"/>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1" name="Text Placeholder 3"/>
          <p:cNvSpPr>
            <a:spLocks noGrp="1"/>
          </p:cNvSpPr>
          <p:nvPr>
            <p:ph type="body" sz="half" idx="2"/>
          </p:nvPr>
        </p:nvSpPr>
        <p:spPr>
          <a:xfrm>
            <a:off x="7085012" y="2209799"/>
            <a:ext cx="3657600" cy="2091267"/>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2" name="Date Placeholder 4"/>
          <p:cNvSpPr>
            <a:spLocks noGrp="1"/>
          </p:cNvSpPr>
          <p:nvPr>
            <p:ph type="dt" sz="half" idx="10"/>
          </p:nvPr>
        </p:nvSpPr>
        <p:spPr/>
        <p:txBody>
          <a:bodyPr/>
          <a:p>
            <a:fld id="{16ED06B6-C816-4861-964D-15A98395707D}" type="datetimeFigureOut">
              <a:rPr lang="en-US" smtClean="0"/>
              <a:t>4/20/2024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1" name=""/>
        <p:cNvGrpSpPr/>
        <p:nvPr/>
      </p:nvGrpSpPr>
      <p:grpSpPr>
        <a:xfrm>
          <a:off x="0" y="0"/>
          <a:ext cx="0" cy="0"/>
          <a:chOff x="0" y="0"/>
          <a:chExt cx="0" cy="0"/>
        </a:xfrm>
      </p:grpSpPr>
      <p:sp>
        <p:nvSpPr>
          <p:cNvPr id="1048633" name="Title 1"/>
          <p:cNvSpPr>
            <a:spLocks noGrp="1"/>
          </p:cNvSpPr>
          <p:nvPr>
            <p:ph type="title"/>
          </p:nvPr>
        </p:nvSpPr>
        <p:spPr>
          <a:xfrm>
            <a:off x="4722812" y="1447800"/>
            <a:ext cx="6019800" cy="1143000"/>
          </a:xfrm>
        </p:spPr>
        <p:txBody>
          <a:bodyPr anchor="b">
            <a:normAutofit/>
          </a:bodyPr>
          <a:lstStyle>
            <a:lvl1pPr algn="l">
              <a:defRPr b="0" sz="2800"/>
            </a:lvl1pPr>
          </a:lstStyle>
          <a:p>
            <a:r>
              <a:rPr lang="en-US" smtClean="0"/>
              <a:t>Click to edit Master title style</a:t>
            </a:r>
            <a:endParaRPr dirty="0" lang="en-US"/>
          </a:p>
        </p:txBody>
      </p:sp>
      <p:sp>
        <p:nvSpPr>
          <p:cNvPr id="1048634" name="Picture Placeholder 2"/>
          <p:cNvSpPr>
            <a:spLocks noChangeAspect="1" noGrp="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35" name="Text Placeholder 3"/>
          <p:cNvSpPr>
            <a:spLocks noGrp="1"/>
          </p:cNvSpPr>
          <p:nvPr>
            <p:ph type="body" sz="half" idx="2"/>
          </p:nvPr>
        </p:nvSpPr>
        <p:spPr>
          <a:xfrm>
            <a:off x="4722812" y="2777066"/>
            <a:ext cx="6021388" cy="2048933"/>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36" name="Date Placeholder 4"/>
          <p:cNvSpPr>
            <a:spLocks noGrp="1"/>
          </p:cNvSpPr>
          <p:nvPr>
            <p:ph type="dt" sz="half" idx="10"/>
          </p:nvPr>
        </p:nvSpPr>
        <p:spPr/>
        <p:txBody>
          <a:bodyPr/>
          <a:p>
            <a:fld id="{00B1A8AB-EA7C-4B1B-9D73-E2551851FABE}" type="datetimeFigureOut">
              <a:rPr lang="en-US" smtClean="0"/>
              <a:t>4/20/2024</a:t>
            </a:fld>
            <a:endParaRPr dirty="0" lang="en-US"/>
          </a:p>
        </p:txBody>
      </p:sp>
      <p:sp>
        <p:nvSpPr>
          <p:cNvPr id="1048637" name="Footer Placeholder 5"/>
          <p:cNvSpPr>
            <a:spLocks noGrp="1"/>
          </p:cNvSpPr>
          <p:nvPr>
            <p:ph type="ftr" sz="quarter" idx="11"/>
          </p:nvPr>
        </p:nvSpPr>
        <p:spPr/>
        <p:txBody>
          <a:bodyPr/>
          <a:p>
            <a:endParaRPr dirty="0" lang="en-US"/>
          </a:p>
        </p:txBody>
      </p:sp>
      <p:sp>
        <p:nvSpPr>
          <p:cNvPr id="1048638"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4212" y="685800"/>
            <a:ext cx="8534400" cy="3615267"/>
          </a:xfrm>
          <a:prstGeom prst="rect"/>
        </p:spPr>
        <p:txBody>
          <a:bodyPr anchor="ct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9904412" y="6172200"/>
            <a:ext cx="1600200" cy="365125"/>
          </a:xfrm>
          <a:prstGeom prst="rect"/>
        </p:spPr>
        <p:txBody>
          <a:bodyPr anchor="t" bIns="45720" lIns="91440" rIns="91440" rtlCol="0" tIns="45720" vert="horz"/>
          <a:lstStyle>
            <a:lvl1pPr algn="r">
              <a:defRPr b="0" sz="1000" i="0">
                <a:solidFill>
                  <a:schemeClr val="bg2">
                    <a:lumMod val="50000"/>
                  </a:schemeClr>
                </a:solidFill>
                <a:effectLst/>
                <a:latin typeface="+mn-lt"/>
              </a:defRPr>
            </a:lvl1pPr>
          </a:lstStyle>
          <a:p>
            <a:fld id="{90786BE5-D2A3-4BF0-8B30-D7403E61B3DC}" type="datetimeFigureOut">
              <a:rPr lang="en-US" smtClean="0"/>
              <a:t>4/20/2024</a:t>
            </a:fld>
            <a:endParaRPr dirty="0" lang="en-US"/>
          </a:p>
        </p:txBody>
      </p:sp>
      <p:sp>
        <p:nvSpPr>
          <p:cNvPr id="1048579" name="Footer Placeholder 4"/>
          <p:cNvSpPr>
            <a:spLocks noGrp="1"/>
          </p:cNvSpPr>
          <p:nvPr>
            <p:ph type="ftr" sz="quarter" idx="3"/>
          </p:nvPr>
        </p:nvSpPr>
        <p:spPr>
          <a:xfrm>
            <a:off x="684212" y="6172200"/>
            <a:ext cx="7543800" cy="365125"/>
          </a:xfrm>
          <a:prstGeom prst="rect"/>
        </p:spPr>
        <p:txBody>
          <a:bodyPr anchor="t" bIns="45720" lIns="91440" rIns="91440" rtlCol="0" tIns="45720" vert="horz"/>
          <a:lstStyle>
            <a:lvl1pPr algn="l">
              <a:defRPr b="0" sz="1000" i="0">
                <a:solidFill>
                  <a:schemeClr val="bg2">
                    <a:lumMod val="50000"/>
                  </a:schemeClr>
                </a:solidFill>
                <a:effectLst/>
                <a:latin typeface="+mn-lt"/>
              </a:defRPr>
            </a:lvl1pPr>
          </a:lstStyle>
          <a:p>
            <a:endParaRPr dirty="0" lang="en-US"/>
          </a:p>
        </p:txBody>
      </p:sp>
      <p:sp>
        <p:nvSpPr>
          <p:cNvPr id="1048580" name="Slide Number Placeholder 5"/>
          <p:cNvSpPr>
            <a:spLocks noGrp="1"/>
          </p:cNvSpPr>
          <p:nvPr>
            <p:ph type="sldNum" sz="quarter" idx="4"/>
          </p:nvPr>
        </p:nvSpPr>
        <p:spPr>
          <a:xfrm>
            <a:off x="10363200" y="5578475"/>
            <a:ext cx="1142245" cy="669925"/>
          </a:xfrm>
          <a:prstGeom prst="rect"/>
        </p:spPr>
        <p:txBody>
          <a:bodyPr anchor="b" bIns="45720" lIns="91440" rIns="91440" rtlCol="0" tIns="45720" vert="horz"/>
          <a:lstStyle>
            <a:lvl1pPr algn="r">
              <a:defRPr b="0" sz="3200" i="0">
                <a:solidFill>
                  <a:schemeClr val="bg2">
                    <a:lumMod val="50000"/>
                  </a:schemeClr>
                </a:solidFill>
                <a:effectLst/>
                <a:latin typeface="+mn-lt"/>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80000"/>
        <a:buFont typeface="Wingdings 3" panose="05040102010807070707" pitchFamily="18" charset="2"/>
        <a:buChar char=""/>
        <a:defRPr cap="none" sz="2000" kern="1200">
          <a:solidFill>
            <a:schemeClr val="bg2">
              <a:lumMod val="7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80000"/>
        <a:buFont typeface="Wingdings 3" panose="05040102010807070707" pitchFamily="18" charset="2"/>
        <a:buChar char=""/>
        <a:defRPr cap="none" sz="1800" kern="1200">
          <a:solidFill>
            <a:schemeClr val="bg2">
              <a:lumMod val="7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80000"/>
        <a:buFont typeface="Wingdings 3" panose="05040102010807070707" pitchFamily="18" charset="2"/>
        <a:buChar char=""/>
        <a:defRPr cap="none" sz="1600" kern="1200">
          <a:solidFill>
            <a:schemeClr val="bg2">
              <a:lumMod val="7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80000"/>
        <a:buFont typeface="Wingdings 3" panose="05040102010807070707" pitchFamily="18" charset="2"/>
        <a:buChar char=""/>
        <a:defRPr cap="none" sz="1400" kern="1200">
          <a:solidFill>
            <a:schemeClr val="bg2">
              <a:lumMod val="7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80000"/>
        <a:buFont typeface="Wingdings 3" panose="05040102010807070707" pitchFamily="18" charset="2"/>
        <a:buChar char=""/>
        <a:defRPr cap="none" sz="1400" kern="1200">
          <a:solidFill>
            <a:schemeClr val="bg2">
              <a:lumMod val="7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80000"/>
        <a:buFont typeface="Wingdings 3" panose="05040102010807070707" pitchFamily="18" charset="2"/>
        <a:buChar char=""/>
        <a:defRPr cap="none" sz="1400" kern="1200">
          <a:solidFill>
            <a:schemeClr val="bg2">
              <a:lumMod val="7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80000"/>
        <a:buFont typeface="Wingdings 3" panose="05040102010807070707" pitchFamily="18" charset="2"/>
        <a:buChar char=""/>
        <a:defRPr cap="none" sz="1400" kern="1200">
          <a:solidFill>
            <a:schemeClr val="bg2">
              <a:lumMod val="7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80000"/>
        <a:buFont typeface="Wingdings 3" panose="05040102010807070707" pitchFamily="18" charset="2"/>
        <a:buChar char=""/>
        <a:defRPr cap="none" sz="1400" kern="1200">
          <a:solidFill>
            <a:schemeClr val="bg2">
              <a:lumMod val="7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80000"/>
        <a:buFont typeface="Wingdings 3" panose="05040102010807070707" pitchFamily="18" charset="2"/>
        <a:buChar char=""/>
        <a:defRPr cap="none" sz="1400" kern="1200">
          <a:solidFill>
            <a:schemeClr val="bg2">
              <a:lumMod val="7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5" name="Title 1"/>
          <p:cNvSpPr>
            <a:spLocks noGrp="1"/>
          </p:cNvSpPr>
          <p:nvPr>
            <p:ph type="title"/>
          </p:nvPr>
        </p:nvSpPr>
        <p:spPr>
          <a:xfrm>
            <a:off x="1177335" y="1907178"/>
            <a:ext cx="9404723" cy="2793774"/>
          </a:xfrm>
        </p:spPr>
        <p:txBody>
          <a:bodyPr/>
          <a:p>
            <a:pPr algn="ctr"/>
            <a:r>
              <a:rPr b="1" dirty="0" lang="en-US" err="1" smtClean="0">
                <a:solidFill>
                  <a:schemeClr val="bg1"/>
                </a:solidFill>
              </a:rPr>
              <a:t>lazada</a:t>
            </a:r>
            <a:r>
              <a:rPr b="1" dirty="0" lang="en-US" smtClean="0">
                <a:solidFill>
                  <a:schemeClr val="bg1"/>
                </a:solidFill>
              </a:rPr>
              <a:t/>
            </a:r>
            <a:br>
              <a:rPr b="1" dirty="0" lang="en-US" smtClean="0">
                <a:solidFill>
                  <a:schemeClr val="bg1"/>
                </a:solidFill>
              </a:rPr>
            </a:br>
            <a:r>
              <a:rPr b="1" dirty="0" lang="en-US">
                <a:solidFill>
                  <a:schemeClr val="bg1"/>
                </a:solidFill>
              </a:rPr>
              <a:t/>
            </a:r>
            <a:br>
              <a:rPr b="1" dirty="0" lang="en-US">
                <a:solidFill>
                  <a:schemeClr val="bg1"/>
                </a:solidFill>
              </a:rPr>
            </a:br>
            <a:r>
              <a:rPr b="1" dirty="0" sz="1800" lang="en-US" smtClean="0">
                <a:solidFill>
                  <a:schemeClr val="bg1"/>
                </a:solidFill>
              </a:rPr>
              <a:t>-NETWORK SECURITY</a:t>
            </a:r>
            <a:br>
              <a:rPr b="1" dirty="0" sz="1800" lang="en-US" smtClean="0">
                <a:solidFill>
                  <a:schemeClr val="bg1"/>
                </a:solidFill>
              </a:rPr>
            </a:br>
            <a:r>
              <a:rPr b="1" dirty="0" sz="1800" lang="en-US" smtClean="0">
                <a:solidFill>
                  <a:schemeClr val="bg1"/>
                </a:solidFill>
              </a:rPr>
              <a:t>-SECURITY OPERATION AND INCIDENT RESPONSE</a:t>
            </a:r>
            <a:br>
              <a:rPr b="1" dirty="0" sz="1800" lang="en-US" smtClean="0">
                <a:solidFill>
                  <a:schemeClr val="bg1"/>
                </a:solidFill>
              </a:rPr>
            </a:br>
            <a:r>
              <a:rPr b="1" dirty="0" sz="1800" lang="en-US" smtClean="0">
                <a:solidFill>
                  <a:schemeClr val="bg1"/>
                </a:solidFill>
              </a:rPr>
              <a:t>-LEGAL AND ETHICAL OF INFORMATION SECURITY</a:t>
            </a:r>
            <a:endParaRPr b="1" dirty="0" lang="en-PH">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94" name="Title 1"/>
          <p:cNvSpPr>
            <a:spLocks noGrp="1"/>
          </p:cNvSpPr>
          <p:nvPr>
            <p:ph type="title"/>
          </p:nvPr>
        </p:nvSpPr>
        <p:spPr>
          <a:xfrm>
            <a:off x="588418" y="2841412"/>
            <a:ext cx="8534400" cy="1507067"/>
          </a:xfrm>
        </p:spPr>
        <p:txBody>
          <a:bodyPr>
            <a:noAutofit/>
          </a:bodyPr>
          <a:p>
            <a:r>
              <a:rPr b="1" dirty="0" sz="2400" lang="en-US">
                <a:solidFill>
                  <a:schemeClr val="bg1"/>
                </a:solidFill>
              </a:rPr>
              <a:t>Multi-factor Authentication (MFA</a:t>
            </a:r>
            <a:r>
              <a:rPr b="1" dirty="0" sz="2400" lang="en-US" smtClean="0">
                <a:solidFill>
                  <a:schemeClr val="bg1"/>
                </a:solidFill>
              </a:rPr>
              <a:t>) </a:t>
            </a:r>
            <a:r>
              <a:rPr dirty="0" sz="2400" lang="en-US" err="1">
                <a:solidFill>
                  <a:schemeClr val="bg1"/>
                </a:solidFill>
              </a:rPr>
              <a:t>Lazada</a:t>
            </a:r>
            <a:r>
              <a:rPr dirty="0" sz="2400" lang="en-US">
                <a:solidFill>
                  <a:schemeClr val="bg1"/>
                </a:solidFill>
              </a:rPr>
              <a:t> offers MFA as an additional layer of security for user accounts, requiring users to provide multiple forms of authentication, such as passwords, biometrics, or one-time codes, to verify their identity and access sensitive resources.</a:t>
            </a:r>
            <a:br>
              <a:rPr dirty="0" sz="2400" lang="en-US">
                <a:solidFill>
                  <a:schemeClr val="bg1"/>
                </a:solidFill>
              </a:rPr>
            </a:br>
            <a:r>
              <a:rPr b="1" dirty="0" sz="2400" lang="en-US">
                <a:solidFill>
                  <a:schemeClr val="bg1"/>
                </a:solidFill>
              </a:rPr>
              <a:t/>
            </a:r>
            <a:br>
              <a:rPr b="1" dirty="0" sz="2400" lang="en-US">
                <a:solidFill>
                  <a:schemeClr val="bg1"/>
                </a:solidFill>
              </a:rPr>
            </a:br>
            <a:r>
              <a:rPr b="1" dirty="0" sz="2400" lang="en-US" smtClean="0">
                <a:solidFill>
                  <a:schemeClr val="bg1"/>
                </a:solidFill>
              </a:rPr>
              <a:t>Security </a:t>
            </a:r>
            <a:r>
              <a:rPr b="1" dirty="0" sz="2400" lang="en-US">
                <a:solidFill>
                  <a:schemeClr val="bg1"/>
                </a:solidFill>
              </a:rPr>
              <a:t>Information and Event Management (SIEM</a:t>
            </a:r>
            <a:r>
              <a:rPr b="1" dirty="0" sz="2400" lang="en-US" smtClean="0">
                <a:solidFill>
                  <a:schemeClr val="bg1"/>
                </a:solidFill>
              </a:rPr>
              <a:t>) </a:t>
            </a:r>
            <a:r>
              <a:rPr dirty="0" sz="2400" lang="en-US" err="1">
                <a:solidFill>
                  <a:schemeClr val="bg1"/>
                </a:solidFill>
              </a:rPr>
              <a:t>Lazada</a:t>
            </a:r>
            <a:r>
              <a:rPr dirty="0" sz="2400" lang="en-US">
                <a:solidFill>
                  <a:schemeClr val="bg1"/>
                </a:solidFill>
              </a:rPr>
              <a:t> deploys SIEM tools to centralize logging and monitoring of security events across its network infrastructure. The SIEM collects and analyzes log data from various sources, detects potential security incidents or policy violations, and generates alerts for further investigation.</a:t>
            </a:r>
            <a:br>
              <a:rPr dirty="0" sz="2400" lang="en-US">
                <a:solidFill>
                  <a:schemeClr val="bg1"/>
                </a:solidFill>
              </a:rPr>
            </a:br>
            <a:endParaRPr dirty="0" sz="2400" lang="en-PH">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595" name="Title 1"/>
          <p:cNvSpPr>
            <a:spLocks noGrp="1"/>
          </p:cNvSpPr>
          <p:nvPr>
            <p:ph type="title"/>
          </p:nvPr>
        </p:nvSpPr>
        <p:spPr>
          <a:xfrm>
            <a:off x="1607321" y="2301481"/>
            <a:ext cx="8534400" cy="1507067"/>
          </a:xfrm>
        </p:spPr>
        <p:txBody>
          <a:bodyPr/>
          <a:p>
            <a:r>
              <a:rPr dirty="0" lang="en-US" smtClean="0">
                <a:solidFill>
                  <a:schemeClr val="bg1"/>
                </a:solidFill>
              </a:rPr>
              <a:t>Security operations and incident response</a:t>
            </a:r>
            <a:endParaRPr dirty="0" lang="en-PH">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596" name="Title 1"/>
          <p:cNvSpPr>
            <a:spLocks noGrp="1"/>
          </p:cNvSpPr>
          <p:nvPr>
            <p:ph type="title"/>
          </p:nvPr>
        </p:nvSpPr>
        <p:spPr>
          <a:xfrm>
            <a:off x="797424" y="2458235"/>
            <a:ext cx="8534400" cy="1507067"/>
          </a:xfrm>
        </p:spPr>
        <p:txBody>
          <a:bodyPr>
            <a:noAutofit/>
          </a:bodyPr>
          <a:p>
            <a:r>
              <a:rPr b="1" dirty="0" sz="2400" lang="en-US">
                <a:solidFill>
                  <a:schemeClr val="bg1"/>
                </a:solidFill>
              </a:rPr>
              <a:t>Security Operations Playbooks  </a:t>
            </a:r>
            <a:r>
              <a:rPr dirty="0" sz="2400" lang="en-US" err="1">
                <a:solidFill>
                  <a:schemeClr val="bg1"/>
                </a:solidFill>
              </a:rPr>
              <a:t>Lazada's</a:t>
            </a:r>
            <a:r>
              <a:rPr dirty="0" sz="2400" lang="en-US">
                <a:solidFill>
                  <a:schemeClr val="bg1"/>
                </a:solidFill>
              </a:rPr>
              <a:t> Security Operations team develops and maintains playbooks and standard operating procedures that guide their response to security incidents. These playbooks outline the steps to be taken in different scenarios, ensuring a consistent and efficient response. </a:t>
            </a:r>
            <a:br>
              <a:rPr dirty="0" sz="2400" lang="en-US">
                <a:solidFill>
                  <a:schemeClr val="bg1"/>
                </a:solidFill>
              </a:rPr>
            </a:br>
            <a:r>
              <a:rPr dirty="0" sz="2400" lang="en-US">
                <a:solidFill>
                  <a:schemeClr val="bg1"/>
                </a:solidFill>
              </a:rPr>
              <a:t/>
            </a:r>
            <a:br>
              <a:rPr dirty="0" sz="2400" lang="en-US">
                <a:solidFill>
                  <a:schemeClr val="bg1"/>
                </a:solidFill>
              </a:rPr>
            </a:br>
            <a:r>
              <a:rPr dirty="0" sz="2400" lang="en-US" smtClean="0">
                <a:solidFill>
                  <a:schemeClr val="bg1"/>
                </a:solidFill>
              </a:rPr>
              <a:t> </a:t>
            </a:r>
            <a:r>
              <a:rPr b="1" dirty="0" sz="2400" lang="en-US">
                <a:solidFill>
                  <a:schemeClr val="bg1"/>
                </a:solidFill>
              </a:rPr>
              <a:t>Incident Response Process  </a:t>
            </a:r>
            <a:r>
              <a:rPr dirty="0" sz="2400" lang="en-US" err="1">
                <a:solidFill>
                  <a:schemeClr val="bg1"/>
                </a:solidFill>
              </a:rPr>
              <a:t>Lazada</a:t>
            </a:r>
            <a:r>
              <a:rPr dirty="0" sz="2400" lang="en-US">
                <a:solidFill>
                  <a:schemeClr val="bg1"/>
                </a:solidFill>
              </a:rPr>
              <a:t> has an incident response process in place to handle security incidents effectively. This process includes identifying and containing the incident, conducting investigations, implementing mitigations, and communicating with relevant stakeholders. </a:t>
            </a:r>
            <a:br>
              <a:rPr dirty="0" sz="2400" lang="en-US">
                <a:solidFill>
                  <a:schemeClr val="bg1"/>
                </a:solidFill>
              </a:rPr>
            </a:br>
            <a:endParaRPr dirty="0" sz="2400" lang="en-P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597" name="Title 1"/>
          <p:cNvSpPr>
            <a:spLocks noGrp="1"/>
          </p:cNvSpPr>
          <p:nvPr>
            <p:ph type="title"/>
          </p:nvPr>
        </p:nvSpPr>
        <p:spPr>
          <a:xfrm>
            <a:off x="510041" y="2266646"/>
            <a:ext cx="8534400" cy="1507067"/>
          </a:xfrm>
        </p:spPr>
        <p:txBody>
          <a:bodyPr>
            <a:normAutofit/>
          </a:bodyPr>
          <a:p>
            <a:r>
              <a:rPr dirty="0" lang="en-US" smtClean="0">
                <a:solidFill>
                  <a:schemeClr val="bg1"/>
                </a:solidFill>
              </a:rPr>
              <a:t> </a:t>
            </a:r>
            <a:r>
              <a:rPr b="1" dirty="0" lang="en-US">
                <a:solidFill>
                  <a:schemeClr val="bg1"/>
                </a:solidFill>
              </a:rPr>
              <a:t>Continuous Improvement  </a:t>
            </a:r>
            <a:r>
              <a:rPr dirty="0" lang="en-US" err="1">
                <a:solidFill>
                  <a:schemeClr val="bg1"/>
                </a:solidFill>
              </a:rPr>
              <a:t>Lazada</a:t>
            </a:r>
            <a:r>
              <a:rPr dirty="0" lang="en-US">
                <a:solidFill>
                  <a:schemeClr val="bg1"/>
                </a:solidFill>
              </a:rPr>
              <a:t> emphasizes continuous improvement in its security operations. This includes reviewing and automating mitigation plans, participating in exercises like Blue/Red team testing to enhance monitoring and response capabilities, and driving innovative projects to strengthen security measures.</a:t>
            </a:r>
            <a:endParaRPr dirty="0" lang="en-PH"/>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598" name="Title 1"/>
          <p:cNvSpPr>
            <a:spLocks noGrp="1"/>
          </p:cNvSpPr>
          <p:nvPr>
            <p:ph type="title"/>
          </p:nvPr>
        </p:nvSpPr>
        <p:spPr>
          <a:xfrm>
            <a:off x="579709" y="2780453"/>
            <a:ext cx="8534400" cy="1507067"/>
          </a:xfrm>
        </p:spPr>
        <p:txBody>
          <a:bodyPr>
            <a:noAutofit/>
          </a:bodyPr>
          <a:p>
            <a:r>
              <a:rPr b="1" dirty="0" sz="2400" lang="en-US">
                <a:solidFill>
                  <a:schemeClr val="bg1"/>
                </a:solidFill>
              </a:rPr>
              <a:t>Incident Response Plan (IRP</a:t>
            </a:r>
            <a:r>
              <a:rPr b="1" dirty="0" sz="2400" lang="en-US" smtClean="0">
                <a:solidFill>
                  <a:schemeClr val="bg1"/>
                </a:solidFill>
              </a:rPr>
              <a:t>) </a:t>
            </a:r>
            <a:r>
              <a:rPr dirty="0" sz="2400" lang="en-US" err="1">
                <a:solidFill>
                  <a:schemeClr val="bg1"/>
                </a:solidFill>
              </a:rPr>
              <a:t>Lazada</a:t>
            </a:r>
            <a:r>
              <a:rPr dirty="0" sz="2400" lang="en-US">
                <a:solidFill>
                  <a:schemeClr val="bg1"/>
                </a:solidFill>
              </a:rPr>
              <a:t> has a well-defined IRP that outlines procedures for detecting, analyzing, and responding to security incidents promptly. The IRP includes predefined roles and responsibilities, escalation paths, and communication protocols to ensure an organized and coordinated response to security events.</a:t>
            </a:r>
            <a:br>
              <a:rPr dirty="0" sz="2400" lang="en-US">
                <a:solidFill>
                  <a:schemeClr val="bg1"/>
                </a:solidFill>
              </a:rPr>
            </a:br>
            <a:r>
              <a:rPr dirty="0" sz="2400" lang="en-US">
                <a:solidFill>
                  <a:schemeClr val="bg1"/>
                </a:solidFill>
              </a:rPr>
              <a:t/>
            </a:r>
            <a:br>
              <a:rPr dirty="0" sz="2400" lang="en-US">
                <a:solidFill>
                  <a:schemeClr val="bg1"/>
                </a:solidFill>
              </a:rPr>
            </a:br>
            <a:r>
              <a:rPr b="1" dirty="0" sz="2400" lang="en-US" smtClean="0">
                <a:solidFill>
                  <a:schemeClr val="bg1"/>
                </a:solidFill>
              </a:rPr>
              <a:t>Automated </a:t>
            </a:r>
            <a:r>
              <a:rPr b="1" dirty="0" sz="2400" lang="en-US">
                <a:solidFill>
                  <a:schemeClr val="bg1"/>
                </a:solidFill>
              </a:rPr>
              <a:t>Alerting and </a:t>
            </a:r>
            <a:r>
              <a:rPr b="1" dirty="0" sz="2400" lang="en-US" smtClean="0">
                <a:solidFill>
                  <a:schemeClr val="bg1"/>
                </a:solidFill>
              </a:rPr>
              <a:t>Monitoring </a:t>
            </a:r>
            <a:r>
              <a:rPr dirty="0" sz="2400" lang="en-US" err="1">
                <a:solidFill>
                  <a:schemeClr val="bg1"/>
                </a:solidFill>
              </a:rPr>
              <a:t>Lazada</a:t>
            </a:r>
            <a:r>
              <a:rPr dirty="0" sz="2400" lang="en-US">
                <a:solidFill>
                  <a:schemeClr val="bg1"/>
                </a:solidFill>
              </a:rPr>
              <a:t> utilizes automated alerting and monitoring systems to detect anomalous behavior, unauthorized access attempts, or potential security breaches across its network infrastructure and applications. These systems generate alerts for security analysts to investigate and respond to incidents promptly.</a:t>
            </a:r>
            <a:br>
              <a:rPr dirty="0" sz="2400" lang="en-US">
                <a:solidFill>
                  <a:schemeClr val="bg1"/>
                </a:solidFill>
              </a:rPr>
            </a:br>
            <a:endParaRPr dirty="0" sz="2400" lang="en-PH">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599" name="Title 1"/>
          <p:cNvSpPr>
            <a:spLocks noGrp="1"/>
          </p:cNvSpPr>
          <p:nvPr>
            <p:ph type="title"/>
          </p:nvPr>
        </p:nvSpPr>
        <p:spPr>
          <a:xfrm>
            <a:off x="814841" y="2867538"/>
            <a:ext cx="8534400" cy="1507067"/>
          </a:xfrm>
        </p:spPr>
        <p:txBody>
          <a:bodyPr>
            <a:noAutofit/>
          </a:bodyPr>
          <a:p>
            <a:r>
              <a:rPr b="1" dirty="0" sz="2400" lang="en-US">
                <a:solidFill>
                  <a:schemeClr val="bg1"/>
                </a:solidFill>
              </a:rPr>
              <a:t>security events </a:t>
            </a:r>
            <a:r>
              <a:rPr b="1" dirty="0" sz="2400" lang="en-US" smtClean="0">
                <a:solidFill>
                  <a:schemeClr val="bg1"/>
                </a:solidFill>
              </a:rPr>
              <a:t>first Threat </a:t>
            </a:r>
            <a:r>
              <a:rPr b="1" dirty="0" sz="2400" lang="en-US">
                <a:solidFill>
                  <a:schemeClr val="bg1"/>
                </a:solidFill>
              </a:rPr>
              <a:t>Hunting and </a:t>
            </a:r>
            <a:r>
              <a:rPr b="1" dirty="0" sz="2400" lang="en-US" smtClean="0">
                <a:solidFill>
                  <a:schemeClr val="bg1"/>
                </a:solidFill>
              </a:rPr>
              <a:t>Intelligence </a:t>
            </a:r>
            <a:r>
              <a:rPr dirty="0" sz="2400" lang="en-US" err="1">
                <a:solidFill>
                  <a:schemeClr val="bg1"/>
                </a:solidFill>
              </a:rPr>
              <a:t>Lazada</a:t>
            </a:r>
            <a:r>
              <a:rPr dirty="0" sz="2400" lang="en-US">
                <a:solidFill>
                  <a:schemeClr val="bg1"/>
                </a:solidFill>
              </a:rPr>
              <a:t> conducts proactive threat hunting activities to identify potential security threats or indicators of compromise that may evade automated detection. This involves analyzing security logs, conducting forensic investigations, and leveraging threat intelligence sources to uncover hidden threats and vulnerabilities.</a:t>
            </a:r>
            <a:br>
              <a:rPr dirty="0" sz="2400" lang="en-US">
                <a:solidFill>
                  <a:schemeClr val="bg1"/>
                </a:solidFill>
              </a:rPr>
            </a:br>
            <a:r>
              <a:rPr dirty="0" sz="2400" lang="en-US">
                <a:solidFill>
                  <a:schemeClr val="bg1"/>
                </a:solidFill>
              </a:rPr>
              <a:t/>
            </a:r>
            <a:br>
              <a:rPr dirty="0" sz="2400" lang="en-US">
                <a:solidFill>
                  <a:schemeClr val="bg1"/>
                </a:solidFill>
              </a:rPr>
            </a:br>
            <a:r>
              <a:rPr b="1" dirty="0" sz="2400" lang="en-US" smtClean="0">
                <a:solidFill>
                  <a:schemeClr val="bg1"/>
                </a:solidFill>
              </a:rPr>
              <a:t>Incident </a:t>
            </a:r>
            <a:r>
              <a:rPr b="1" dirty="0" sz="2400" lang="en-US">
                <a:solidFill>
                  <a:schemeClr val="bg1"/>
                </a:solidFill>
              </a:rPr>
              <a:t>Triage and </a:t>
            </a:r>
            <a:r>
              <a:rPr b="1" dirty="0" sz="2400" lang="en-US" smtClean="0">
                <a:solidFill>
                  <a:schemeClr val="bg1"/>
                </a:solidFill>
              </a:rPr>
              <a:t>Prioritization </a:t>
            </a:r>
            <a:r>
              <a:rPr dirty="0" sz="2400" lang="en-US">
                <a:solidFill>
                  <a:schemeClr val="bg1"/>
                </a:solidFill>
              </a:rPr>
              <a:t>When a security incident occurs, </a:t>
            </a:r>
            <a:r>
              <a:rPr dirty="0" sz="2400" lang="en-US" err="1">
                <a:solidFill>
                  <a:schemeClr val="bg1"/>
                </a:solidFill>
              </a:rPr>
              <a:t>Lazada's</a:t>
            </a:r>
            <a:r>
              <a:rPr dirty="0" sz="2400" lang="en-US">
                <a:solidFill>
                  <a:schemeClr val="bg1"/>
                </a:solidFill>
              </a:rPr>
              <a:t> SOC triages and prioritizes incidents based on their severity, impact on business operations, and potential risk to customers' data or services. This ensures that resources are allocated effectively to address critical </a:t>
            </a:r>
            <a:br>
              <a:rPr dirty="0" sz="2400" lang="en-US">
                <a:solidFill>
                  <a:schemeClr val="bg1"/>
                </a:solidFill>
              </a:rPr>
            </a:br>
            <a:endParaRPr dirty="0" sz="2400" lang="en-PH">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00" name="Title 1"/>
          <p:cNvSpPr>
            <a:spLocks noGrp="1"/>
          </p:cNvSpPr>
          <p:nvPr>
            <p:ph type="title"/>
          </p:nvPr>
        </p:nvSpPr>
        <p:spPr>
          <a:xfrm>
            <a:off x="893217" y="2545320"/>
            <a:ext cx="8534400" cy="1507067"/>
          </a:xfrm>
        </p:spPr>
        <p:txBody>
          <a:bodyPr>
            <a:normAutofit/>
          </a:bodyPr>
          <a:p>
            <a:r>
              <a:rPr b="1" dirty="0" lang="en-US">
                <a:solidFill>
                  <a:schemeClr val="bg1"/>
                </a:solidFill>
              </a:rPr>
              <a:t>Incident Containment and </a:t>
            </a:r>
            <a:r>
              <a:rPr b="1" dirty="0" lang="en-US" smtClean="0">
                <a:solidFill>
                  <a:schemeClr val="bg1"/>
                </a:solidFill>
              </a:rPr>
              <a:t>Mitigation </a:t>
            </a:r>
            <a:r>
              <a:rPr dirty="0" lang="en-US" err="1">
                <a:solidFill>
                  <a:schemeClr val="bg1"/>
                </a:solidFill>
              </a:rPr>
              <a:t>Lazada</a:t>
            </a:r>
            <a:r>
              <a:rPr dirty="0" lang="en-US">
                <a:solidFill>
                  <a:schemeClr val="bg1"/>
                </a:solidFill>
              </a:rPr>
              <a:t> takes immediate action to contain and mitigate security incidents to prevent further damage or unauthorized access. This may involve isolating affected systems, blocking malicious IP addresses, or applying temporary security measures to mitigate the impact of the incident.</a:t>
            </a:r>
            <a:br>
              <a:rPr dirty="0" lang="en-US">
                <a:solidFill>
                  <a:schemeClr val="bg1"/>
                </a:solidFill>
              </a:rPr>
            </a:br>
            <a:endParaRPr dirty="0" lang="en-PH">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01" name="Title 1"/>
          <p:cNvSpPr>
            <a:spLocks noGrp="1"/>
          </p:cNvSpPr>
          <p:nvPr>
            <p:ph type="title"/>
          </p:nvPr>
        </p:nvSpPr>
        <p:spPr>
          <a:xfrm>
            <a:off x="692921" y="2170852"/>
            <a:ext cx="8534400" cy="1507067"/>
          </a:xfrm>
        </p:spPr>
        <p:txBody>
          <a:bodyPr>
            <a:noAutofit/>
          </a:bodyPr>
          <a:p>
            <a:r>
              <a:rPr b="1" dirty="0" sz="2800" lang="en-US">
                <a:solidFill>
                  <a:schemeClr val="bg1"/>
                </a:solidFill>
              </a:rPr>
              <a:t>Communication and </a:t>
            </a:r>
            <a:r>
              <a:rPr b="1" dirty="0" sz="2800" lang="en-US" smtClean="0">
                <a:solidFill>
                  <a:schemeClr val="bg1"/>
                </a:solidFill>
              </a:rPr>
              <a:t>Coordination </a:t>
            </a:r>
            <a:r>
              <a:rPr dirty="0" sz="2800" lang="en-US" err="1">
                <a:solidFill>
                  <a:schemeClr val="bg1"/>
                </a:solidFill>
              </a:rPr>
              <a:t>Lazada</a:t>
            </a:r>
            <a:r>
              <a:rPr dirty="0" sz="2800" lang="en-US">
                <a:solidFill>
                  <a:schemeClr val="bg1"/>
                </a:solidFill>
              </a:rPr>
              <a:t> maintains clear communication channels and coordination processes with internal teams, external partners, and relevant stakeholders during security incidents. This includes regular updates, incident status reports, and collaboration with law enforcement or regulatory authorities, as necessary.</a:t>
            </a:r>
            <a:br>
              <a:rPr dirty="0" sz="2800" lang="en-US">
                <a:solidFill>
                  <a:schemeClr val="bg1"/>
                </a:solidFill>
              </a:rPr>
            </a:br>
            <a:endParaRPr dirty="0" sz="2800" lang="en-PH">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2" name="Title 1"/>
          <p:cNvSpPr>
            <a:spLocks noGrp="1"/>
          </p:cNvSpPr>
          <p:nvPr>
            <p:ph type="title"/>
          </p:nvPr>
        </p:nvSpPr>
        <p:spPr>
          <a:xfrm>
            <a:off x="875801" y="2345023"/>
            <a:ext cx="8534400" cy="1507067"/>
          </a:xfrm>
        </p:spPr>
        <p:txBody>
          <a:bodyPr>
            <a:noAutofit/>
          </a:bodyPr>
          <a:p>
            <a:r>
              <a:rPr b="1" dirty="0" sz="2800" lang="en-US">
                <a:solidFill>
                  <a:schemeClr val="bg1"/>
                </a:solidFill>
              </a:rPr>
              <a:t>Post-Incident Review and Lessons </a:t>
            </a:r>
            <a:r>
              <a:rPr b="1" dirty="0" sz="2800" lang="en-US" smtClean="0">
                <a:solidFill>
                  <a:schemeClr val="bg1"/>
                </a:solidFill>
              </a:rPr>
              <a:t>Learned </a:t>
            </a:r>
            <a:r>
              <a:rPr dirty="0" sz="2800" lang="en-US">
                <a:solidFill>
                  <a:schemeClr val="bg1"/>
                </a:solidFill>
              </a:rPr>
              <a:t>After resolving a security incident, </a:t>
            </a:r>
            <a:r>
              <a:rPr dirty="0" sz="2800" lang="en-US" err="1">
                <a:solidFill>
                  <a:schemeClr val="bg1"/>
                </a:solidFill>
              </a:rPr>
              <a:t>Lazada</a:t>
            </a:r>
            <a:r>
              <a:rPr dirty="0" sz="2800" lang="en-US">
                <a:solidFill>
                  <a:schemeClr val="bg1"/>
                </a:solidFill>
              </a:rPr>
              <a:t> conducts a post-incident review to assess the effectiveness of the response, identify areas for improvement, and update security controls and procedures accordingly. This helps strengthen incident response capabilities and prevent similar incidents in the future.</a:t>
            </a:r>
            <a:endParaRPr dirty="0" sz="2800" lang="en-PH">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03" name="Title 1"/>
          <p:cNvSpPr>
            <a:spLocks noGrp="1"/>
          </p:cNvSpPr>
          <p:nvPr>
            <p:ph type="title"/>
          </p:nvPr>
        </p:nvSpPr>
        <p:spPr>
          <a:xfrm>
            <a:off x="666794" y="2066349"/>
            <a:ext cx="8534400" cy="1507067"/>
          </a:xfrm>
        </p:spPr>
        <p:txBody>
          <a:bodyPr>
            <a:noAutofit/>
          </a:bodyPr>
          <a:p>
            <a:r>
              <a:rPr b="1" dirty="0" sz="2800" lang="en-US">
                <a:solidFill>
                  <a:schemeClr val="bg1"/>
                </a:solidFill>
              </a:rPr>
              <a:t>Continuous </a:t>
            </a:r>
            <a:r>
              <a:rPr b="1" dirty="0" sz="2800" lang="en-US" smtClean="0">
                <a:solidFill>
                  <a:schemeClr val="bg1"/>
                </a:solidFill>
              </a:rPr>
              <a:t>Improvement </a:t>
            </a:r>
            <a:r>
              <a:rPr dirty="0" sz="2800" lang="en-US" err="1">
                <a:solidFill>
                  <a:schemeClr val="bg1"/>
                </a:solidFill>
              </a:rPr>
              <a:t>Lazada</a:t>
            </a:r>
            <a:r>
              <a:rPr dirty="0" sz="2800" lang="en-US">
                <a:solidFill>
                  <a:schemeClr val="bg1"/>
                </a:solidFill>
              </a:rPr>
              <a:t> continuously improves its security operations and incident response capabilities through proactive measures such as security awareness training, tabletop exercises, and simulation drills. This ensures that the organization remains vigilant against evolving security threats and adapts its practices to mitigate emerging risks effectively.</a:t>
            </a:r>
            <a:br>
              <a:rPr dirty="0" sz="2800" lang="en-US">
                <a:solidFill>
                  <a:schemeClr val="bg1"/>
                </a:solidFill>
              </a:rPr>
            </a:br>
            <a:endParaRPr dirty="0" sz="2800" lang="en-PH">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86" name="Title 1"/>
          <p:cNvSpPr>
            <a:spLocks noGrp="1"/>
          </p:cNvSpPr>
          <p:nvPr>
            <p:ph type="title"/>
          </p:nvPr>
        </p:nvSpPr>
        <p:spPr>
          <a:xfrm>
            <a:off x="0" y="-448284"/>
            <a:ext cx="11704320" cy="6601098"/>
          </a:xfrm>
        </p:spPr>
        <p:txBody>
          <a:bodyPr>
            <a:noAutofit/>
          </a:bodyPr>
          <a:p>
            <a:r>
              <a:rPr b="1" dirty="0" sz="2000" lang="en-US" smtClean="0">
                <a:solidFill>
                  <a:schemeClr val="bg1"/>
                </a:solidFill>
              </a:rPr>
              <a:t>                                                           Network security</a:t>
            </a:r>
            <a:r>
              <a:rPr dirty="0" sz="1800" lang="en-US" smtClean="0">
                <a:solidFill>
                  <a:schemeClr val="bg1"/>
                </a:solidFill>
              </a:rPr>
              <a:t/>
            </a:r>
            <a:br>
              <a:rPr dirty="0" sz="1800" lang="en-US" smtClean="0">
                <a:solidFill>
                  <a:schemeClr val="bg1"/>
                </a:solidFill>
              </a:rPr>
            </a:br>
            <a:r>
              <a:rPr dirty="0" sz="1800" lang="en-US" smtClean="0">
                <a:solidFill>
                  <a:schemeClr val="bg1"/>
                </a:solidFill>
              </a:rPr>
              <a:t/>
            </a:r>
            <a:br>
              <a:rPr dirty="0" sz="1800" lang="en-US" smtClean="0">
                <a:solidFill>
                  <a:schemeClr val="bg1"/>
                </a:solidFill>
              </a:rPr>
            </a:br>
            <a:r>
              <a:rPr dirty="0" sz="1800" lang="en-US" err="1" smtClean="0">
                <a:solidFill>
                  <a:schemeClr val="bg1"/>
                </a:solidFill>
              </a:rPr>
              <a:t>Lazada</a:t>
            </a:r>
            <a:r>
              <a:rPr dirty="0" sz="1800" lang="en-US" smtClean="0">
                <a:solidFill>
                  <a:schemeClr val="bg1"/>
                </a:solidFill>
              </a:rPr>
              <a:t> </a:t>
            </a:r>
            <a:r>
              <a:rPr dirty="0" sz="1800" lang="en-US">
                <a:solidFill>
                  <a:schemeClr val="bg1"/>
                </a:solidFill>
              </a:rPr>
              <a:t>prioritizes network security to ensure the protection of its systems, data, and users' information. Here are some key aspects of network security implemented by </a:t>
            </a:r>
            <a:r>
              <a:rPr dirty="0" sz="1800" lang="en-US" err="1" smtClean="0">
                <a:solidFill>
                  <a:schemeClr val="bg1"/>
                </a:solidFill>
              </a:rPr>
              <a:t>Lazada</a:t>
            </a:r>
            <a:r>
              <a:rPr dirty="0" sz="1800" lang="en-US" smtClean="0">
                <a:solidFill>
                  <a:schemeClr val="bg1"/>
                </a:solidFill>
              </a:rPr>
              <a:t/>
            </a:r>
            <a:br>
              <a:rPr dirty="0" sz="1800" lang="en-US" smtClean="0">
                <a:solidFill>
                  <a:schemeClr val="bg1"/>
                </a:solidFill>
              </a:rPr>
            </a:br>
            <a:r>
              <a:rPr dirty="0" sz="1800" lang="en-US">
                <a:solidFill>
                  <a:schemeClr val="bg1"/>
                </a:solidFill>
              </a:rPr>
              <a:t/>
            </a:r>
            <a:br>
              <a:rPr dirty="0" sz="1800" lang="en-US">
                <a:solidFill>
                  <a:schemeClr val="bg1"/>
                </a:solidFill>
              </a:rPr>
            </a:br>
            <a:r>
              <a:rPr dirty="0" sz="1800" lang="en-US" smtClean="0">
                <a:solidFill>
                  <a:schemeClr val="bg1"/>
                </a:solidFill>
              </a:rPr>
              <a:t> </a:t>
            </a:r>
            <a:r>
              <a:rPr dirty="0" sz="1800" lang="en-US" smtClean="0">
                <a:solidFill>
                  <a:schemeClr val="bg1"/>
                </a:solidFill>
              </a:rPr>
              <a:t> </a:t>
            </a:r>
            <a:r>
              <a:rPr b="1" dirty="0" sz="1800" lang="en-US" smtClean="0">
                <a:solidFill>
                  <a:schemeClr val="bg1"/>
                </a:solidFill>
              </a:rPr>
              <a:t>Secure </a:t>
            </a:r>
            <a:r>
              <a:rPr b="1" dirty="0" sz="1800" lang="en-US">
                <a:solidFill>
                  <a:schemeClr val="bg1"/>
                </a:solidFill>
              </a:rPr>
              <a:t>Sockets Layer (SSL) </a:t>
            </a:r>
            <a:r>
              <a:rPr b="1" dirty="0" sz="1800" lang="en-US" smtClean="0">
                <a:solidFill>
                  <a:schemeClr val="bg1"/>
                </a:solidFill>
              </a:rPr>
              <a:t>Encryption  </a:t>
            </a:r>
            <a:r>
              <a:rPr dirty="0" sz="1800" lang="en-US" err="1">
                <a:solidFill>
                  <a:schemeClr val="bg1"/>
                </a:solidFill>
              </a:rPr>
              <a:t>Lazada</a:t>
            </a:r>
            <a:r>
              <a:rPr dirty="0" sz="1800" lang="en-US">
                <a:solidFill>
                  <a:schemeClr val="bg1"/>
                </a:solidFill>
              </a:rPr>
              <a:t> utilizes 128-bit SSL encryption technology to secure the transmission of sensitive data, such as financial information. SSL encryption helps to protect the confidentiality and integrity of user data during online transactions. </a:t>
            </a:r>
            <a:r>
              <a:rPr dirty="0" sz="1800" lang="en-US" smtClean="0">
                <a:solidFill>
                  <a:schemeClr val="bg1"/>
                </a:solidFill>
              </a:rPr>
              <a:t/>
            </a:r>
            <a:br>
              <a:rPr dirty="0" sz="1800" lang="en-US" smtClean="0">
                <a:solidFill>
                  <a:schemeClr val="bg1"/>
                </a:solidFill>
              </a:rPr>
            </a:br>
            <a:r>
              <a:rPr dirty="0" sz="1800" lang="en-US">
                <a:solidFill>
                  <a:schemeClr val="bg1"/>
                </a:solidFill>
              </a:rPr>
              <a:t/>
            </a:r>
            <a:br>
              <a:rPr dirty="0" sz="1800" lang="en-US">
                <a:solidFill>
                  <a:schemeClr val="bg1"/>
                </a:solidFill>
              </a:rPr>
            </a:br>
            <a:r>
              <a:rPr dirty="0" sz="1800" lang="en-US" smtClean="0">
                <a:solidFill>
                  <a:schemeClr val="bg1"/>
                </a:solidFill>
              </a:rPr>
              <a:t> </a:t>
            </a:r>
            <a:r>
              <a:rPr b="1" dirty="0" sz="1800" lang="en-US" smtClean="0">
                <a:solidFill>
                  <a:schemeClr val="bg1"/>
                </a:solidFill>
              </a:rPr>
              <a:t>Firewalls </a:t>
            </a:r>
            <a:r>
              <a:rPr b="1" dirty="0" sz="1800" lang="en-US">
                <a:solidFill>
                  <a:schemeClr val="bg1"/>
                </a:solidFill>
              </a:rPr>
              <a:t>and Intrusion Detection/Prevention </a:t>
            </a:r>
            <a:r>
              <a:rPr b="1" dirty="0" sz="1800" lang="en-US" smtClean="0">
                <a:solidFill>
                  <a:schemeClr val="bg1"/>
                </a:solidFill>
              </a:rPr>
              <a:t>Systems  </a:t>
            </a:r>
            <a:r>
              <a:rPr dirty="0" sz="1800" lang="en-US" err="1">
                <a:solidFill>
                  <a:schemeClr val="bg1"/>
                </a:solidFill>
              </a:rPr>
              <a:t>Lazada</a:t>
            </a:r>
            <a:r>
              <a:rPr dirty="0" sz="1800" lang="en-US">
                <a:solidFill>
                  <a:schemeClr val="bg1"/>
                </a:solidFill>
              </a:rPr>
              <a:t> employs firewalls and intrusion detection/prevention systems to monitor and filter network traffic. These security measures help to identify and block unauthorized access attempts and potential threats to the network. </a:t>
            </a:r>
            <a:r>
              <a:rPr dirty="0" sz="1800" lang="en-US" smtClean="0">
                <a:solidFill>
                  <a:schemeClr val="bg1"/>
                </a:solidFill>
              </a:rPr>
              <a:t/>
            </a:r>
            <a:br>
              <a:rPr dirty="0" sz="1800" lang="en-US" smtClean="0">
                <a:solidFill>
                  <a:schemeClr val="bg1"/>
                </a:solidFill>
              </a:rPr>
            </a:br>
            <a:r>
              <a:rPr dirty="0" sz="1800" lang="en-US">
                <a:solidFill>
                  <a:schemeClr val="bg1"/>
                </a:solidFill>
              </a:rPr>
              <a:t/>
            </a:r>
            <a:br>
              <a:rPr dirty="0" sz="1800" lang="en-US">
                <a:solidFill>
                  <a:schemeClr val="bg1"/>
                </a:solidFill>
              </a:rPr>
            </a:br>
            <a:r>
              <a:rPr dirty="0" sz="1800" lang="en-US" smtClean="0">
                <a:solidFill>
                  <a:schemeClr val="bg1"/>
                </a:solidFill>
              </a:rPr>
              <a:t> </a:t>
            </a:r>
            <a:r>
              <a:rPr b="1" dirty="0" sz="1800" lang="en-US" smtClean="0">
                <a:solidFill>
                  <a:schemeClr val="bg1"/>
                </a:solidFill>
              </a:rPr>
              <a:t>Secure Infrastructure  </a:t>
            </a:r>
            <a:r>
              <a:rPr dirty="0" sz="1800" lang="en-US" err="1">
                <a:solidFill>
                  <a:schemeClr val="bg1"/>
                </a:solidFill>
              </a:rPr>
              <a:t>Lazada</a:t>
            </a:r>
            <a:r>
              <a:rPr dirty="0" sz="1800" lang="en-US">
                <a:solidFill>
                  <a:schemeClr val="bg1"/>
                </a:solidFill>
              </a:rPr>
              <a:t> maintains a secure infrastructure by implementing industry-standard security practices. This includes regular security audits, vulnerability assessments, and patch management to address any potential security vulnerabilities. </a:t>
            </a:r>
            <a:r>
              <a:rPr dirty="0" sz="1800" lang="en-US" smtClean="0">
                <a:solidFill>
                  <a:schemeClr val="bg1"/>
                </a:solidFill>
              </a:rPr>
              <a:t/>
            </a:r>
            <a:br>
              <a:rPr dirty="0" sz="1800" lang="en-US" smtClean="0">
                <a:solidFill>
                  <a:schemeClr val="bg1"/>
                </a:solidFill>
              </a:rPr>
            </a:br>
            <a:r>
              <a:rPr dirty="0" sz="1800" lang="en-US">
                <a:solidFill>
                  <a:schemeClr val="bg1"/>
                </a:solidFill>
              </a:rPr>
              <a:t/>
            </a:r>
            <a:br>
              <a:rPr dirty="0" sz="1800" lang="en-US">
                <a:solidFill>
                  <a:schemeClr val="bg1"/>
                </a:solidFill>
              </a:rPr>
            </a:br>
            <a:endParaRPr dirty="0" sz="1800" lang="en-PH">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04" name="Title 1"/>
          <p:cNvSpPr>
            <a:spLocks noGrp="1"/>
          </p:cNvSpPr>
          <p:nvPr>
            <p:ph type="title"/>
          </p:nvPr>
        </p:nvSpPr>
        <p:spPr>
          <a:xfrm>
            <a:off x="553584" y="2101183"/>
            <a:ext cx="8534400" cy="1507067"/>
          </a:xfrm>
        </p:spPr>
        <p:txBody>
          <a:bodyPr>
            <a:normAutofit/>
          </a:bodyPr>
          <a:p>
            <a:r>
              <a:rPr dirty="0" lang="en-US">
                <a:solidFill>
                  <a:schemeClr val="bg1"/>
                </a:solidFill>
              </a:rPr>
              <a:t>By implementing robust security operations and incident response practices, </a:t>
            </a:r>
            <a:r>
              <a:rPr dirty="0" lang="en-US" err="1">
                <a:solidFill>
                  <a:schemeClr val="bg1"/>
                </a:solidFill>
              </a:rPr>
              <a:t>Lazada</a:t>
            </a:r>
            <a:r>
              <a:rPr dirty="0" lang="en-US">
                <a:solidFill>
                  <a:schemeClr val="bg1"/>
                </a:solidFill>
              </a:rPr>
              <a:t> can effectively detect, respond to, and mitigate security incidents, safeguarding its e-commerce platform, customer data, and business operations from cyber threats.</a:t>
            </a:r>
            <a:endParaRPr dirty="0" lang="en-PH">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05" name="Title 1"/>
          <p:cNvSpPr>
            <a:spLocks noGrp="1"/>
          </p:cNvSpPr>
          <p:nvPr>
            <p:ph type="title"/>
          </p:nvPr>
        </p:nvSpPr>
        <p:spPr>
          <a:xfrm>
            <a:off x="605835" y="2414692"/>
            <a:ext cx="8534400" cy="1507067"/>
          </a:xfrm>
        </p:spPr>
        <p:txBody>
          <a:bodyPr>
            <a:noAutofit/>
          </a:bodyPr>
          <a:p>
            <a:r>
              <a:rPr b="1" dirty="0" sz="2800" lang="en-US">
                <a:solidFill>
                  <a:schemeClr val="bg1"/>
                </a:solidFill>
              </a:rPr>
              <a:t>24/7 Security Operations Center (SOC</a:t>
            </a:r>
            <a:r>
              <a:rPr b="1" dirty="0" sz="2800" lang="en-US" smtClean="0">
                <a:solidFill>
                  <a:schemeClr val="bg1"/>
                </a:solidFill>
              </a:rPr>
              <a:t>)</a:t>
            </a:r>
            <a:r>
              <a:rPr dirty="0" sz="2800" lang="en-US" smtClean="0">
                <a:solidFill>
                  <a:schemeClr val="bg1"/>
                </a:solidFill>
              </a:rPr>
              <a:t> </a:t>
            </a:r>
            <a:r>
              <a:rPr dirty="0" sz="2800" lang="en-US" err="1">
                <a:solidFill>
                  <a:schemeClr val="bg1"/>
                </a:solidFill>
              </a:rPr>
              <a:t>Lazada</a:t>
            </a:r>
            <a:r>
              <a:rPr dirty="0" sz="2800" lang="en-US">
                <a:solidFill>
                  <a:schemeClr val="bg1"/>
                </a:solidFill>
              </a:rPr>
              <a:t> maintains a dedicated SOC staffed with security analysts who monitor the platform's network infrastructure, systems, and applications for security threats and incidents around the clock. The SOC utilizes advanced monitoring tools and threat intelligence feeds to detect and respond to security events in real-time.</a:t>
            </a:r>
            <a:br>
              <a:rPr dirty="0" sz="2800" lang="en-US">
                <a:solidFill>
                  <a:schemeClr val="bg1"/>
                </a:solidFill>
              </a:rPr>
            </a:br>
            <a:endParaRPr dirty="0" sz="2800" lang="en-PH">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06" name="Title 1"/>
          <p:cNvSpPr>
            <a:spLocks noGrp="1"/>
          </p:cNvSpPr>
          <p:nvPr>
            <p:ph type="title"/>
          </p:nvPr>
        </p:nvSpPr>
        <p:spPr>
          <a:xfrm>
            <a:off x="1006430" y="2432109"/>
            <a:ext cx="8534400" cy="1507067"/>
          </a:xfrm>
        </p:spPr>
        <p:txBody>
          <a:bodyPr>
            <a:noAutofit/>
          </a:bodyPr>
          <a:p>
            <a:r>
              <a:rPr b="1" dirty="0" sz="2800" lang="en-US">
                <a:solidFill>
                  <a:schemeClr val="bg1"/>
                </a:solidFill>
              </a:rPr>
              <a:t>Legal and ethical information security</a:t>
            </a:r>
            <a:endParaRPr dirty="0" sz="2800" lang="en-PH"/>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07" name="Title 1"/>
          <p:cNvSpPr>
            <a:spLocks noGrp="1"/>
          </p:cNvSpPr>
          <p:nvPr>
            <p:ph type="title"/>
          </p:nvPr>
        </p:nvSpPr>
        <p:spPr>
          <a:xfrm>
            <a:off x="217715" y="339635"/>
            <a:ext cx="11713028" cy="6348548"/>
          </a:xfrm>
        </p:spPr>
        <p:txBody>
          <a:bodyPr>
            <a:noAutofit/>
          </a:bodyPr>
          <a:p>
            <a:r>
              <a:rPr b="1" dirty="0" sz="2400" lang="en-US" smtClean="0">
                <a:solidFill>
                  <a:schemeClr val="bg1"/>
                </a:solidFill>
              </a:rPr>
              <a:t>                                            </a:t>
            </a:r>
            <a:r>
              <a:rPr dirty="0" sz="2400" lang="en-US" smtClean="0">
                <a:solidFill>
                  <a:schemeClr val="bg1"/>
                </a:solidFill>
              </a:rPr>
              <a:t/>
            </a:r>
            <a:br>
              <a:rPr dirty="0" sz="2400" lang="en-US" smtClean="0">
                <a:solidFill>
                  <a:schemeClr val="bg1"/>
                </a:solidFill>
              </a:rPr>
            </a:br>
            <a:r>
              <a:rPr dirty="0" sz="2400" lang="en-US" err="1" smtClean="0">
                <a:solidFill>
                  <a:schemeClr val="bg1"/>
                </a:solidFill>
              </a:rPr>
              <a:t>Lazada</a:t>
            </a:r>
            <a:r>
              <a:rPr dirty="0" sz="2400" lang="en-US" smtClean="0">
                <a:solidFill>
                  <a:schemeClr val="bg1"/>
                </a:solidFill>
              </a:rPr>
              <a:t> </a:t>
            </a:r>
            <a:r>
              <a:rPr dirty="0" sz="2400" lang="en-US">
                <a:solidFill>
                  <a:schemeClr val="bg1"/>
                </a:solidFill>
              </a:rPr>
              <a:t>places importance on legal and ethical information security practices to ensure a safe and compliant </a:t>
            </a:r>
            <a:r>
              <a:rPr dirty="0" sz="2400" lang="en-US" err="1">
                <a:solidFill>
                  <a:schemeClr val="bg1"/>
                </a:solidFill>
              </a:rPr>
              <a:t>eCommerce</a:t>
            </a:r>
            <a:r>
              <a:rPr dirty="0" sz="2400" lang="en-US">
                <a:solidFill>
                  <a:schemeClr val="bg1"/>
                </a:solidFill>
              </a:rPr>
              <a:t> environment. Here are some key points related to the legal and ethical aspects of information security at </a:t>
            </a:r>
            <a:r>
              <a:rPr dirty="0" sz="2400" lang="en-US" err="1" smtClean="0">
                <a:solidFill>
                  <a:schemeClr val="bg1"/>
                </a:solidFill>
              </a:rPr>
              <a:t>Lazada</a:t>
            </a:r>
            <a:r>
              <a:rPr dirty="0" sz="2400" lang="en-US" smtClean="0">
                <a:solidFill>
                  <a:schemeClr val="bg1"/>
                </a:solidFill>
              </a:rPr>
              <a:t/>
            </a:r>
            <a:br>
              <a:rPr dirty="0" sz="2400" lang="en-US" smtClean="0">
                <a:solidFill>
                  <a:schemeClr val="bg1"/>
                </a:solidFill>
              </a:rPr>
            </a:br>
            <a:r>
              <a:rPr dirty="0" sz="2400" lang="en-US" smtClean="0">
                <a:solidFill>
                  <a:schemeClr val="bg1"/>
                </a:solidFill>
              </a:rPr>
              <a:t/>
            </a:r>
            <a:br>
              <a:rPr dirty="0" sz="2400" lang="en-US" smtClean="0">
                <a:solidFill>
                  <a:schemeClr val="bg1"/>
                </a:solidFill>
              </a:rPr>
            </a:br>
            <a:r>
              <a:rPr dirty="0" sz="2400" lang="en-US" smtClean="0">
                <a:solidFill>
                  <a:schemeClr val="bg1"/>
                </a:solidFill>
              </a:rPr>
              <a:t> </a:t>
            </a:r>
            <a:r>
              <a:rPr b="1" dirty="0" sz="2400" lang="en-US" smtClean="0">
                <a:solidFill>
                  <a:schemeClr val="bg1"/>
                </a:solidFill>
              </a:rPr>
              <a:t>Intellectual </a:t>
            </a:r>
            <a:r>
              <a:rPr b="1" dirty="0" sz="2400" lang="en-US">
                <a:solidFill>
                  <a:schemeClr val="bg1"/>
                </a:solidFill>
              </a:rPr>
              <a:t>Property Rights (IPR) </a:t>
            </a:r>
            <a:r>
              <a:rPr b="1" dirty="0" sz="2400" lang="en-US" smtClean="0">
                <a:solidFill>
                  <a:schemeClr val="bg1"/>
                </a:solidFill>
              </a:rPr>
              <a:t>Protection </a:t>
            </a:r>
            <a:r>
              <a:rPr dirty="0" sz="2400" lang="en-US" err="1">
                <a:solidFill>
                  <a:schemeClr val="bg1"/>
                </a:solidFill>
              </a:rPr>
              <a:t>Lazada</a:t>
            </a:r>
            <a:r>
              <a:rPr dirty="0" sz="2400" lang="en-US">
                <a:solidFill>
                  <a:schemeClr val="bg1"/>
                </a:solidFill>
              </a:rPr>
              <a:t> is committed to protecting intellectual property rights and maintaining a legally compliant </a:t>
            </a:r>
            <a:r>
              <a:rPr dirty="0" sz="2400" lang="en-US" err="1">
                <a:solidFill>
                  <a:schemeClr val="bg1"/>
                </a:solidFill>
              </a:rPr>
              <a:t>eCommerce</a:t>
            </a:r>
            <a:r>
              <a:rPr dirty="0" sz="2400" lang="en-US">
                <a:solidFill>
                  <a:schemeClr val="bg1"/>
                </a:solidFill>
              </a:rPr>
              <a:t> environment. They have dedicated efforts and initiatives to safeguard IPR and combat counterfeits on their platform. </a:t>
            </a:r>
            <a:r>
              <a:rPr dirty="0" sz="2400" lang="en-US" smtClean="0">
                <a:solidFill>
                  <a:schemeClr val="bg1"/>
                </a:solidFill>
              </a:rPr>
              <a:t/>
            </a:r>
            <a:br>
              <a:rPr dirty="0" sz="2400" lang="en-US" smtClean="0">
                <a:solidFill>
                  <a:schemeClr val="bg1"/>
                </a:solidFill>
              </a:rPr>
            </a:br>
            <a:r>
              <a:rPr dirty="0" sz="2400" lang="en-US" smtClean="0">
                <a:solidFill>
                  <a:schemeClr val="bg1"/>
                </a:solidFill>
              </a:rPr>
              <a:t/>
            </a:r>
            <a:br>
              <a:rPr dirty="0" sz="2400" lang="en-US" smtClean="0">
                <a:solidFill>
                  <a:schemeClr val="bg1"/>
                </a:solidFill>
              </a:rPr>
            </a:br>
            <a:r>
              <a:rPr dirty="0" sz="2400" lang="en-US" smtClean="0">
                <a:solidFill>
                  <a:schemeClr val="bg1"/>
                </a:solidFill>
              </a:rPr>
              <a:t> </a:t>
            </a:r>
            <a:r>
              <a:rPr b="1" dirty="0" sz="2400" lang="en-US" smtClean="0">
                <a:solidFill>
                  <a:schemeClr val="bg1"/>
                </a:solidFill>
              </a:rPr>
              <a:t>Suppliers</a:t>
            </a:r>
            <a:r>
              <a:rPr b="1" dirty="0" sz="2400" lang="en-US">
                <a:solidFill>
                  <a:schemeClr val="bg1"/>
                </a:solidFill>
              </a:rPr>
              <a:t>' Code of </a:t>
            </a:r>
            <a:r>
              <a:rPr b="1" dirty="0" sz="2400" lang="en-US" smtClean="0">
                <a:solidFill>
                  <a:schemeClr val="bg1"/>
                </a:solidFill>
              </a:rPr>
              <a:t>Conduct  </a:t>
            </a:r>
            <a:r>
              <a:rPr dirty="0" sz="2400" lang="en-US" err="1">
                <a:solidFill>
                  <a:schemeClr val="bg1"/>
                </a:solidFill>
              </a:rPr>
              <a:t>Lazada</a:t>
            </a:r>
            <a:r>
              <a:rPr dirty="0" sz="2400" lang="en-US">
                <a:solidFill>
                  <a:schemeClr val="bg1"/>
                </a:solidFill>
              </a:rPr>
              <a:t> expects all its business partners and suppliers to adhere to a Suppliers' Code of Conduct. This code ensures that suppliers conduct their business in a legal, fair, and ethical manner when providing goods or services to </a:t>
            </a:r>
            <a:r>
              <a:rPr dirty="0" sz="2400" lang="en-US" err="1">
                <a:solidFill>
                  <a:schemeClr val="bg1"/>
                </a:solidFill>
              </a:rPr>
              <a:t>Lazada</a:t>
            </a:r>
            <a:r>
              <a:rPr dirty="0" sz="2400" lang="en-US">
                <a:solidFill>
                  <a:schemeClr val="bg1"/>
                </a:solidFill>
              </a:rPr>
              <a:t>. </a:t>
            </a:r>
            <a:r>
              <a:rPr dirty="0" sz="2400" lang="en-US" smtClean="0">
                <a:solidFill>
                  <a:schemeClr val="bg1"/>
                </a:solidFill>
              </a:rPr>
              <a:t/>
            </a:r>
            <a:br>
              <a:rPr dirty="0" sz="2400" lang="en-US" smtClean="0">
                <a:solidFill>
                  <a:schemeClr val="bg1"/>
                </a:solidFill>
              </a:rPr>
            </a:br>
            <a:r>
              <a:rPr dirty="0" sz="2400" lang="en-US">
                <a:solidFill>
                  <a:schemeClr val="bg1"/>
                </a:solidFill>
              </a:rPr>
              <a:t/>
            </a:r>
            <a:br>
              <a:rPr dirty="0" sz="2400" lang="en-US">
                <a:solidFill>
                  <a:schemeClr val="bg1"/>
                </a:solidFill>
              </a:rPr>
            </a:br>
            <a:endParaRPr dirty="0" sz="2400" lang="en-PH">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08" name="Title 1"/>
          <p:cNvSpPr>
            <a:spLocks noGrp="1"/>
          </p:cNvSpPr>
          <p:nvPr>
            <p:ph type="title"/>
          </p:nvPr>
        </p:nvSpPr>
        <p:spPr>
          <a:xfrm>
            <a:off x="936760" y="2728201"/>
            <a:ext cx="8534400" cy="1507067"/>
          </a:xfrm>
        </p:spPr>
        <p:txBody>
          <a:bodyPr>
            <a:noAutofit/>
          </a:bodyPr>
          <a:p>
            <a:r>
              <a:rPr b="1" dirty="0" sz="2800" lang="en-US" smtClean="0">
                <a:solidFill>
                  <a:schemeClr val="bg1"/>
                </a:solidFill>
              </a:rPr>
              <a:t>personal </a:t>
            </a:r>
            <a:r>
              <a:rPr b="1" dirty="0" sz="2800" lang="en-US">
                <a:solidFill>
                  <a:schemeClr val="bg1"/>
                </a:solidFill>
              </a:rPr>
              <a:t>Information Security  </a:t>
            </a:r>
            <a:r>
              <a:rPr dirty="0" sz="2800" lang="en-US" err="1">
                <a:solidFill>
                  <a:schemeClr val="bg1"/>
                </a:solidFill>
              </a:rPr>
              <a:t>Lazada</a:t>
            </a:r>
            <a:r>
              <a:rPr dirty="0" sz="2800" lang="en-US">
                <a:solidFill>
                  <a:schemeClr val="bg1"/>
                </a:solidFill>
              </a:rPr>
              <a:t> takes measures to ensure the security of users' personal information. They restrict access to personal information and maintain technology products to prevent unauthorized access to computer systems. </a:t>
            </a:r>
            <a:br>
              <a:rPr dirty="0" sz="2800" lang="en-US">
                <a:solidFill>
                  <a:schemeClr val="bg1"/>
                </a:solidFill>
              </a:rPr>
            </a:br>
            <a:r>
              <a:rPr dirty="0" sz="2800" lang="en-US">
                <a:solidFill>
                  <a:schemeClr val="bg1"/>
                </a:solidFill>
              </a:rPr>
              <a:t/>
            </a:r>
            <a:br>
              <a:rPr dirty="0" sz="2800" lang="en-US">
                <a:solidFill>
                  <a:schemeClr val="bg1"/>
                </a:solidFill>
              </a:rPr>
            </a:br>
            <a:r>
              <a:rPr dirty="0" sz="2800" lang="en-US" smtClean="0">
                <a:solidFill>
                  <a:schemeClr val="bg1"/>
                </a:solidFill>
              </a:rPr>
              <a:t> </a:t>
            </a:r>
            <a:r>
              <a:rPr b="1" dirty="0" sz="2800" lang="en-US">
                <a:solidFill>
                  <a:schemeClr val="bg1"/>
                </a:solidFill>
              </a:rPr>
              <a:t>Compliance with E-commerce Laws  </a:t>
            </a:r>
            <a:r>
              <a:rPr dirty="0" sz="2800" lang="en-US" err="1">
                <a:solidFill>
                  <a:schemeClr val="bg1"/>
                </a:solidFill>
              </a:rPr>
              <a:t>Lazada</a:t>
            </a:r>
            <a:r>
              <a:rPr dirty="0" sz="2800" lang="en-US">
                <a:solidFill>
                  <a:schemeClr val="bg1"/>
                </a:solidFill>
              </a:rPr>
              <a:t> operates in accordance with relevant e-commerce laws and regulations in the regions where it operates. This includes compliance with laws such as the Electronic Commerce Act and Consumer Protection Act.</a:t>
            </a:r>
            <a:endParaRPr dirty="0" sz="2800" lang="en-PH"/>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09" name="Title 1"/>
          <p:cNvSpPr>
            <a:spLocks noGrp="1"/>
          </p:cNvSpPr>
          <p:nvPr>
            <p:ph type="title"/>
          </p:nvPr>
        </p:nvSpPr>
        <p:spPr>
          <a:xfrm>
            <a:off x="901926" y="2545321"/>
            <a:ext cx="8534400" cy="1507067"/>
          </a:xfrm>
        </p:spPr>
        <p:txBody>
          <a:bodyPr>
            <a:noAutofit/>
          </a:bodyPr>
          <a:p>
            <a:r>
              <a:rPr b="1" dirty="0" sz="2800" lang="en-US">
                <a:solidFill>
                  <a:schemeClr val="bg1"/>
                </a:solidFill>
              </a:rPr>
              <a:t>Ethical Considerations</a:t>
            </a:r>
            <a:r>
              <a:rPr dirty="0" sz="2800" lang="en-US">
                <a:solidFill>
                  <a:schemeClr val="bg1"/>
                </a:solidFill>
              </a:rPr>
              <a:t> </a:t>
            </a:r>
            <a:r>
              <a:rPr dirty="0" sz="2800" lang="en-US" err="1">
                <a:solidFill>
                  <a:schemeClr val="bg1"/>
                </a:solidFill>
              </a:rPr>
              <a:t>PayMaya</a:t>
            </a:r>
            <a:r>
              <a:rPr dirty="0" sz="2800" lang="en-US">
                <a:solidFill>
                  <a:schemeClr val="bg1"/>
                </a:solidFill>
              </a:rPr>
              <a:t> upholds ethical principles in its information security practices, prioritizing the protection of user privacy, security, and trust. This includes measures to prevent unauthorized access to user data, combat fraud and financial crimes, and promote responsible use of financial services. </a:t>
            </a:r>
            <a:r>
              <a:rPr dirty="0" sz="2800" lang="en-US" err="1">
                <a:solidFill>
                  <a:schemeClr val="bg1"/>
                </a:solidFill>
              </a:rPr>
              <a:t>PayMaya</a:t>
            </a:r>
            <a:r>
              <a:rPr dirty="0" sz="2800" lang="en-US">
                <a:solidFill>
                  <a:schemeClr val="bg1"/>
                </a:solidFill>
              </a:rPr>
              <a:t> takes proactive steps to address ethical dilemmas and societal concerns, such as ensuring accessibility and inclusivity, protecting vulnerable users, and fostering a safe and trustworthy digital environment.</a:t>
            </a:r>
            <a:endParaRPr dirty="0" sz="2800" lang="en-PH"/>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10" name="Title 1"/>
          <p:cNvSpPr>
            <a:spLocks noGrp="1"/>
          </p:cNvSpPr>
          <p:nvPr>
            <p:ph type="title"/>
          </p:nvPr>
        </p:nvSpPr>
        <p:spPr>
          <a:xfrm>
            <a:off x="901927" y="2919789"/>
            <a:ext cx="8534400" cy="1507067"/>
          </a:xfrm>
        </p:spPr>
        <p:txBody>
          <a:bodyPr>
            <a:noAutofit/>
          </a:bodyPr>
          <a:p>
            <a:r>
              <a:rPr b="1" dirty="0" sz="2800" lang="en-US">
                <a:solidFill>
                  <a:schemeClr val="bg1"/>
                </a:solidFill>
              </a:rPr>
              <a:t>Security by Design </a:t>
            </a:r>
            <a:r>
              <a:rPr dirty="0" sz="2800" lang="en-US" err="1">
                <a:solidFill>
                  <a:schemeClr val="bg1"/>
                </a:solidFill>
              </a:rPr>
              <a:t>PayMaya</a:t>
            </a:r>
            <a:r>
              <a:rPr dirty="0" sz="2800" lang="en-US">
                <a:solidFill>
                  <a:schemeClr val="bg1"/>
                </a:solidFill>
              </a:rPr>
              <a:t> integrates security into its products and services from the design phase, following principles of security by design and privacy by design. This involves implementing robust security controls, encryption, access controls, and other measures to protect user data and transactions. </a:t>
            </a:r>
            <a:r>
              <a:rPr dirty="0" sz="2800" lang="en-US" err="1">
                <a:solidFill>
                  <a:schemeClr val="bg1"/>
                </a:solidFill>
              </a:rPr>
              <a:t>PayMaya</a:t>
            </a:r>
            <a:r>
              <a:rPr dirty="0" sz="2800" lang="en-US">
                <a:solidFill>
                  <a:schemeClr val="bg1"/>
                </a:solidFill>
              </a:rPr>
              <a:t> continuously assesses and improves its security posture to address evolving threats and vulnerabilities, demonstrating a commitment to user security and privacy. </a:t>
            </a:r>
            <a:br>
              <a:rPr dirty="0" sz="2800" lang="en-US">
                <a:solidFill>
                  <a:schemeClr val="bg1"/>
                </a:solidFill>
              </a:rPr>
            </a:br>
            <a:r>
              <a:rPr dirty="0" sz="2800" lang="en-US">
                <a:solidFill>
                  <a:schemeClr val="bg1"/>
                </a:solidFill>
              </a:rPr>
              <a:t/>
            </a:r>
            <a:br>
              <a:rPr dirty="0" sz="2800" lang="en-US">
                <a:solidFill>
                  <a:schemeClr val="bg1"/>
                </a:solidFill>
              </a:rPr>
            </a:br>
            <a:endParaRPr dirty="0" sz="2800" lang="en-PH"/>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11" name="Title 1"/>
          <p:cNvSpPr>
            <a:spLocks noGrp="1"/>
          </p:cNvSpPr>
          <p:nvPr>
            <p:ph type="title"/>
          </p:nvPr>
        </p:nvSpPr>
        <p:spPr>
          <a:xfrm>
            <a:off x="605835" y="2458235"/>
            <a:ext cx="8534400" cy="1507067"/>
          </a:xfrm>
        </p:spPr>
        <p:txBody>
          <a:bodyPr>
            <a:noAutofit/>
          </a:bodyPr>
          <a:p>
            <a:r>
              <a:rPr b="1" dirty="0" sz="2800" lang="en-US">
                <a:solidFill>
                  <a:schemeClr val="bg1"/>
                </a:solidFill>
              </a:rPr>
              <a:t>Accountability and Responsibility </a:t>
            </a:r>
            <a:r>
              <a:rPr dirty="0" sz="2800" lang="en-US">
                <a:solidFill>
                  <a:schemeClr val="bg1"/>
                </a:solidFill>
              </a:rPr>
              <a:t> </a:t>
            </a:r>
            <a:r>
              <a:rPr dirty="0" sz="2800" lang="en-US" err="1">
                <a:solidFill>
                  <a:schemeClr val="bg1"/>
                </a:solidFill>
              </a:rPr>
              <a:t>PayMaya</a:t>
            </a:r>
            <a:r>
              <a:rPr dirty="0" sz="2800" lang="en-US">
                <a:solidFill>
                  <a:schemeClr val="bg1"/>
                </a:solidFill>
              </a:rPr>
              <a:t> holds itself accountable for protecting user data and upholding high standards of information security and privacy. The company regularly conducts security audits, risk assessments, and compliance reviews to ensure adherence to legal and ethical standards. </a:t>
            </a:r>
            <a:br>
              <a:rPr dirty="0" sz="2800" lang="en-US">
                <a:solidFill>
                  <a:schemeClr val="bg1"/>
                </a:solidFill>
              </a:rPr>
            </a:br>
            <a:r>
              <a:rPr dirty="0" sz="2800" lang="en-US" err="1">
                <a:solidFill>
                  <a:schemeClr val="bg1"/>
                </a:solidFill>
              </a:rPr>
              <a:t>PayMaya</a:t>
            </a:r>
            <a:r>
              <a:rPr dirty="0" sz="2800" lang="en-US">
                <a:solidFill>
                  <a:schemeClr val="bg1"/>
                </a:solidFill>
              </a:rPr>
              <a:t> takes responsibility for addressing security incidents, mitigating risks, and transparently communicating with users and regulators to maintain trust and confidence in its services.</a:t>
            </a:r>
            <a:endParaRPr dirty="0" sz="2800" lang="en-PH"/>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12" name="Title 1"/>
          <p:cNvSpPr>
            <a:spLocks noGrp="1"/>
          </p:cNvSpPr>
          <p:nvPr>
            <p:ph type="title"/>
          </p:nvPr>
        </p:nvSpPr>
        <p:spPr>
          <a:xfrm>
            <a:off x="901926" y="2449526"/>
            <a:ext cx="8534400" cy="1507067"/>
          </a:xfrm>
        </p:spPr>
        <p:txBody>
          <a:bodyPr>
            <a:noAutofit/>
          </a:bodyPr>
          <a:p>
            <a:r>
              <a:rPr dirty="0" sz="2800" lang="en-US">
                <a:solidFill>
                  <a:schemeClr val="bg1"/>
                </a:solidFill>
              </a:rPr>
              <a:t>Legal Considerations:</a:t>
            </a:r>
            <a:br>
              <a:rPr dirty="0" sz="2800" lang="en-US">
                <a:solidFill>
                  <a:schemeClr val="bg1"/>
                </a:solidFill>
              </a:rPr>
            </a:br>
            <a:r>
              <a:rPr dirty="0" sz="2800" lang="en-US">
                <a:solidFill>
                  <a:schemeClr val="bg1"/>
                </a:solidFill>
              </a:rPr>
              <a:t/>
            </a:r>
            <a:br>
              <a:rPr dirty="0" sz="2800" lang="en-US">
                <a:solidFill>
                  <a:schemeClr val="bg1"/>
                </a:solidFill>
              </a:rPr>
            </a:br>
            <a:r>
              <a:rPr b="1" dirty="0" sz="2800" lang="en-US" smtClean="0">
                <a:solidFill>
                  <a:schemeClr val="bg1"/>
                </a:solidFill>
              </a:rPr>
              <a:t>Data </a:t>
            </a:r>
            <a:r>
              <a:rPr b="1" dirty="0" sz="2800" lang="en-US">
                <a:solidFill>
                  <a:schemeClr val="bg1"/>
                </a:solidFill>
              </a:rPr>
              <a:t>Protection and Privacy </a:t>
            </a:r>
            <a:r>
              <a:rPr b="1" dirty="0" sz="2800" lang="en-US" smtClean="0">
                <a:solidFill>
                  <a:schemeClr val="bg1"/>
                </a:solidFill>
              </a:rPr>
              <a:t>Law </a:t>
            </a:r>
            <a:r>
              <a:rPr dirty="0" sz="2800" lang="en-US" err="1">
                <a:solidFill>
                  <a:schemeClr val="bg1"/>
                </a:solidFill>
              </a:rPr>
              <a:t>Lazada</a:t>
            </a:r>
            <a:r>
              <a:rPr dirty="0" sz="2800" lang="en-US">
                <a:solidFill>
                  <a:schemeClr val="bg1"/>
                </a:solidFill>
              </a:rPr>
              <a:t> is subject to data protection and privacy laws in the regions where it operates. Compliance with laws such as the General Data Protection Regulation (GDPR) in the European Union and the Personal Data Protection Act (PDPA) in Singapore requires </a:t>
            </a:r>
            <a:r>
              <a:rPr dirty="0" sz="2800" lang="en-US" err="1">
                <a:solidFill>
                  <a:schemeClr val="bg1"/>
                </a:solidFill>
              </a:rPr>
              <a:t>Lazada</a:t>
            </a:r>
            <a:r>
              <a:rPr dirty="0" sz="2800" lang="en-US">
                <a:solidFill>
                  <a:schemeClr val="bg1"/>
                </a:solidFill>
              </a:rPr>
              <a:t> to implement measures to protect the personal data of its users and customers. This includes obtaining consent for data collection and processing, implementing appropriate security controls, and providing mechanisms for users to exercise their data rights.</a:t>
            </a:r>
            <a:br>
              <a:rPr dirty="0" sz="2800" lang="en-US">
                <a:solidFill>
                  <a:schemeClr val="bg1"/>
                </a:solidFill>
              </a:rPr>
            </a:br>
            <a:endParaRPr dirty="0" sz="2800" lang="en-PH"/>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13" name="Title 1"/>
          <p:cNvSpPr>
            <a:spLocks noGrp="1"/>
          </p:cNvSpPr>
          <p:nvPr>
            <p:ph type="title"/>
          </p:nvPr>
        </p:nvSpPr>
        <p:spPr>
          <a:xfrm>
            <a:off x="1102224" y="2710784"/>
            <a:ext cx="8534400" cy="1507067"/>
          </a:xfrm>
        </p:spPr>
        <p:txBody>
          <a:bodyPr>
            <a:normAutofit/>
          </a:bodyPr>
          <a:p>
            <a:r>
              <a:rPr b="1" dirty="0" lang="en-US">
                <a:solidFill>
                  <a:schemeClr val="bg1"/>
                </a:solidFill>
              </a:rPr>
              <a:t>Consumer Protection </a:t>
            </a:r>
            <a:r>
              <a:rPr b="1" dirty="0" lang="en-US" smtClean="0">
                <a:solidFill>
                  <a:schemeClr val="bg1"/>
                </a:solidFill>
              </a:rPr>
              <a:t>Regulations </a:t>
            </a:r>
            <a:r>
              <a:rPr dirty="0" lang="en-US" err="1">
                <a:solidFill>
                  <a:schemeClr val="bg1"/>
                </a:solidFill>
              </a:rPr>
              <a:t>Lazada</a:t>
            </a:r>
            <a:r>
              <a:rPr dirty="0" lang="en-US">
                <a:solidFill>
                  <a:schemeClr val="bg1"/>
                </a:solidFill>
              </a:rPr>
              <a:t> must adhere to consumer protection regulations to ensure fair and transparent e-commerce practices. This includes providing accurate product information, honoring warranties and guarantees, and resolving disputes with customers in a timely and satisfactory manner.</a:t>
            </a:r>
            <a:br>
              <a:rPr dirty="0" lang="en-US">
                <a:solidFill>
                  <a:schemeClr val="bg1"/>
                </a:solidFill>
              </a:rPr>
            </a:br>
            <a:endParaRPr dirty="0" lang="en-PH"/>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87" name="Title 1"/>
          <p:cNvSpPr>
            <a:spLocks noGrp="1"/>
          </p:cNvSpPr>
          <p:nvPr>
            <p:ph type="title"/>
          </p:nvPr>
        </p:nvSpPr>
        <p:spPr>
          <a:xfrm>
            <a:off x="269966" y="269966"/>
            <a:ext cx="11599817" cy="6400800"/>
          </a:xfrm>
        </p:spPr>
        <p:txBody>
          <a:bodyPr>
            <a:normAutofit/>
          </a:bodyPr>
          <a:p>
            <a:r>
              <a:rPr dirty="0" sz="1800" lang="en-US" smtClean="0">
                <a:solidFill>
                  <a:schemeClr val="bg1"/>
                </a:solidFill>
              </a:rPr>
              <a:t> </a:t>
            </a:r>
            <a:r>
              <a:rPr b="1" dirty="0" sz="1800" lang="en-US" smtClean="0">
                <a:solidFill>
                  <a:schemeClr val="bg1"/>
                </a:solidFill>
              </a:rPr>
              <a:t>Data </a:t>
            </a:r>
            <a:r>
              <a:rPr b="1" dirty="0" sz="1800" lang="en-US">
                <a:solidFill>
                  <a:schemeClr val="bg1"/>
                </a:solidFill>
              </a:rPr>
              <a:t>Protection </a:t>
            </a:r>
            <a:r>
              <a:rPr b="1" dirty="0" sz="1800" lang="en-US" smtClean="0">
                <a:solidFill>
                  <a:schemeClr val="bg1"/>
                </a:solidFill>
              </a:rPr>
              <a:t>Measures  </a:t>
            </a:r>
            <a:r>
              <a:rPr dirty="0" sz="1800" lang="en-US" err="1">
                <a:solidFill>
                  <a:schemeClr val="bg1"/>
                </a:solidFill>
              </a:rPr>
              <a:t>Lazada</a:t>
            </a:r>
            <a:r>
              <a:rPr dirty="0" sz="1800" lang="en-US">
                <a:solidFill>
                  <a:schemeClr val="bg1"/>
                </a:solidFill>
              </a:rPr>
              <a:t> implements data protection measures to safeguard user information. This includes access controls, data encryption, and regular data backups to prevent unauthorized access, data breaches, and data loss. </a:t>
            </a:r>
            <a:br>
              <a:rPr dirty="0" sz="1800" lang="en-US">
                <a:solidFill>
                  <a:schemeClr val="bg1"/>
                </a:solidFill>
              </a:rPr>
            </a:br>
            <a:r>
              <a:rPr dirty="0" sz="1800" lang="en-US">
                <a:solidFill>
                  <a:schemeClr val="bg1"/>
                </a:solidFill>
              </a:rPr>
              <a:t/>
            </a:r>
            <a:br>
              <a:rPr dirty="0" sz="1800" lang="en-US">
                <a:solidFill>
                  <a:schemeClr val="bg1"/>
                </a:solidFill>
              </a:rPr>
            </a:br>
            <a:r>
              <a:rPr b="1" dirty="0" sz="1800" lang="en-US" smtClean="0">
                <a:solidFill>
                  <a:schemeClr val="bg1"/>
                </a:solidFill>
              </a:rPr>
              <a:t>Security </a:t>
            </a:r>
            <a:r>
              <a:rPr b="1" dirty="0" sz="1800" lang="en-US">
                <a:solidFill>
                  <a:schemeClr val="bg1"/>
                </a:solidFill>
              </a:rPr>
              <a:t>Incident </a:t>
            </a:r>
            <a:r>
              <a:rPr b="1" dirty="0" sz="1800" lang="en-US" smtClean="0">
                <a:solidFill>
                  <a:schemeClr val="bg1"/>
                </a:solidFill>
              </a:rPr>
              <a:t>Response  </a:t>
            </a:r>
            <a:r>
              <a:rPr dirty="0" sz="1800" lang="en-US" err="1">
                <a:solidFill>
                  <a:schemeClr val="bg1"/>
                </a:solidFill>
              </a:rPr>
              <a:t>Lazada</a:t>
            </a:r>
            <a:r>
              <a:rPr dirty="0" sz="1800" lang="en-US">
                <a:solidFill>
                  <a:schemeClr val="bg1"/>
                </a:solidFill>
              </a:rPr>
              <a:t> has a dedicated security incident response team that is responsible for detecting, analyzing, and responding to security incidents promptly. They follow established incident response procedures to mitigate the impact of security breaches and take necessary actions to prevent future incidents</a:t>
            </a:r>
            <a:r>
              <a:rPr dirty="0" sz="1800" lang="en-US" smtClean="0">
                <a:solidFill>
                  <a:schemeClr val="bg1"/>
                </a:solidFill>
              </a:rPr>
              <a:t>.</a:t>
            </a:r>
            <a:br>
              <a:rPr dirty="0" sz="1800" lang="en-US" smtClean="0">
                <a:solidFill>
                  <a:schemeClr val="bg1"/>
                </a:solidFill>
              </a:rPr>
            </a:br>
            <a:r>
              <a:rPr dirty="0" sz="1800" lang="en-US" smtClean="0">
                <a:solidFill>
                  <a:schemeClr val="bg1"/>
                </a:solidFill>
              </a:rPr>
              <a:t/>
            </a:r>
            <a:br>
              <a:rPr dirty="0" sz="1800" lang="en-US" smtClean="0">
                <a:solidFill>
                  <a:schemeClr val="bg1"/>
                </a:solidFill>
              </a:rPr>
            </a:br>
            <a:r>
              <a:rPr dirty="0" sz="1800" lang="en-US" smtClean="0">
                <a:solidFill>
                  <a:schemeClr val="bg1"/>
                </a:solidFill>
              </a:rPr>
              <a:t>                                                       </a:t>
            </a:r>
            <a:r>
              <a:rPr dirty="0" sz="1800" lang="en-US">
                <a:solidFill>
                  <a:schemeClr val="bg1"/>
                </a:solidFill>
              </a:rPr>
              <a:t/>
            </a:r>
            <a:br>
              <a:rPr dirty="0" sz="1800" lang="en-US">
                <a:solidFill>
                  <a:schemeClr val="bg1"/>
                </a:solidFill>
              </a:rPr>
            </a:br>
            <a:r>
              <a:rPr dirty="0" sz="1800" lang="en-US" smtClean="0">
                <a:solidFill>
                  <a:schemeClr val="bg1"/>
                </a:solidFill>
              </a:rPr>
              <a:t/>
            </a:r>
            <a:br>
              <a:rPr dirty="0" sz="1800" lang="en-US" smtClean="0">
                <a:solidFill>
                  <a:schemeClr val="bg1"/>
                </a:solidFill>
              </a:rPr>
            </a:br>
            <a:endParaRPr b="1" dirty="0" sz="2000" lang="en-PH"/>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14" name="Title 1"/>
          <p:cNvSpPr>
            <a:spLocks noGrp="1"/>
          </p:cNvSpPr>
          <p:nvPr>
            <p:ph type="title"/>
          </p:nvPr>
        </p:nvSpPr>
        <p:spPr>
          <a:xfrm>
            <a:off x="762589" y="2641114"/>
            <a:ext cx="8534400" cy="1507067"/>
          </a:xfrm>
        </p:spPr>
        <p:txBody>
          <a:bodyPr>
            <a:noAutofit/>
          </a:bodyPr>
          <a:p>
            <a:r>
              <a:rPr b="1" dirty="0" sz="2800" lang="en-US">
                <a:solidFill>
                  <a:schemeClr val="bg1"/>
                </a:solidFill>
              </a:rPr>
              <a:t>Cybersecurity Laws and </a:t>
            </a:r>
            <a:r>
              <a:rPr b="1" dirty="0" sz="2800" lang="en-US" smtClean="0">
                <a:solidFill>
                  <a:schemeClr val="bg1"/>
                </a:solidFill>
              </a:rPr>
              <a:t>Regulations </a:t>
            </a:r>
            <a:r>
              <a:rPr dirty="0" sz="2800" lang="en-US" err="1">
                <a:solidFill>
                  <a:schemeClr val="bg1"/>
                </a:solidFill>
              </a:rPr>
              <a:t>Lazada</a:t>
            </a:r>
            <a:r>
              <a:rPr dirty="0" sz="2800" lang="en-US">
                <a:solidFill>
                  <a:schemeClr val="bg1"/>
                </a:solidFill>
              </a:rPr>
              <a:t> is subject to cybersecurity laws and regulations that mandate measures to protect against cyber threats and data breaches. Compliance with laws such as the Cybersecurity Act in Singapore and similar regulations in other jurisdictions requires </a:t>
            </a:r>
            <a:r>
              <a:rPr dirty="0" sz="2800" lang="en-US" err="1">
                <a:solidFill>
                  <a:schemeClr val="bg1"/>
                </a:solidFill>
              </a:rPr>
              <a:t>Lazada</a:t>
            </a:r>
            <a:r>
              <a:rPr dirty="0" sz="2800" lang="en-US">
                <a:solidFill>
                  <a:schemeClr val="bg1"/>
                </a:solidFill>
              </a:rPr>
              <a:t> to implement security controls, conduct risk assessments, and report security incidents to regulatory authorities.</a:t>
            </a:r>
            <a:br>
              <a:rPr dirty="0" sz="2800" lang="en-US">
                <a:solidFill>
                  <a:schemeClr val="bg1"/>
                </a:solidFill>
              </a:rPr>
            </a:br>
            <a:endParaRPr dirty="0" sz="2800" lang="en-PH"/>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15" name="Title 1"/>
          <p:cNvSpPr>
            <a:spLocks noGrp="1"/>
          </p:cNvSpPr>
          <p:nvPr>
            <p:ph type="title"/>
          </p:nvPr>
        </p:nvSpPr>
        <p:spPr>
          <a:xfrm>
            <a:off x="753880" y="2658533"/>
            <a:ext cx="8534400" cy="1507067"/>
          </a:xfrm>
        </p:spPr>
        <p:txBody>
          <a:bodyPr>
            <a:noAutofit/>
          </a:bodyPr>
          <a:p>
            <a:r>
              <a:rPr dirty="0" sz="3200" lang="en-US">
                <a:solidFill>
                  <a:schemeClr val="bg1"/>
                </a:solidFill>
              </a:rPr>
              <a:t>Ethical </a:t>
            </a:r>
            <a:r>
              <a:rPr dirty="0" sz="3200" lang="en-US" smtClean="0">
                <a:solidFill>
                  <a:schemeClr val="bg1"/>
                </a:solidFill>
              </a:rPr>
              <a:t>Considerations</a:t>
            </a:r>
            <a:r>
              <a:rPr dirty="0" sz="3200" lang="en-US">
                <a:solidFill>
                  <a:schemeClr val="bg1"/>
                </a:solidFill>
              </a:rPr>
              <a:t/>
            </a:r>
            <a:br>
              <a:rPr dirty="0" sz="3200" lang="en-US">
                <a:solidFill>
                  <a:schemeClr val="bg1"/>
                </a:solidFill>
              </a:rPr>
            </a:br>
            <a:r>
              <a:rPr dirty="0" sz="3200" lang="en-US">
                <a:solidFill>
                  <a:schemeClr val="bg1"/>
                </a:solidFill>
              </a:rPr>
              <a:t/>
            </a:r>
            <a:br>
              <a:rPr dirty="0" sz="3200" lang="en-US">
                <a:solidFill>
                  <a:schemeClr val="bg1"/>
                </a:solidFill>
              </a:rPr>
            </a:br>
            <a:r>
              <a:rPr b="1" dirty="0" sz="3200" lang="en-US" smtClean="0">
                <a:solidFill>
                  <a:schemeClr val="bg1"/>
                </a:solidFill>
              </a:rPr>
              <a:t>Transparent Communication </a:t>
            </a:r>
            <a:r>
              <a:rPr b="1" dirty="0" sz="3200" lang="en-US" err="1">
                <a:solidFill>
                  <a:schemeClr val="bg1"/>
                </a:solidFill>
              </a:rPr>
              <a:t>Lazada</a:t>
            </a:r>
            <a:r>
              <a:rPr b="1" dirty="0" sz="3200" lang="en-US">
                <a:solidFill>
                  <a:schemeClr val="bg1"/>
                </a:solidFill>
              </a:rPr>
              <a:t> </a:t>
            </a:r>
            <a:r>
              <a:rPr dirty="0" sz="3200" lang="en-US">
                <a:solidFill>
                  <a:schemeClr val="bg1"/>
                </a:solidFill>
              </a:rPr>
              <a:t>should communicate transparently with its users and customers about its data handling practices, security measures, and incident response procedures. Providing clear and concise information helps build trust and confidence among users.</a:t>
            </a:r>
            <a:br>
              <a:rPr dirty="0" sz="3200" lang="en-US">
                <a:solidFill>
                  <a:schemeClr val="bg1"/>
                </a:solidFill>
              </a:rPr>
            </a:br>
            <a:endParaRPr dirty="0" sz="3200" lang="en-PH"/>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16" name="Title 1"/>
          <p:cNvSpPr>
            <a:spLocks noGrp="1"/>
          </p:cNvSpPr>
          <p:nvPr>
            <p:ph type="title"/>
          </p:nvPr>
        </p:nvSpPr>
        <p:spPr>
          <a:xfrm>
            <a:off x="736464" y="2641115"/>
            <a:ext cx="8534400" cy="1507067"/>
          </a:xfrm>
        </p:spPr>
        <p:txBody>
          <a:bodyPr>
            <a:normAutofit/>
          </a:bodyPr>
          <a:p>
            <a:r>
              <a:rPr b="1" dirty="0" lang="en-US">
                <a:solidFill>
                  <a:schemeClr val="bg1"/>
                </a:solidFill>
              </a:rPr>
              <a:t>User </a:t>
            </a:r>
            <a:r>
              <a:rPr b="1" dirty="0" lang="en-US" smtClean="0">
                <a:solidFill>
                  <a:schemeClr val="bg1"/>
                </a:solidFill>
              </a:rPr>
              <a:t>Empowerment </a:t>
            </a:r>
            <a:r>
              <a:rPr dirty="0" lang="en-US" err="1">
                <a:solidFill>
                  <a:schemeClr val="bg1"/>
                </a:solidFill>
              </a:rPr>
              <a:t>Lazada</a:t>
            </a:r>
            <a:r>
              <a:rPr dirty="0" lang="en-US">
                <a:solidFill>
                  <a:schemeClr val="bg1"/>
                </a:solidFill>
              </a:rPr>
              <a:t> should empower its users to take control of their own security by providing tools and resources to manage their accounts, monitor their transactions, and report suspicious activities. This includes offering features such as multi-factor authentication, account recovery options, and security alerts.</a:t>
            </a:r>
            <a:br>
              <a:rPr dirty="0" lang="en-US">
                <a:solidFill>
                  <a:schemeClr val="bg1"/>
                </a:solidFill>
              </a:rPr>
            </a:br>
            <a:endParaRPr dirty="0" lang="en-PH"/>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17" name="Title 1"/>
          <p:cNvSpPr>
            <a:spLocks noGrp="1"/>
          </p:cNvSpPr>
          <p:nvPr>
            <p:ph type="title"/>
          </p:nvPr>
        </p:nvSpPr>
        <p:spPr>
          <a:xfrm>
            <a:off x="1556900" y="2403566"/>
            <a:ext cx="8596668" cy="1320800"/>
          </a:xfrm>
        </p:spPr>
        <p:txBody>
          <a:bodyPr/>
          <a:p>
            <a:pPr algn="ctr"/>
            <a:r>
              <a:rPr dirty="0" lang="en-US" smtClean="0">
                <a:solidFill>
                  <a:schemeClr val="bg1"/>
                </a:solidFill>
              </a:rPr>
              <a:t>THANK YOU</a:t>
            </a:r>
            <a:endParaRPr dirty="0" lang="en-PH">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88" name="Title 1"/>
          <p:cNvSpPr>
            <a:spLocks noGrp="1"/>
          </p:cNvSpPr>
          <p:nvPr>
            <p:ph type="title"/>
          </p:nvPr>
        </p:nvSpPr>
        <p:spPr>
          <a:xfrm>
            <a:off x="945469" y="2527903"/>
            <a:ext cx="8534400" cy="1507067"/>
          </a:xfrm>
        </p:spPr>
        <p:txBody>
          <a:bodyPr>
            <a:noAutofit/>
          </a:bodyPr>
          <a:p>
            <a:r>
              <a:rPr dirty="0" sz="2800" lang="en-US">
                <a:solidFill>
                  <a:schemeClr val="bg1"/>
                </a:solidFill>
              </a:rPr>
              <a:t>Securing a platform like </a:t>
            </a:r>
            <a:r>
              <a:rPr dirty="0" sz="2800" lang="en-US" err="1">
                <a:solidFill>
                  <a:schemeClr val="bg1"/>
                </a:solidFill>
              </a:rPr>
              <a:t>Lazada</a:t>
            </a:r>
            <a:r>
              <a:rPr dirty="0" sz="2800" lang="en-US">
                <a:solidFill>
                  <a:schemeClr val="bg1"/>
                </a:solidFill>
              </a:rPr>
              <a:t> involves various measures: </a:t>
            </a:r>
            <a:br>
              <a:rPr dirty="0" sz="2800" lang="en-US">
                <a:solidFill>
                  <a:schemeClr val="bg1"/>
                </a:solidFill>
              </a:rPr>
            </a:br>
            <a:r>
              <a:rPr b="1" dirty="0" sz="2800" lang="en-US" smtClean="0">
                <a:solidFill>
                  <a:schemeClr val="bg1"/>
                </a:solidFill>
              </a:rPr>
              <a:t>Encryption</a:t>
            </a:r>
            <a:r>
              <a:rPr dirty="0" sz="2800" lang="en-US" smtClean="0">
                <a:solidFill>
                  <a:schemeClr val="bg1"/>
                </a:solidFill>
              </a:rPr>
              <a:t> </a:t>
            </a:r>
            <a:r>
              <a:rPr dirty="0" sz="2800" lang="en-US">
                <a:solidFill>
                  <a:schemeClr val="bg1"/>
                </a:solidFill>
              </a:rPr>
              <a:t>Ensure all data transmitted between the app and servers is encrypted using strong encryption protocols like HTTPS. </a:t>
            </a:r>
            <a:br>
              <a:rPr dirty="0" sz="2800" lang="en-US">
                <a:solidFill>
                  <a:schemeClr val="bg1"/>
                </a:solidFill>
              </a:rPr>
            </a:br>
            <a:r>
              <a:rPr b="1" dirty="0" sz="2800" lang="en-US" smtClean="0">
                <a:solidFill>
                  <a:schemeClr val="bg1"/>
                </a:solidFill>
              </a:rPr>
              <a:t>Authentication</a:t>
            </a:r>
            <a:r>
              <a:rPr dirty="0" sz="2800" lang="en-US" smtClean="0">
                <a:solidFill>
                  <a:schemeClr val="bg1"/>
                </a:solidFill>
              </a:rPr>
              <a:t> </a:t>
            </a:r>
            <a:r>
              <a:rPr dirty="0" sz="2800" lang="en-US">
                <a:solidFill>
                  <a:schemeClr val="bg1"/>
                </a:solidFill>
              </a:rPr>
              <a:t>Implement robust user authentication mechanisms, including multi-factor authentication, to prevent unauthorized access. </a:t>
            </a:r>
            <a:br>
              <a:rPr dirty="0" sz="2800" lang="en-US">
                <a:solidFill>
                  <a:schemeClr val="bg1"/>
                </a:solidFill>
              </a:rPr>
            </a:br>
            <a:r>
              <a:rPr b="1" dirty="0" sz="2800" lang="en-US" smtClean="0">
                <a:solidFill>
                  <a:schemeClr val="bg1"/>
                </a:solidFill>
              </a:rPr>
              <a:t>Authorization</a:t>
            </a:r>
            <a:r>
              <a:rPr dirty="0" sz="2800" lang="en-US" smtClean="0">
                <a:solidFill>
                  <a:schemeClr val="bg1"/>
                </a:solidFill>
              </a:rPr>
              <a:t> </a:t>
            </a:r>
            <a:r>
              <a:rPr dirty="0" sz="2800" lang="en-US">
                <a:solidFill>
                  <a:schemeClr val="bg1"/>
                </a:solidFill>
              </a:rPr>
              <a:t>Employ access control mechanisms to restrict user access to certain features or data based on their roles and permissions. </a:t>
            </a:r>
            <a:br>
              <a:rPr dirty="0" sz="2800" lang="en-US">
                <a:solidFill>
                  <a:schemeClr val="bg1"/>
                </a:solidFill>
              </a:rPr>
            </a:br>
            <a:endParaRPr dirty="0" sz="2800" lang="en-PH"/>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89" name="Title 1"/>
          <p:cNvSpPr>
            <a:spLocks noGrp="1"/>
          </p:cNvSpPr>
          <p:nvPr>
            <p:ph type="title"/>
          </p:nvPr>
        </p:nvSpPr>
        <p:spPr>
          <a:xfrm>
            <a:off x="954178" y="2536612"/>
            <a:ext cx="8534400" cy="1507067"/>
          </a:xfrm>
        </p:spPr>
        <p:txBody>
          <a:bodyPr>
            <a:noAutofit/>
          </a:bodyPr>
          <a:p>
            <a:r>
              <a:rPr b="1" dirty="0" sz="2800" lang="en-US">
                <a:solidFill>
                  <a:schemeClr val="bg1"/>
                </a:solidFill>
              </a:rPr>
              <a:t>Input </a:t>
            </a:r>
            <a:r>
              <a:rPr b="1" dirty="0" sz="2800" lang="en-US" smtClean="0">
                <a:solidFill>
                  <a:schemeClr val="bg1"/>
                </a:solidFill>
              </a:rPr>
              <a:t>Validation</a:t>
            </a:r>
            <a:r>
              <a:rPr dirty="0" sz="2800" lang="en-US" smtClean="0">
                <a:solidFill>
                  <a:schemeClr val="bg1"/>
                </a:solidFill>
              </a:rPr>
              <a:t> </a:t>
            </a:r>
            <a:r>
              <a:rPr dirty="0" sz="2800" lang="en-US">
                <a:solidFill>
                  <a:schemeClr val="bg1"/>
                </a:solidFill>
              </a:rPr>
              <a:t>Validate all input data to prevent injection attacks such as SQL injection or cross-site scripting (XSS</a:t>
            </a:r>
            <a:r>
              <a:rPr dirty="0" sz="2800" lang="en-US" smtClean="0">
                <a:solidFill>
                  <a:schemeClr val="bg1"/>
                </a:solidFill>
              </a:rPr>
              <a:t>).</a:t>
            </a:r>
            <a:br>
              <a:rPr dirty="0" sz="2800" lang="en-US" smtClean="0">
                <a:solidFill>
                  <a:schemeClr val="bg1"/>
                </a:solidFill>
              </a:rPr>
            </a:br>
            <a:r>
              <a:rPr dirty="0" sz="2800" lang="en-US" smtClean="0">
                <a:solidFill>
                  <a:schemeClr val="bg1"/>
                </a:solidFill>
              </a:rPr>
              <a:t> </a:t>
            </a:r>
            <a:r>
              <a:rPr dirty="0" sz="2800" lang="en-US">
                <a:solidFill>
                  <a:schemeClr val="bg1"/>
                </a:solidFill>
              </a:rPr>
              <a:t/>
            </a:r>
            <a:br>
              <a:rPr dirty="0" sz="2800" lang="en-US">
                <a:solidFill>
                  <a:schemeClr val="bg1"/>
                </a:solidFill>
              </a:rPr>
            </a:br>
            <a:r>
              <a:rPr b="1" dirty="0" sz="2800" lang="en-US" smtClean="0">
                <a:solidFill>
                  <a:schemeClr val="bg1"/>
                </a:solidFill>
              </a:rPr>
              <a:t>Secure APIs</a:t>
            </a:r>
            <a:r>
              <a:rPr dirty="0" sz="2800" lang="en-US" smtClean="0">
                <a:solidFill>
                  <a:schemeClr val="bg1"/>
                </a:solidFill>
              </a:rPr>
              <a:t> </a:t>
            </a:r>
            <a:r>
              <a:rPr dirty="0" sz="2800" lang="en-US">
                <a:solidFill>
                  <a:schemeClr val="bg1"/>
                </a:solidFill>
              </a:rPr>
              <a:t>Secure APIs with authentication, authorization, and encryption to prevent unauthorized access or data manipulation. </a:t>
            </a:r>
            <a:r>
              <a:rPr dirty="0" sz="2800" lang="en-US" smtClean="0">
                <a:solidFill>
                  <a:schemeClr val="bg1"/>
                </a:solidFill>
              </a:rPr>
              <a:t/>
            </a:r>
            <a:br>
              <a:rPr dirty="0" sz="2800" lang="en-US" smtClean="0">
                <a:solidFill>
                  <a:schemeClr val="bg1"/>
                </a:solidFill>
              </a:rPr>
            </a:br>
            <a:r>
              <a:rPr dirty="0" sz="2800" lang="en-US">
                <a:solidFill>
                  <a:schemeClr val="bg1"/>
                </a:solidFill>
              </a:rPr>
              <a:t/>
            </a:r>
            <a:br>
              <a:rPr dirty="0" sz="2800" lang="en-US">
                <a:solidFill>
                  <a:schemeClr val="bg1"/>
                </a:solidFill>
              </a:rPr>
            </a:br>
            <a:r>
              <a:rPr b="1" dirty="0" sz="2800" lang="en-US" smtClean="0">
                <a:solidFill>
                  <a:schemeClr val="bg1"/>
                </a:solidFill>
              </a:rPr>
              <a:t>Secure Storage</a:t>
            </a:r>
            <a:r>
              <a:rPr dirty="0" sz="2800" lang="en-US" smtClean="0">
                <a:solidFill>
                  <a:schemeClr val="bg1"/>
                </a:solidFill>
              </a:rPr>
              <a:t> </a:t>
            </a:r>
            <a:r>
              <a:rPr dirty="0" sz="2800" lang="en-US">
                <a:solidFill>
                  <a:schemeClr val="bg1"/>
                </a:solidFill>
              </a:rPr>
              <a:t>Safeguard sensitive data such as passwords and payment information using encryption and secure storage mechanisms. </a:t>
            </a:r>
            <a:br>
              <a:rPr dirty="0" sz="2800" lang="en-US">
                <a:solidFill>
                  <a:schemeClr val="bg1"/>
                </a:solidFill>
              </a:rPr>
            </a:br>
            <a:endParaRPr dirty="0" sz="2800" lang="en-P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0" name="Title 1"/>
          <p:cNvSpPr>
            <a:spLocks noGrp="1"/>
          </p:cNvSpPr>
          <p:nvPr>
            <p:ph type="title"/>
          </p:nvPr>
        </p:nvSpPr>
        <p:spPr>
          <a:xfrm>
            <a:off x="1058680" y="2771743"/>
            <a:ext cx="8534400" cy="1507067"/>
          </a:xfrm>
        </p:spPr>
        <p:txBody>
          <a:bodyPr>
            <a:noAutofit/>
          </a:bodyPr>
          <a:p>
            <a:r>
              <a:rPr b="1" dirty="0" sz="2800" lang="en-US">
                <a:solidFill>
                  <a:schemeClr val="bg1"/>
                </a:solidFill>
              </a:rPr>
              <a:t>Regular </a:t>
            </a:r>
            <a:r>
              <a:rPr b="1" dirty="0" sz="2800" lang="en-US" smtClean="0">
                <a:solidFill>
                  <a:schemeClr val="bg1"/>
                </a:solidFill>
              </a:rPr>
              <a:t>Audits</a:t>
            </a:r>
            <a:r>
              <a:rPr dirty="0" sz="2800" lang="en-US" smtClean="0">
                <a:solidFill>
                  <a:schemeClr val="bg1"/>
                </a:solidFill>
              </a:rPr>
              <a:t> </a:t>
            </a:r>
            <a:r>
              <a:rPr dirty="0" sz="2800" lang="en-US">
                <a:solidFill>
                  <a:schemeClr val="bg1"/>
                </a:solidFill>
              </a:rPr>
              <a:t>Conduct regular security audits and penetration testing to identify and address vulnerabilities in the application. </a:t>
            </a:r>
            <a:r>
              <a:rPr dirty="0" sz="2800" lang="en-US" smtClean="0">
                <a:solidFill>
                  <a:schemeClr val="bg1"/>
                </a:solidFill>
              </a:rPr>
              <a:t/>
            </a:r>
            <a:br>
              <a:rPr dirty="0" sz="2800" lang="en-US" smtClean="0">
                <a:solidFill>
                  <a:schemeClr val="bg1"/>
                </a:solidFill>
              </a:rPr>
            </a:br>
            <a:r>
              <a:rPr dirty="0" sz="2800" lang="en-US">
                <a:solidFill>
                  <a:schemeClr val="bg1"/>
                </a:solidFill>
              </a:rPr>
              <a:t/>
            </a:r>
            <a:br>
              <a:rPr dirty="0" sz="2800" lang="en-US">
                <a:solidFill>
                  <a:schemeClr val="bg1"/>
                </a:solidFill>
              </a:rPr>
            </a:br>
            <a:r>
              <a:rPr b="1" dirty="0" sz="2800" lang="en-US" smtClean="0">
                <a:solidFill>
                  <a:schemeClr val="bg1"/>
                </a:solidFill>
              </a:rPr>
              <a:t>Updates </a:t>
            </a:r>
            <a:r>
              <a:rPr b="1" dirty="0" sz="2800" lang="en-US">
                <a:solidFill>
                  <a:schemeClr val="bg1"/>
                </a:solidFill>
              </a:rPr>
              <a:t>and </a:t>
            </a:r>
            <a:r>
              <a:rPr b="1" dirty="0" sz="2800" lang="en-US" smtClean="0">
                <a:solidFill>
                  <a:schemeClr val="bg1"/>
                </a:solidFill>
              </a:rPr>
              <a:t>Patches</a:t>
            </a:r>
            <a:r>
              <a:rPr dirty="0" sz="2800" lang="en-US" smtClean="0">
                <a:solidFill>
                  <a:schemeClr val="bg1"/>
                </a:solidFill>
              </a:rPr>
              <a:t> </a:t>
            </a:r>
            <a:r>
              <a:rPr dirty="0" sz="2800" lang="en-US">
                <a:solidFill>
                  <a:schemeClr val="bg1"/>
                </a:solidFill>
              </a:rPr>
              <a:t>Keep the application and all dependencies up to date with the latest security patches to mitigate known vulnerabilities. </a:t>
            </a:r>
            <a:r>
              <a:rPr dirty="0" sz="2800" lang="en-US" smtClean="0">
                <a:solidFill>
                  <a:schemeClr val="bg1"/>
                </a:solidFill>
              </a:rPr>
              <a:t/>
            </a:r>
            <a:br>
              <a:rPr dirty="0" sz="2800" lang="en-US" smtClean="0">
                <a:solidFill>
                  <a:schemeClr val="bg1"/>
                </a:solidFill>
              </a:rPr>
            </a:br>
            <a:r>
              <a:rPr dirty="0" sz="2800" lang="en-US">
                <a:solidFill>
                  <a:schemeClr val="bg1"/>
                </a:solidFill>
              </a:rPr>
              <a:t/>
            </a:r>
            <a:br>
              <a:rPr dirty="0" sz="2800" lang="en-US">
                <a:solidFill>
                  <a:schemeClr val="bg1"/>
                </a:solidFill>
              </a:rPr>
            </a:br>
            <a:r>
              <a:rPr b="1" dirty="0" sz="2800" lang="en-US" smtClean="0">
                <a:solidFill>
                  <a:schemeClr val="bg1"/>
                </a:solidFill>
              </a:rPr>
              <a:t>Monitoring </a:t>
            </a:r>
            <a:r>
              <a:rPr b="1" dirty="0" sz="2800" lang="en-US">
                <a:solidFill>
                  <a:schemeClr val="bg1"/>
                </a:solidFill>
              </a:rPr>
              <a:t>and </a:t>
            </a:r>
            <a:r>
              <a:rPr b="1" dirty="0" sz="2800" lang="en-US" smtClean="0">
                <a:solidFill>
                  <a:schemeClr val="bg1"/>
                </a:solidFill>
              </a:rPr>
              <a:t>Logging</a:t>
            </a:r>
            <a:r>
              <a:rPr dirty="0" sz="2800" lang="en-US" smtClean="0">
                <a:solidFill>
                  <a:schemeClr val="bg1"/>
                </a:solidFill>
              </a:rPr>
              <a:t> </a:t>
            </a:r>
            <a:r>
              <a:rPr dirty="0" sz="2800" lang="en-US">
                <a:solidFill>
                  <a:schemeClr val="bg1"/>
                </a:solidFill>
              </a:rPr>
              <a:t>Implement monitoring and logging mechanisms to detect and respond to security incidents in real-time. </a:t>
            </a:r>
            <a:br>
              <a:rPr dirty="0" sz="2800" lang="en-US">
                <a:solidFill>
                  <a:schemeClr val="bg1"/>
                </a:solidFill>
              </a:rPr>
            </a:br>
            <a:endParaRPr dirty="0" sz="2800" lang="en-P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91" name="Title 1"/>
          <p:cNvSpPr>
            <a:spLocks noGrp="1"/>
          </p:cNvSpPr>
          <p:nvPr>
            <p:ph type="title"/>
          </p:nvPr>
        </p:nvSpPr>
        <p:spPr>
          <a:xfrm>
            <a:off x="1006429" y="2519195"/>
            <a:ext cx="8534400" cy="1507067"/>
          </a:xfrm>
        </p:spPr>
        <p:txBody>
          <a:bodyPr>
            <a:normAutofit/>
          </a:bodyPr>
          <a:p>
            <a:r>
              <a:rPr b="1" dirty="0" lang="en-US" smtClean="0">
                <a:solidFill>
                  <a:schemeClr val="bg1"/>
                </a:solidFill>
              </a:rPr>
              <a:t>User Education</a:t>
            </a:r>
            <a:r>
              <a:rPr dirty="0" lang="en-US" smtClean="0">
                <a:solidFill>
                  <a:schemeClr val="bg1"/>
                </a:solidFill>
              </a:rPr>
              <a:t> </a:t>
            </a:r>
            <a:r>
              <a:rPr dirty="0" lang="en-US">
                <a:solidFill>
                  <a:schemeClr val="bg1"/>
                </a:solidFill>
              </a:rPr>
              <a:t>Educate users about best practices for online security, such as using strong passwords and being cautious of phishing attempts. By implementing these measures, you can enhance the security of the </a:t>
            </a:r>
            <a:r>
              <a:rPr dirty="0" lang="en-US" err="1">
                <a:solidFill>
                  <a:schemeClr val="bg1"/>
                </a:solidFill>
              </a:rPr>
              <a:t>Lazada</a:t>
            </a:r>
            <a:r>
              <a:rPr dirty="0" lang="en-US">
                <a:solidFill>
                  <a:schemeClr val="bg1"/>
                </a:solidFill>
              </a:rPr>
              <a:t> application and protect both user data and the platform itself from potential threats.</a:t>
            </a:r>
            <a:endParaRPr dirty="0" lang="en-P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92" name="Title 1"/>
          <p:cNvSpPr>
            <a:spLocks noGrp="1"/>
          </p:cNvSpPr>
          <p:nvPr>
            <p:ph type="title"/>
          </p:nvPr>
        </p:nvSpPr>
        <p:spPr>
          <a:xfrm>
            <a:off x="1102222" y="2823995"/>
            <a:ext cx="8534400" cy="1507067"/>
          </a:xfrm>
        </p:spPr>
        <p:txBody>
          <a:bodyPr>
            <a:noAutofit/>
          </a:bodyPr>
          <a:p>
            <a:r>
              <a:rPr b="1" dirty="0" sz="2400" lang="en-US">
                <a:solidFill>
                  <a:schemeClr val="bg1"/>
                </a:solidFill>
              </a:rPr>
              <a:t>Secure Socket Layer (SSL) </a:t>
            </a:r>
            <a:r>
              <a:rPr b="1" dirty="0" sz="2400" lang="en-US" smtClean="0">
                <a:solidFill>
                  <a:schemeClr val="bg1"/>
                </a:solidFill>
              </a:rPr>
              <a:t>Encryption </a:t>
            </a:r>
            <a:r>
              <a:rPr dirty="0" sz="2400" lang="en-US" err="1">
                <a:solidFill>
                  <a:schemeClr val="bg1"/>
                </a:solidFill>
              </a:rPr>
              <a:t>Lazada</a:t>
            </a:r>
            <a:r>
              <a:rPr dirty="0" sz="2400" lang="en-US">
                <a:solidFill>
                  <a:schemeClr val="bg1"/>
                </a:solidFill>
              </a:rPr>
              <a:t> employs SSL encryption to secure the transmission of sensitive data, such as user credentials, payment information, and personal details, between users' devices and its servers. This helps prevent unauthorized interception and eavesdropping on communication channels.</a:t>
            </a:r>
            <a:br>
              <a:rPr dirty="0" sz="2400" lang="en-US">
                <a:solidFill>
                  <a:schemeClr val="bg1"/>
                </a:solidFill>
              </a:rPr>
            </a:br>
            <a:r>
              <a:rPr dirty="0" sz="2400" lang="en-US">
                <a:solidFill>
                  <a:schemeClr val="bg1"/>
                </a:solidFill>
              </a:rPr>
              <a:t/>
            </a:r>
            <a:br>
              <a:rPr dirty="0" sz="2400" lang="en-US">
                <a:solidFill>
                  <a:schemeClr val="bg1"/>
                </a:solidFill>
              </a:rPr>
            </a:br>
            <a:r>
              <a:rPr b="1" dirty="0" sz="2400" lang="en-US" smtClean="0">
                <a:solidFill>
                  <a:schemeClr val="bg1"/>
                </a:solidFill>
              </a:rPr>
              <a:t>Web </a:t>
            </a:r>
            <a:r>
              <a:rPr b="1" dirty="0" sz="2400" lang="en-US">
                <a:solidFill>
                  <a:schemeClr val="bg1"/>
                </a:solidFill>
              </a:rPr>
              <a:t>Application Firewall (WAF</a:t>
            </a:r>
            <a:r>
              <a:rPr b="1" dirty="0" sz="2400" lang="en-US" smtClean="0">
                <a:solidFill>
                  <a:schemeClr val="bg1"/>
                </a:solidFill>
              </a:rPr>
              <a:t>) </a:t>
            </a:r>
            <a:r>
              <a:rPr dirty="0" sz="2400" lang="en-US" err="1">
                <a:solidFill>
                  <a:schemeClr val="bg1"/>
                </a:solidFill>
              </a:rPr>
              <a:t>Lazada</a:t>
            </a:r>
            <a:r>
              <a:rPr dirty="0" sz="2400" lang="en-US">
                <a:solidFill>
                  <a:schemeClr val="bg1"/>
                </a:solidFill>
              </a:rPr>
              <a:t> utilizes a WAF to protect its web applications from common security threats, such as cross-site scripting (XSS), SQL injection, and other forms of web-based attacks. The WAF analyzes incoming traffic, filters out malicious requests, and enforces security policies to safeguard against known vulnerabilities.</a:t>
            </a:r>
            <a:br>
              <a:rPr dirty="0" sz="2400" lang="en-US">
                <a:solidFill>
                  <a:schemeClr val="bg1"/>
                </a:solidFill>
              </a:rPr>
            </a:br>
            <a:endParaRPr dirty="0" sz="2400" lang="en-PH">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93" name="Title 1"/>
          <p:cNvSpPr>
            <a:spLocks noGrp="1"/>
          </p:cNvSpPr>
          <p:nvPr>
            <p:ph type="title"/>
          </p:nvPr>
        </p:nvSpPr>
        <p:spPr>
          <a:xfrm>
            <a:off x="544875" y="2336315"/>
            <a:ext cx="8534400" cy="1507067"/>
          </a:xfrm>
        </p:spPr>
        <p:txBody>
          <a:bodyPr>
            <a:noAutofit/>
          </a:bodyPr>
          <a:p>
            <a:r>
              <a:rPr b="1" dirty="0" sz="2400" lang="en-US">
                <a:solidFill>
                  <a:schemeClr val="bg1"/>
                </a:solidFill>
              </a:rPr>
              <a:t>Network </a:t>
            </a:r>
            <a:r>
              <a:rPr b="1" dirty="0" sz="2400" lang="en-US" smtClean="0">
                <a:solidFill>
                  <a:schemeClr val="bg1"/>
                </a:solidFill>
              </a:rPr>
              <a:t>Segmentation </a:t>
            </a:r>
            <a:r>
              <a:rPr dirty="0" sz="2400" lang="en-US" err="1" smtClean="0">
                <a:solidFill>
                  <a:schemeClr val="bg1"/>
                </a:solidFill>
              </a:rPr>
              <a:t>Lazada</a:t>
            </a:r>
            <a:r>
              <a:rPr dirty="0" sz="2400" lang="en-US" smtClean="0">
                <a:solidFill>
                  <a:schemeClr val="bg1"/>
                </a:solidFill>
              </a:rPr>
              <a:t> </a:t>
            </a:r>
            <a:r>
              <a:rPr dirty="0" sz="2400" lang="en-US">
                <a:solidFill>
                  <a:schemeClr val="bg1"/>
                </a:solidFill>
              </a:rPr>
              <a:t>employs network segmentation to divide its network infrastructure into separate zones or segments based on security requirements and access controls. This limits the lateral movement of attackers within the network and helps contain security breaches to specific areas, reducing the overall attack surface.</a:t>
            </a:r>
            <a:br>
              <a:rPr dirty="0" sz="2400" lang="en-US">
                <a:solidFill>
                  <a:schemeClr val="bg1"/>
                </a:solidFill>
              </a:rPr>
            </a:br>
            <a:r>
              <a:rPr dirty="0" sz="2400" lang="en-US">
                <a:solidFill>
                  <a:schemeClr val="bg1"/>
                </a:solidFill>
              </a:rPr>
              <a:t/>
            </a:r>
            <a:br>
              <a:rPr dirty="0" sz="2400" lang="en-US">
                <a:solidFill>
                  <a:schemeClr val="bg1"/>
                </a:solidFill>
              </a:rPr>
            </a:br>
            <a:r>
              <a:rPr b="1" dirty="0" sz="2400" lang="en-US" smtClean="0">
                <a:solidFill>
                  <a:schemeClr val="bg1"/>
                </a:solidFill>
              </a:rPr>
              <a:t>Endpoint Security Controls </a:t>
            </a:r>
            <a:r>
              <a:rPr dirty="0" sz="2400" lang="en-US" err="1" smtClean="0">
                <a:solidFill>
                  <a:schemeClr val="bg1"/>
                </a:solidFill>
              </a:rPr>
              <a:t>Lazada</a:t>
            </a:r>
            <a:r>
              <a:rPr dirty="0" sz="2400" lang="en-US" smtClean="0">
                <a:solidFill>
                  <a:schemeClr val="bg1"/>
                </a:solidFill>
              </a:rPr>
              <a:t> </a:t>
            </a:r>
            <a:r>
              <a:rPr dirty="0" sz="2400" lang="en-US">
                <a:solidFill>
                  <a:schemeClr val="bg1"/>
                </a:solidFill>
              </a:rPr>
              <a:t>implements endpoint security controls, such as antivirus software, host-based intrusion detection systems (HIDS), and device encryption, to protect endpoints, including employee workstations, servers, and mobile devices, from malware</a:t>
            </a:r>
            <a:endParaRPr dirty="0" sz="2400" lang="en-PH">
              <a:solidFill>
                <a:schemeClr val="bg1"/>
              </a:solidFill>
            </a:endParaRPr>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INSTAGRAM  -NETWORK SECURITY -SECURITY OPERATION AND INCIDENT RESPONSE -LEGAL AND ETHICAL OF INFORMATION SECURITY</dc:title>
  <dc:creator>admin</dc:creator>
  <cp:lastModifiedBy>admin</cp:lastModifiedBy>
  <dcterms:created xsi:type="dcterms:W3CDTF">2024-04-17T03:49:41Z</dcterms:created>
  <dcterms:modified xsi:type="dcterms:W3CDTF">2024-04-27T23:15:01Z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eda6d660131048b5a2e7fb7eaedf55d6</vt:lpwstr>
  </property>
</Properties>
</file>