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0" r:id="rId3"/>
    <p:sldId id="281" r:id="rId4"/>
    <p:sldId id="258" r:id="rId5"/>
    <p:sldId id="279" r:id="rId6"/>
    <p:sldId id="282" r:id="rId7"/>
    <p:sldId id="267" r:id="rId8"/>
    <p:sldId id="265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836" autoAdjust="0"/>
  </p:normalViewPr>
  <p:slideViewPr>
    <p:cSldViewPr snapToGrid="0">
      <p:cViewPr varScale="1">
        <p:scale>
          <a:sx n="94" d="100"/>
          <a:sy n="94" d="100"/>
        </p:scale>
        <p:origin x="11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53302ad5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53302ad5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7331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566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646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646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8299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f5236464d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f5236464d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0443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pt.cc/fRSR3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156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 b="1" i="1" dirty="0"/>
              <a:t>Video Streaming and </a:t>
            </a:r>
            <a:r>
              <a:rPr lang="en-US" altLang="zh-TW" sz="2400" b="1" i="1" dirty="0"/>
              <a:t>T</a:t>
            </a:r>
            <a:r>
              <a:rPr lang="zh-TW" sz="2400" b="1" i="1" dirty="0"/>
              <a:t>racking</a:t>
            </a:r>
            <a:endParaRPr sz="2400" b="1" i="1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1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b="1" dirty="0">
                <a:solidFill>
                  <a:schemeClr val="dk1"/>
                </a:solidFill>
              </a:rPr>
              <a:t>Homework –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545C7-200F-4E9A-A1A7-7E102C07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Introduction</a:t>
            </a:r>
            <a:endParaRPr lang="zh-TW" altLang="en-US" sz="2400" b="1" i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66AE82-AD10-4EC8-9256-03733E5CD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In this assignment, you will practice constructing a neural network using </a:t>
            </a:r>
            <a:r>
              <a:rPr lang="en-US" altLang="zh-TW" sz="1600" b="1" dirty="0" err="1">
                <a:solidFill>
                  <a:schemeClr val="tx1"/>
                </a:solidFill>
              </a:rPr>
              <a:t>PyTorch</a:t>
            </a:r>
            <a:r>
              <a:rPr lang="en-US" altLang="zh-TW" sz="1600" b="1" dirty="0">
                <a:solidFill>
                  <a:schemeClr val="tx1"/>
                </a:solidFill>
              </a:rPr>
              <a:t> and training it to perform a classification task. 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To ensure that students can meet the assignment's requirements, the use of pretrained weights and existing models, such as those built with </a:t>
            </a:r>
            <a:r>
              <a:rPr lang="en-US" altLang="zh-TW" sz="1600" b="1" dirty="0" err="1">
                <a:solidFill>
                  <a:schemeClr val="tx1"/>
                </a:solidFill>
              </a:rPr>
              <a:t>torchvision</a:t>
            </a:r>
            <a:r>
              <a:rPr lang="en-US" altLang="zh-TW" sz="1600" b="1" dirty="0">
                <a:solidFill>
                  <a:schemeClr val="tx1"/>
                </a:solidFill>
              </a:rPr>
              <a:t>, is </a:t>
            </a:r>
            <a:r>
              <a:rPr lang="en-US" altLang="zh-TW" sz="1600" b="1" dirty="0">
                <a:solidFill>
                  <a:srgbClr val="FF0000"/>
                </a:solidFill>
              </a:rPr>
              <a:t>not</a:t>
            </a:r>
            <a:r>
              <a:rPr lang="en-US" altLang="zh-TW" sz="1600" b="1" dirty="0">
                <a:solidFill>
                  <a:schemeClr val="tx1"/>
                </a:solidFill>
              </a:rPr>
              <a:t> permitted.</a:t>
            </a:r>
            <a:endParaRPr lang="zh-TW" alt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504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6C7F85-3A75-43E2-ADD7-E8915C79A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What to do?</a:t>
            </a:r>
            <a:endParaRPr lang="zh-TW" altLang="en-US" sz="2400" b="1" i="1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B551EF-A016-4529-873A-DD5DA0202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You’re tasked with completing at least 3 Python Files: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net.py, train.py, test.py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You need to implement your neural network inside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 </a:t>
            </a:r>
            <a:r>
              <a:rPr lang="en-US" altLang="zh-TW" sz="1600" b="1" dirty="0">
                <a:solidFill>
                  <a:schemeClr val="tx1"/>
                </a:solidFill>
              </a:rPr>
              <a:t>and named it as “</a:t>
            </a:r>
            <a:r>
              <a:rPr lang="en-US" altLang="zh-TW" sz="1600" b="1" dirty="0" err="1">
                <a:solidFill>
                  <a:schemeClr val="tx1"/>
                </a:solidFill>
              </a:rPr>
              <a:t>my_network</a:t>
            </a:r>
            <a:r>
              <a:rPr lang="en-US" altLang="zh-TW" sz="1600" b="1" dirty="0">
                <a:solidFill>
                  <a:schemeClr val="tx1"/>
                </a:solidFill>
              </a:rPr>
              <a:t>”. This network should be rendered accessible to both </a:t>
            </a:r>
            <a:r>
              <a:rPr lang="en-US" altLang="zh-TW" sz="1600" b="1" i="1" dirty="0">
                <a:solidFill>
                  <a:schemeClr val="accent5"/>
                </a:solidFill>
              </a:rPr>
              <a:t>train.py</a:t>
            </a:r>
            <a:r>
              <a:rPr lang="en-US" altLang="zh-TW" sz="1600" b="1" dirty="0">
                <a:solidFill>
                  <a:schemeClr val="tx1"/>
                </a:solidFill>
              </a:rPr>
              <a:t> and </a:t>
            </a:r>
            <a:r>
              <a:rPr lang="en-US" altLang="zh-TW" sz="1600" b="1" i="1" dirty="0">
                <a:solidFill>
                  <a:schemeClr val="accent5"/>
                </a:solidFill>
              </a:rPr>
              <a:t>test.py </a:t>
            </a:r>
            <a:r>
              <a:rPr lang="en-US" altLang="zh-TW" sz="1600" b="1" dirty="0">
                <a:solidFill>
                  <a:schemeClr val="tx1"/>
                </a:solidFill>
              </a:rPr>
              <a:t>through import.</a:t>
            </a:r>
          </a:p>
          <a:p>
            <a:pPr marL="11430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Within these files, you can import any package and design any additional classes or functions if you need. However, the utilization of ready-made neural network and pre-trained weight is forbidden. </a:t>
            </a:r>
            <a:r>
              <a:rPr lang="en-US" altLang="zh-TW" sz="1600" b="1" dirty="0">
                <a:solidFill>
                  <a:srgbClr val="FF0000"/>
                </a:solidFill>
              </a:rPr>
              <a:t>Discovery of any infringement of this cardinal rule will incur a penalty of a zero score for this assignment.</a:t>
            </a:r>
          </a:p>
        </p:txBody>
      </p:sp>
    </p:spTree>
    <p:extLst>
      <p:ext uri="{BB962C8B-B14F-4D97-AF65-F5344CB8AC3E}">
        <p14:creationId xmlns:p14="http://schemas.microsoft.com/office/powerpoint/2010/main" val="254882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8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zh-TW" sz="2400" b="1" i="1" dirty="0"/>
              <a:t>Dataset</a:t>
            </a:r>
            <a:endParaRPr sz="2400" b="1" i="1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898549"/>
            <a:ext cx="8649300" cy="4294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zh-TW" sz="1600" b="1" dirty="0">
                <a:solidFill>
                  <a:schemeClr val="dk1"/>
                </a:solidFill>
              </a:rPr>
              <a:t>Link: </a:t>
            </a:r>
            <a:r>
              <a:rPr lang="en-US" altLang="zh-TW" sz="1600" b="1" dirty="0">
                <a:solidFill>
                  <a:schemeClr val="dk1"/>
                </a:solidFill>
                <a:hlinkClick r:id="rId3"/>
              </a:rPr>
              <a:t>https://ppt.cc/fRSR3x</a:t>
            </a:r>
            <a:endParaRPr lang="en-US" altLang="zh-TW" sz="1600" b="1" dirty="0">
              <a:solidFill>
                <a:schemeClr val="dk1"/>
              </a:solidFill>
            </a:endParaRP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The download link for the dataset will expire upon the deadline of HW1.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This dataset consists of sports images from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12 different categories</a:t>
            </a:r>
            <a:r>
              <a:rPr lang="en-US" altLang="zh-TW" sz="1600" b="1" dirty="0">
                <a:solidFill>
                  <a:schemeClr val="dk1"/>
                </a:solidFill>
              </a:rPr>
              <a:t>. The size of each image is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224*224*3</a:t>
            </a:r>
            <a:r>
              <a:rPr lang="en-US" altLang="zh-TW" sz="1600" b="1" dirty="0">
                <a:solidFill>
                  <a:schemeClr val="dk1"/>
                </a:solidFill>
              </a:rPr>
              <a:t>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A total of 1606 images are provided for training and 120 images for testing.</a:t>
            </a:r>
          </a:p>
          <a:p>
            <a:pPr marL="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sz="1600" b="1" dirty="0">
                <a:solidFill>
                  <a:schemeClr val="dk1"/>
                </a:solidFill>
              </a:rPr>
              <a:t>We </a:t>
            </a:r>
            <a:r>
              <a:rPr lang="en-US" altLang="zh-TW" sz="1600" b="1" dirty="0">
                <a:solidFill>
                  <a:schemeClr val="accent4">
                    <a:lumMod val="75000"/>
                  </a:schemeClr>
                </a:solidFill>
              </a:rPr>
              <a:t>haven't</a:t>
            </a:r>
            <a:r>
              <a:rPr lang="en-US" altLang="zh-TW" sz="1600" b="1" dirty="0">
                <a:solidFill>
                  <a:schemeClr val="dk1"/>
                </a:solidFill>
              </a:rPr>
              <a:t> provided a validation set, so if you want to evaluate the performance of your model, you must need to split a validation set from the provided training set.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Grading</a:t>
            </a:r>
            <a:endParaRPr lang="zh-TW" altLang="en-US" sz="2400" b="1" i="1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1" i="1" dirty="0">
                <a:solidFill>
                  <a:schemeClr val="tx1"/>
                </a:solidFill>
              </a:rPr>
              <a:t>Top-1 Accuracy (80 points)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55% &lt;= Accuracy, </a:t>
            </a:r>
            <a:r>
              <a:rPr lang="en-US" altLang="zh-TW" sz="1600">
                <a:solidFill>
                  <a:schemeClr val="tx1"/>
                </a:solidFill>
              </a:rPr>
              <a:t>get full </a:t>
            </a:r>
            <a:r>
              <a:rPr lang="en-US" altLang="zh-TW" sz="1600" dirty="0">
                <a:solidFill>
                  <a:schemeClr val="tx1"/>
                </a:solidFill>
              </a:rPr>
              <a:t>points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50</a:t>
            </a:r>
            <a:r>
              <a:rPr lang="zh-TW" altLang="zh-TW" sz="1600" dirty="0">
                <a:solidFill>
                  <a:schemeClr val="tx1"/>
                </a:solidFill>
              </a:rPr>
              <a:t>% </a:t>
            </a:r>
            <a:r>
              <a:rPr lang="en-US" altLang="zh-TW" sz="1600" dirty="0">
                <a:solidFill>
                  <a:schemeClr val="tx1"/>
                </a:solidFill>
              </a:rPr>
              <a:t>&lt;=</a:t>
            </a:r>
            <a:r>
              <a:rPr lang="zh-TW" altLang="zh-TW" sz="1600" dirty="0">
                <a:solidFill>
                  <a:schemeClr val="tx1"/>
                </a:solidFill>
              </a:rPr>
              <a:t> </a:t>
            </a:r>
            <a:r>
              <a:rPr lang="en-US" altLang="zh-TW" sz="1600" dirty="0">
                <a:solidFill>
                  <a:schemeClr val="tx1"/>
                </a:solidFill>
              </a:rPr>
              <a:t>Accuracy &lt; 55</a:t>
            </a:r>
            <a:r>
              <a:rPr lang="zh-TW" altLang="zh-TW" sz="1600" dirty="0">
                <a:solidFill>
                  <a:schemeClr val="tx1"/>
                </a:solidFill>
              </a:rPr>
              <a:t>%</a:t>
            </a:r>
            <a:r>
              <a:rPr lang="en-US" altLang="zh-TW" sz="1600" dirty="0">
                <a:solidFill>
                  <a:schemeClr val="tx1"/>
                </a:solidFill>
              </a:rPr>
              <a:t>, get 70</a:t>
            </a:r>
            <a:r>
              <a:rPr lang="zh-TW" altLang="zh-TW" sz="1600" dirty="0">
                <a:solidFill>
                  <a:schemeClr val="tx1"/>
                </a:solidFill>
              </a:rPr>
              <a:t> points</a:t>
            </a:r>
            <a:endParaRPr lang="en-US" altLang="zh-TW" sz="1600" dirty="0">
              <a:solidFill>
                <a:schemeClr val="tx1"/>
              </a:solidFill>
            </a:endParaRP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35% &lt;= Accuracy &lt; 50%, get 60 points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Accuracy &lt; 35%, get 0 points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TW" sz="1600" b="1" i="1" dirty="0">
                <a:solidFill>
                  <a:schemeClr val="tx1"/>
                </a:solidFill>
              </a:rPr>
              <a:t>Number of Parameters (20 points)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This evaluation is based on the number of parameter of the neural network. The fewer parameters you use, the higher score you will get.</a:t>
            </a:r>
          </a:p>
          <a:p>
            <a:pPr marL="571500" lvl="1" indent="0">
              <a:lnSpc>
                <a:spcPct val="150000"/>
              </a:lnSpc>
              <a:buNone/>
            </a:pPr>
            <a:r>
              <a:rPr lang="en-US" altLang="zh-TW" sz="1600" dirty="0">
                <a:solidFill>
                  <a:schemeClr val="tx1"/>
                </a:solidFill>
              </a:rPr>
              <a:t>Those who rank in the top 20% will earn full marks and those who rank between the 20th and 40th percentile will be awarded 16 points etc.</a:t>
            </a:r>
          </a:p>
        </p:txBody>
      </p:sp>
    </p:spTree>
    <p:extLst>
      <p:ext uri="{BB962C8B-B14F-4D97-AF65-F5344CB8AC3E}">
        <p14:creationId xmlns:p14="http://schemas.microsoft.com/office/powerpoint/2010/main" val="100032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i="1" dirty="0"/>
              <a:t>Grading</a:t>
            </a:r>
            <a:endParaRPr lang="zh-TW" altLang="en-US" sz="2400" b="1" i="1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B952D8E-D1A9-412B-AB0E-027805DA8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302" y="1152475"/>
            <a:ext cx="5761998" cy="3416400"/>
          </a:xfrm>
        </p:spPr>
        <p:txBody>
          <a:bodyPr>
            <a:normAutofit/>
          </a:bodyPr>
          <a:lstStyle/>
          <a:p>
            <a:pPr marL="114300" indent="0">
              <a:lnSpc>
                <a:spcPct val="150000"/>
              </a:lnSpc>
              <a:buNone/>
            </a:pPr>
            <a:r>
              <a:rPr lang="en-US" altLang="zh-TW" sz="1600" b="1" dirty="0"/>
              <a:t>After set up the environment, cd to folder, and put dataset in to the folder, </a:t>
            </a:r>
            <a:r>
              <a:rPr lang="en-US" altLang="zh-TW" sz="1600" b="1" i="1" dirty="0">
                <a:solidFill>
                  <a:schemeClr val="accent4">
                    <a:lumMod val="75000"/>
                  </a:schemeClr>
                </a:solidFill>
              </a:rPr>
              <a:t>TA will execute "python test.py“.</a:t>
            </a:r>
          </a:p>
          <a:p>
            <a:pPr marL="114300" indent="0">
              <a:lnSpc>
                <a:spcPct val="150000"/>
              </a:lnSpc>
              <a:buNone/>
            </a:pPr>
            <a:endParaRPr lang="en-US" altLang="zh-TW" sz="1600" b="1" dirty="0"/>
          </a:p>
          <a:p>
            <a:pPr marL="114300" indent="0">
              <a:lnSpc>
                <a:spcPct val="150000"/>
              </a:lnSpc>
              <a:buNone/>
            </a:pPr>
            <a:r>
              <a:rPr lang="en-US" altLang="zh-TW" sz="1600" b="1" dirty="0"/>
              <a:t>You need to output "</a:t>
            </a:r>
            <a:r>
              <a:rPr lang="en-US" altLang="zh-TW" sz="1600" b="1" dirty="0" err="1"/>
              <a:t>pred</a:t>
            </a:r>
            <a:r>
              <a:rPr lang="en-US" altLang="zh-TW" sz="1600" b="1" dirty="0"/>
              <a:t>_{</a:t>
            </a:r>
            <a:r>
              <a:rPr lang="en-US" altLang="zh-TW" sz="1600" b="1" dirty="0" err="1"/>
              <a:t>student_id</a:t>
            </a:r>
            <a:r>
              <a:rPr lang="en-US" altLang="zh-TW" sz="1600" b="1" dirty="0"/>
              <a:t>}.csv" base on the weight(.</a:t>
            </a:r>
            <a:r>
              <a:rPr lang="en-US" altLang="zh-TW" sz="1600" b="1" dirty="0" err="1"/>
              <a:t>pth</a:t>
            </a:r>
            <a:r>
              <a:rPr lang="en-US" altLang="zh-TW" sz="1600" b="1" dirty="0"/>
              <a:t>) you provided. And we will evaluate your accuracy according to your output(.csv).</a:t>
            </a:r>
            <a:endParaRPr lang="zh-TW" altLang="en-US" sz="1600" b="1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392F4F3-43EB-4B88-AC67-2E6BE3A9E004}"/>
              </a:ext>
            </a:extLst>
          </p:cNvPr>
          <p:cNvSpPr txBox="1"/>
          <p:nvPr/>
        </p:nvSpPr>
        <p:spPr>
          <a:xfrm>
            <a:off x="311700" y="1017725"/>
            <a:ext cx="2743735" cy="1720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hw1_{student_id}.zip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net.py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train.py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test.py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</a:t>
            </a:r>
            <a:r>
              <a:rPr lang="en-US" altLang="zh-TW" sz="1200" b="1" dirty="0" err="1">
                <a:solidFill>
                  <a:schemeClr val="tx1"/>
                </a:solidFill>
              </a:rPr>
              <a:t>env.yml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└ w_{</a:t>
            </a:r>
            <a:r>
              <a:rPr lang="en-US" altLang="zh-TW" sz="1200" b="1" dirty="0" err="1"/>
              <a:t>student_id</a:t>
            </a:r>
            <a:r>
              <a:rPr lang="en-US" altLang="zh-TW" sz="1200" b="1" dirty="0"/>
              <a:t>}.</a:t>
            </a:r>
            <a:r>
              <a:rPr lang="en-US" altLang="zh-TW" sz="1200" b="1" dirty="0" err="1"/>
              <a:t>pth</a:t>
            </a:r>
            <a:endParaRPr lang="zh-TW" altLang="en-US" sz="1200" b="1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4F2508-27CC-4DF6-A839-701F49FD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1" y="3352585"/>
            <a:ext cx="946808" cy="170723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DCEF150-A309-4E56-B74C-357234663E84}"/>
              </a:ext>
            </a:extLst>
          </p:cNvPr>
          <p:cNvSpPr txBox="1"/>
          <p:nvPr/>
        </p:nvSpPr>
        <p:spPr>
          <a:xfrm>
            <a:off x="1523999" y="4536601"/>
            <a:ext cx="4018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Your pred_{student_id}.csv</a:t>
            </a:r>
            <a:r>
              <a:rPr lang="zh-TW" altLang="en-US" b="1" dirty="0"/>
              <a:t> </a:t>
            </a:r>
            <a:r>
              <a:rPr lang="en-US" altLang="zh-TW" b="1" dirty="0"/>
              <a:t>should looks like.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Sort each row by name!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43EB056-DEC1-46B2-A4D6-6DCAF64F29F4}"/>
              </a:ext>
            </a:extLst>
          </p:cNvPr>
          <p:cNvSpPr txBox="1"/>
          <p:nvPr/>
        </p:nvSpPr>
        <p:spPr>
          <a:xfrm flipH="1">
            <a:off x="371172" y="2786539"/>
            <a:ext cx="151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Two Column!</a:t>
            </a:r>
          </a:p>
          <a:p>
            <a:r>
              <a:rPr lang="en-US" altLang="zh-TW" b="1" dirty="0">
                <a:solidFill>
                  <a:srgbClr val="FF0000"/>
                </a:solidFill>
              </a:rPr>
              <a:t>Name and label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54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539DE92F-73EA-4786-AB98-137AA027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b="1" dirty="0"/>
              <a:t>Penalty</a:t>
            </a:r>
            <a:endParaRPr lang="zh-TW" altLang="en-US" sz="2400" b="1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F3C0359A-A54E-4033-B555-ABD24F4D2861}"/>
              </a:ext>
            </a:extLst>
          </p:cNvPr>
          <p:cNvSpPr txBox="1"/>
          <p:nvPr/>
        </p:nvSpPr>
        <p:spPr>
          <a:xfrm>
            <a:off x="355873" y="1316133"/>
            <a:ext cx="884959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1" dirty="0"/>
              <a:t>Format penalty - </a:t>
            </a:r>
            <a:r>
              <a:rPr lang="en-US" altLang="zh-TW" sz="1600" b="1" dirty="0">
                <a:solidFill>
                  <a:srgbClr val="FF0000"/>
                </a:solidFill>
              </a:rPr>
              <a:t>10 points</a:t>
            </a:r>
          </a:p>
          <a:p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-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If you have any incorrect file format or name, then you will get </a:t>
            </a:r>
            <a:r>
              <a:rPr lang="en-US" altLang="zh-TW" sz="1600" b="1" dirty="0">
                <a:solidFill>
                  <a:srgbClr val="FF0000"/>
                </a:solidFill>
              </a:rPr>
              <a:t>-10 points</a:t>
            </a:r>
            <a:r>
              <a:rPr lang="en-US" altLang="zh-TW" sz="1600" b="1" dirty="0">
                <a:solidFill>
                  <a:schemeClr val="tx1"/>
                </a:solidFill>
              </a:rPr>
              <a:t>.</a:t>
            </a:r>
          </a:p>
          <a:p>
            <a:endParaRPr lang="en-US" altLang="zh-TW" sz="1600" b="1" dirty="0">
              <a:solidFill>
                <a:schemeClr val="tx1"/>
              </a:solidFill>
            </a:endParaRPr>
          </a:p>
          <a:p>
            <a:r>
              <a:rPr lang="en-US" altLang="zh-TW" sz="1600" b="1" dirty="0"/>
              <a:t>Late penalty - </a:t>
            </a:r>
            <a:r>
              <a:rPr lang="en-US" altLang="zh-TW" sz="1600" b="1" dirty="0">
                <a:solidFill>
                  <a:srgbClr val="FF0000"/>
                </a:solidFill>
              </a:rPr>
              <a:t>10% per day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948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2908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altLang="zh-TW" sz="2400" b="1" i="1" dirty="0"/>
              <a:t>Submission</a:t>
            </a:r>
            <a:endParaRPr lang="en-US" sz="2400" b="1" i="1" dirty="0"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11700" y="1020712"/>
            <a:ext cx="8520600" cy="4072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rgbClr val="FF0000"/>
                </a:solidFill>
              </a:rPr>
              <a:t>Your submission should contain:</a:t>
            </a:r>
            <a:endParaRPr lang="en-US" altLang="zh-TW" sz="1600" b="1" dirty="0"/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Network Structure: </a:t>
            </a:r>
            <a:r>
              <a:rPr lang="en-US" altLang="zh-TW" sz="1600" b="1" i="1" dirty="0">
                <a:solidFill>
                  <a:schemeClr val="accent5"/>
                </a:solidFill>
              </a:rPr>
              <a:t>net.py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Train: </a:t>
            </a:r>
            <a:r>
              <a:rPr lang="en-US" altLang="zh-TW" sz="1600" b="1" i="1" dirty="0">
                <a:solidFill>
                  <a:schemeClr val="accent5"/>
                </a:solidFill>
              </a:rPr>
              <a:t>train.py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zh-TW" altLang="en-US" sz="1600" b="1" dirty="0">
                <a:solidFill>
                  <a:schemeClr val="tx1"/>
                </a:solidFill>
              </a:rPr>
              <a:t>    </a:t>
            </a:r>
            <a:r>
              <a:rPr lang="en-US" altLang="zh-TW" sz="1600" b="1" dirty="0">
                <a:solidFill>
                  <a:schemeClr val="tx1"/>
                </a:solidFill>
              </a:rPr>
              <a:t>- Model Weight: </a:t>
            </a:r>
            <a:r>
              <a:rPr lang="en-US" altLang="zh-TW" sz="1600" b="1" i="1" dirty="0">
                <a:solidFill>
                  <a:schemeClr val="accent5"/>
                </a:solidFill>
              </a:rPr>
              <a:t>w_{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student_id</a:t>
            </a:r>
            <a:r>
              <a:rPr lang="en-US" altLang="zh-TW" sz="1600" b="1" i="1" dirty="0">
                <a:solidFill>
                  <a:schemeClr val="accent5"/>
                </a:solidFill>
              </a:rPr>
              <a:t>}.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pth</a:t>
            </a:r>
            <a:endParaRPr lang="en-US" altLang="zh-TW" sz="1600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    - Inference: </a:t>
            </a:r>
            <a:r>
              <a:rPr lang="en-US" altLang="zh-TW" sz="1600" b="1" i="1" dirty="0">
                <a:solidFill>
                  <a:schemeClr val="accent5"/>
                </a:solidFill>
              </a:rPr>
              <a:t>test.py</a:t>
            </a: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i="1" dirty="0">
                <a:solidFill>
                  <a:schemeClr val="accent5"/>
                </a:solidFill>
              </a:rPr>
              <a:t>    </a:t>
            </a:r>
            <a:r>
              <a:rPr lang="en-US" altLang="zh-TW" sz="1600" b="1" i="1" dirty="0">
                <a:solidFill>
                  <a:schemeClr val="tx1"/>
                </a:solidFill>
              </a:rPr>
              <a:t>- </a:t>
            </a:r>
            <a:r>
              <a:rPr lang="en-US" altLang="zh-TW" sz="1600" b="1" dirty="0">
                <a:solidFill>
                  <a:schemeClr val="tx1"/>
                </a:solidFill>
              </a:rPr>
              <a:t>Environment: </a:t>
            </a:r>
            <a:r>
              <a:rPr lang="en-US" altLang="zh-TW" sz="1600" b="1" i="1" dirty="0" err="1">
                <a:solidFill>
                  <a:schemeClr val="accent5"/>
                </a:solidFill>
              </a:rPr>
              <a:t>env.yml</a:t>
            </a:r>
            <a:endParaRPr lang="en-US" altLang="zh-TW" sz="1600" b="1" i="1" dirty="0">
              <a:solidFill>
                <a:schemeClr val="accent5"/>
              </a:solidFill>
            </a:endParaRPr>
          </a:p>
          <a:p>
            <a:pPr marL="0" indent="0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endParaRPr lang="en-US" altLang="zh-TW" sz="1600" b="1" i="1" dirty="0">
              <a:solidFill>
                <a:schemeClr val="accent5"/>
              </a:solidFill>
            </a:endParaRP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chemeClr val="tx1"/>
                </a:solidFill>
              </a:rPr>
              <a:t>Compress them into </a:t>
            </a:r>
            <a:r>
              <a:rPr lang="en-US" altLang="zh-TW" sz="1600" b="1" dirty="0">
                <a:solidFill>
                  <a:srgbClr val="FF0000"/>
                </a:solidFill>
              </a:rPr>
              <a:t>One zip file </a:t>
            </a:r>
            <a:r>
              <a:rPr lang="en-US" altLang="zh-TW" sz="1600" b="1" dirty="0">
                <a:solidFill>
                  <a:schemeClr val="tx1"/>
                </a:solidFill>
              </a:rPr>
              <a:t>name hw1_{</a:t>
            </a:r>
            <a:r>
              <a:rPr lang="en-US" altLang="zh-TW" sz="1600" b="1" dirty="0" err="1">
                <a:solidFill>
                  <a:schemeClr val="tx1"/>
                </a:solidFill>
              </a:rPr>
              <a:t>student_id</a:t>
            </a:r>
            <a:r>
              <a:rPr lang="en-US" altLang="zh-TW" sz="1600" b="1" dirty="0">
                <a:solidFill>
                  <a:schemeClr val="tx1"/>
                </a:solidFill>
              </a:rPr>
              <a:t>}.zip.</a:t>
            </a:r>
          </a:p>
          <a:p>
            <a:pPr marL="0" indent="0" algn="ctr">
              <a:lnSpc>
                <a:spcPct val="150000"/>
              </a:lnSpc>
              <a:buClr>
                <a:schemeClr val="dk1"/>
              </a:buClr>
              <a:buSzPts val="1100"/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Don’t</a:t>
            </a:r>
            <a:r>
              <a:rPr lang="en-US" altLang="zh-TW" sz="1600" b="1" dirty="0">
                <a:solidFill>
                  <a:schemeClr val="tx1"/>
                </a:solidFill>
              </a:rPr>
              <a:t> contain dataset</a:t>
            </a:r>
            <a:r>
              <a:rPr lang="zh-TW" altLang="en-US" sz="1600" b="1" dirty="0">
                <a:solidFill>
                  <a:schemeClr val="tx1"/>
                </a:solidFill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</a:rPr>
              <a:t>in your submission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B1AF68A-71D6-49FF-AB9B-49833A59188B}"/>
              </a:ext>
            </a:extLst>
          </p:cNvPr>
          <p:cNvSpPr txBox="1"/>
          <p:nvPr/>
        </p:nvSpPr>
        <p:spPr>
          <a:xfrm>
            <a:off x="5302162" y="1152661"/>
            <a:ext cx="2743735" cy="172015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200" b="1" dirty="0"/>
              <a:t>hw1_{student_id}.zip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net.py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train.py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test.py</a:t>
            </a: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├ </a:t>
            </a:r>
            <a:r>
              <a:rPr lang="en-US" altLang="zh-TW" sz="1200" b="1" dirty="0" err="1">
                <a:solidFill>
                  <a:schemeClr val="tx1"/>
                </a:solidFill>
              </a:rPr>
              <a:t>env.yml</a:t>
            </a:r>
            <a:endParaRPr lang="en-US" altLang="zh-TW" sz="12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200" b="1" dirty="0"/>
              <a:t>└ w_{</a:t>
            </a:r>
            <a:r>
              <a:rPr lang="en-US" altLang="zh-TW" sz="1200" b="1" dirty="0" err="1"/>
              <a:t>student_id</a:t>
            </a:r>
            <a:r>
              <a:rPr lang="en-US" altLang="zh-TW" sz="1200" b="1" dirty="0"/>
              <a:t>}.</a:t>
            </a:r>
            <a:r>
              <a:rPr lang="en-US" altLang="zh-TW" sz="1200" b="1" dirty="0" err="1"/>
              <a:t>pth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7598119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11154</TotalTime>
  <Words>567</Words>
  <Application>Microsoft Office PowerPoint</Application>
  <PresentationFormat>如螢幕大小 (16:9)</PresentationFormat>
  <Paragraphs>59</Paragraphs>
  <Slides>8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1" baseType="lpstr">
      <vt:lpstr>Arial</vt:lpstr>
      <vt:lpstr>Wingdings</vt:lpstr>
      <vt:lpstr>Simple Light</vt:lpstr>
      <vt:lpstr>Video Streaming and Tracking</vt:lpstr>
      <vt:lpstr>Introduction</vt:lpstr>
      <vt:lpstr>What to do?</vt:lpstr>
      <vt:lpstr>Dataset</vt:lpstr>
      <vt:lpstr>Grading</vt:lpstr>
      <vt:lpstr>Grading</vt:lpstr>
      <vt:lpstr>Penalty</vt:lpstr>
      <vt:lpstr>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Streaming and tracking</dc:title>
  <dc:creator>蔡文錦</dc:creator>
  <cp:lastModifiedBy>陳冠昇</cp:lastModifiedBy>
  <cp:revision>693</cp:revision>
  <dcterms:modified xsi:type="dcterms:W3CDTF">2023-10-11T10:43:07Z</dcterms:modified>
</cp:coreProperties>
</file>