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13716000" cx="24377650"/>
  <p:notesSz cx="6858000" cy="9144000"/>
  <p:embeddedFontLs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12">
          <p15:clr>
            <a:srgbClr val="A4A3A4"/>
          </p15:clr>
        </p15:guide>
        <p15:guide id="2" pos="14830">
          <p15:clr>
            <a:srgbClr val="A4A3A4"/>
          </p15:clr>
        </p15:guide>
        <p15:guide id="3" pos="526">
          <p15:clr>
            <a:srgbClr val="A4A3A4"/>
          </p15:clr>
        </p15:guide>
        <p15:guide id="4" orient="horz" pos="528">
          <p15:clr>
            <a:srgbClr val="A4A3A4"/>
          </p15:clr>
        </p15:guide>
        <p15:guide id="5" pos="7678">
          <p15:clr>
            <a:srgbClr val="A4A3A4"/>
          </p15:clr>
        </p15:guide>
        <p15:guide id="6" orient="horz" pos="43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741854-29F1-486D-850B-EE24AC6C006F}">
  <a:tblStyle styleId="{36741854-29F1-486D-850B-EE24AC6C00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8112" orient="horz"/>
        <p:guide pos="14830"/>
        <p:guide pos="526"/>
        <p:guide pos="528" orient="horz"/>
        <p:guide pos="7678"/>
        <p:guide pos="434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Lato"/>
                <a:ea typeface="Lato"/>
                <a:cs typeface="Lato"/>
                <a:sym typeface="Lato"/>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Lato"/>
                <a:ea typeface="Lato"/>
                <a:cs typeface="Lato"/>
                <a:sym typeface="Lato"/>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2400" u="none" cap="none" strike="noStrike">
                <a:solidFill>
                  <a:schemeClr val="dk1"/>
                </a:solidFill>
                <a:latin typeface="Lato"/>
                <a:ea typeface="Lato"/>
                <a:cs typeface="Lato"/>
                <a:sym typeface="Lato"/>
              </a:defRPr>
            </a:lvl1pPr>
            <a:lvl2pPr indent="-228600" lvl="1" marL="914400" marR="0" rtl="0" algn="l">
              <a:spcBef>
                <a:spcPts val="0"/>
              </a:spcBef>
              <a:spcAft>
                <a:spcPts val="0"/>
              </a:spcAft>
              <a:buSzPts val="1400"/>
              <a:buNone/>
              <a:defRPr b="0" i="0" sz="2400" u="none" cap="none" strike="noStrike">
                <a:solidFill>
                  <a:schemeClr val="dk1"/>
                </a:solidFill>
                <a:latin typeface="Lato"/>
                <a:ea typeface="Lato"/>
                <a:cs typeface="Lato"/>
                <a:sym typeface="Lato"/>
              </a:defRPr>
            </a:lvl2pPr>
            <a:lvl3pPr indent="-228600" lvl="2" marL="1371600" marR="0" rtl="0" algn="l">
              <a:spcBef>
                <a:spcPts val="0"/>
              </a:spcBef>
              <a:spcAft>
                <a:spcPts val="0"/>
              </a:spcAft>
              <a:buSzPts val="1400"/>
              <a:buNone/>
              <a:defRPr b="0" i="0" sz="2400" u="none" cap="none" strike="noStrike">
                <a:solidFill>
                  <a:schemeClr val="dk1"/>
                </a:solidFill>
                <a:latin typeface="Lato"/>
                <a:ea typeface="Lato"/>
                <a:cs typeface="Lato"/>
                <a:sym typeface="Lato"/>
              </a:defRPr>
            </a:lvl3pPr>
            <a:lvl4pPr indent="-228600" lvl="3" marL="1828800" marR="0" rtl="0" algn="l">
              <a:spcBef>
                <a:spcPts val="0"/>
              </a:spcBef>
              <a:spcAft>
                <a:spcPts val="0"/>
              </a:spcAft>
              <a:buSzPts val="1400"/>
              <a:buNone/>
              <a:defRPr b="0" i="0" sz="2400" u="none" cap="none" strike="noStrike">
                <a:solidFill>
                  <a:schemeClr val="dk1"/>
                </a:solidFill>
                <a:latin typeface="Lato"/>
                <a:ea typeface="Lato"/>
                <a:cs typeface="Lato"/>
                <a:sym typeface="Lato"/>
              </a:defRPr>
            </a:lvl4pPr>
            <a:lvl5pPr indent="-228600" lvl="4" marL="2286000" marR="0" rtl="0" algn="l">
              <a:spcBef>
                <a:spcPts val="0"/>
              </a:spcBef>
              <a:spcAft>
                <a:spcPts val="0"/>
              </a:spcAft>
              <a:buSzPts val="1400"/>
              <a:buNone/>
              <a:defRPr b="0" i="0" sz="2400" u="none" cap="none" strike="noStrike">
                <a:solidFill>
                  <a:schemeClr val="dk1"/>
                </a:solidFill>
                <a:latin typeface="Lato"/>
                <a:ea typeface="Lato"/>
                <a:cs typeface="Lato"/>
                <a:sym typeface="Lato"/>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Lato"/>
                <a:ea typeface="Lato"/>
                <a:cs typeface="Lato"/>
                <a:sym typeface="Lato"/>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Google Shape;17;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 name="Google Shape;1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0ed1f53f4_0_12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50ed1f53f4_0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50ed1f53f4_0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ed1f53f4_0_11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50ed1f53f4_0_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50ed1f53f4_0_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ed1f53f4_0_13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50ed1f53f4_0_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50ed1f53f4_0_1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0ed1f53f4_0_14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50ed1f53f4_0_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50ed1f53f4_0_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0ed1f53f4_0_15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50ed1f53f4_0_1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50ed1f53f4_0_1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0ed1f53f4_0_17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50ed1f53f4_0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50ed1f53f4_0_1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0ed1f53f4_0_18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50ed1f53f4_0_1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50ed1f53f4_0_1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0ed1f53f4_0_19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50ed1f53f4_0_1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50ed1f53f4_0_1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0ed1f53f4_0_20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50ed1f53f4_0_2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50ed1f53f4_0_2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0ed1f53f4_0_21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50ed1f53f4_0_2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50ed1f53f4_0_2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0ed1f53f4_0_22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50ed1f53f4_0_2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50ed1f53f4_0_2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0ed1f53f4_0_27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50ed1f53f4_0_2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50ed1f53f4_0_2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0ed1f53f4_0_24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50ed1f53f4_0_2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50ed1f53f4_0_2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0ed1f53f4_0_35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50ed1f53f4_0_3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50ed1f53f4_0_3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60614a657_0_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560614a657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560614a657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60614a657_0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560614a657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560614a657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60614a657_0_5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560614a657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560614a657_0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60614a657_0_2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560614a657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560614a657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60614a657_0_7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560614a657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560614a657_0_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0eccacabf_0_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g50eccacabf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g50eccacabf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ed1f53f4_0_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50ed1f53f4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50ed1f53f4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0ed1f53f4_0_10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50ed1f53f4_0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50ed1f53f4_0_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75964" y="730251"/>
            <a:ext cx="21025800" cy="26511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6000"/>
              <a:buFont typeface="Lato"/>
              <a:buNone/>
              <a:defRPr b="0" i="0" sz="6000" u="none" cap="none" strike="noStrike">
                <a:solidFill>
                  <a:schemeClr val="dk1"/>
                </a:solidFill>
                <a:latin typeface="Lato"/>
                <a:ea typeface="Lato"/>
                <a:cs typeface="Lato"/>
                <a:sym typeface="La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1675964" y="3651250"/>
            <a:ext cx="21025800" cy="87027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2000"/>
              </a:spcBef>
              <a:spcAft>
                <a:spcPts val="0"/>
              </a:spcAft>
              <a:buClr>
                <a:schemeClr val="dk1"/>
              </a:buClr>
              <a:buSzPts val="4000"/>
              <a:buFont typeface="Arial"/>
              <a:buNone/>
              <a:defRPr b="0" i="0" sz="4000" u="none" cap="none" strike="noStrike">
                <a:solidFill>
                  <a:schemeClr val="dk1"/>
                </a:solidFill>
                <a:latin typeface="Lato"/>
                <a:ea typeface="Lato"/>
                <a:cs typeface="Lato"/>
                <a:sym typeface="Lato"/>
              </a:defRPr>
            </a:lvl1pPr>
            <a:lvl2pPr indent="-228600" lvl="1" marL="9144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Lato"/>
                <a:ea typeface="Lato"/>
                <a:cs typeface="Lato"/>
                <a:sym typeface="Lato"/>
              </a:defRPr>
            </a:lvl2pPr>
            <a:lvl3pPr indent="-228600" lvl="2" marL="13716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Lato"/>
                <a:ea typeface="Lato"/>
                <a:cs typeface="Lato"/>
                <a:sym typeface="Lato"/>
              </a:defRPr>
            </a:lvl3pPr>
            <a:lvl4pPr indent="-228600" lvl="3" marL="18288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Lato"/>
                <a:ea typeface="Lato"/>
                <a:cs typeface="Lato"/>
                <a:sym typeface="Lato"/>
              </a:defRPr>
            </a:lvl4pPr>
            <a:lvl5pPr indent="-228600" lvl="4" marL="22860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Lato"/>
                <a:ea typeface="Lato"/>
                <a:cs typeface="Lato"/>
                <a:sym typeface="Lato"/>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675964" y="12712701"/>
            <a:ext cx="5484900" cy="7302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2399" u="none" cap="none" strike="noStrike">
                <a:solidFill>
                  <a:srgbClr val="AAAAAA"/>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8075097" y="12712701"/>
            <a:ext cx="8227500" cy="7302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2399" u="none" cap="none" strike="noStrike">
                <a:solidFill>
                  <a:srgbClr val="AAAAAA"/>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7216716" y="12712701"/>
            <a:ext cx="5484900" cy="7302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399" u="none" cap="none" strike="noStrike">
                <a:solidFill>
                  <a:srgbClr val="AAAAAA"/>
                </a:solidFill>
                <a:latin typeface="Calibri"/>
                <a:ea typeface="Calibri"/>
                <a:cs typeface="Calibri"/>
                <a:sym typeface="Calibri"/>
              </a:defRPr>
            </a:lvl1pPr>
            <a:lvl2pPr indent="0" lvl="1" marL="0" marR="0" rtl="0" algn="r">
              <a:spcBef>
                <a:spcPts val="0"/>
              </a:spcBef>
              <a:buNone/>
              <a:defRPr b="0" i="0" sz="2399" u="none" cap="none" strike="noStrike">
                <a:solidFill>
                  <a:srgbClr val="AAAAAA"/>
                </a:solidFill>
                <a:latin typeface="Calibri"/>
                <a:ea typeface="Calibri"/>
                <a:cs typeface="Calibri"/>
                <a:sym typeface="Calibri"/>
              </a:defRPr>
            </a:lvl2pPr>
            <a:lvl3pPr indent="0" lvl="2" marL="0" marR="0" rtl="0" algn="r">
              <a:spcBef>
                <a:spcPts val="0"/>
              </a:spcBef>
              <a:buNone/>
              <a:defRPr b="0" i="0" sz="2399" u="none" cap="none" strike="noStrike">
                <a:solidFill>
                  <a:srgbClr val="AAAAAA"/>
                </a:solidFill>
                <a:latin typeface="Calibri"/>
                <a:ea typeface="Calibri"/>
                <a:cs typeface="Calibri"/>
                <a:sym typeface="Calibri"/>
              </a:defRPr>
            </a:lvl3pPr>
            <a:lvl4pPr indent="0" lvl="3" marL="0" marR="0" rtl="0" algn="r">
              <a:spcBef>
                <a:spcPts val="0"/>
              </a:spcBef>
              <a:buNone/>
              <a:defRPr b="0" i="0" sz="2399" u="none" cap="none" strike="noStrike">
                <a:solidFill>
                  <a:srgbClr val="AAAAAA"/>
                </a:solidFill>
                <a:latin typeface="Calibri"/>
                <a:ea typeface="Calibri"/>
                <a:cs typeface="Calibri"/>
                <a:sym typeface="Calibri"/>
              </a:defRPr>
            </a:lvl4pPr>
            <a:lvl5pPr indent="0" lvl="4" marL="0" marR="0" rtl="0" algn="r">
              <a:spcBef>
                <a:spcPts val="0"/>
              </a:spcBef>
              <a:buNone/>
              <a:defRPr b="0" i="0" sz="2399" u="none" cap="none" strike="noStrike">
                <a:solidFill>
                  <a:srgbClr val="AAAAAA"/>
                </a:solidFill>
                <a:latin typeface="Calibri"/>
                <a:ea typeface="Calibri"/>
                <a:cs typeface="Calibri"/>
                <a:sym typeface="Calibri"/>
              </a:defRPr>
            </a:lvl5pPr>
            <a:lvl6pPr indent="0" lvl="5" marL="0" marR="0" rtl="0" algn="r">
              <a:spcBef>
                <a:spcPts val="0"/>
              </a:spcBef>
              <a:buNone/>
              <a:defRPr b="0" i="0" sz="2399" u="none" cap="none" strike="noStrike">
                <a:solidFill>
                  <a:srgbClr val="AAAAAA"/>
                </a:solidFill>
                <a:latin typeface="Calibri"/>
                <a:ea typeface="Calibri"/>
                <a:cs typeface="Calibri"/>
                <a:sym typeface="Calibri"/>
              </a:defRPr>
            </a:lvl6pPr>
            <a:lvl7pPr indent="0" lvl="6" marL="0" marR="0" rtl="0" algn="r">
              <a:spcBef>
                <a:spcPts val="0"/>
              </a:spcBef>
              <a:buNone/>
              <a:defRPr b="0" i="0" sz="2399" u="none" cap="none" strike="noStrike">
                <a:solidFill>
                  <a:srgbClr val="AAAAAA"/>
                </a:solidFill>
                <a:latin typeface="Calibri"/>
                <a:ea typeface="Calibri"/>
                <a:cs typeface="Calibri"/>
                <a:sym typeface="Calibri"/>
              </a:defRPr>
            </a:lvl7pPr>
            <a:lvl8pPr indent="0" lvl="7" marL="0" marR="0" rtl="0" algn="r">
              <a:spcBef>
                <a:spcPts val="0"/>
              </a:spcBef>
              <a:buNone/>
              <a:defRPr b="0" i="0" sz="2399" u="none" cap="none" strike="noStrike">
                <a:solidFill>
                  <a:srgbClr val="AAAAAA"/>
                </a:solidFill>
                <a:latin typeface="Calibri"/>
                <a:ea typeface="Calibri"/>
                <a:cs typeface="Calibri"/>
                <a:sym typeface="Calibri"/>
              </a:defRPr>
            </a:lvl8pPr>
            <a:lvl9pPr indent="0" lvl="8" marL="0" marR="0" rtl="0" algn="r">
              <a:spcBef>
                <a:spcPts val="0"/>
              </a:spcBef>
              <a:buNone/>
              <a:defRPr b="0" i="0" sz="2399" u="none" cap="none" strike="noStrike">
                <a:solidFill>
                  <a:srgbClr val="AAAAA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www.kisspng.com/png-reddit-logo-computer-icons-reddit-4053454/download-png.html" TargetMode="External"/><Relationship Id="rId4" Type="http://schemas.openxmlformats.org/officeDocument/2006/relationships/hyperlink" Target="https://www.kisspng.com/png-reddit-logo-graphic-designer-chewbacca-head-5531548/download-png.html" TargetMode="External"/><Relationship Id="rId5" Type="http://schemas.openxmlformats.org/officeDocument/2006/relationships/hyperlink" Target="https://thefederalist.com/2019/04/04/revolution-comes-creepy-uncle-joe/" TargetMode="External"/><Relationship Id="rId6" Type="http://schemas.openxmlformats.org/officeDocument/2006/relationships/hyperlink" Target="https://www.usatoday.com/story/money/2019/04/02/trump-mexican-border-threatened-shutdown-would-raise-avocado-prices/334404100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 name="Shape 20"/>
        <p:cNvGrpSpPr/>
        <p:nvPr/>
      </p:nvGrpSpPr>
      <p:grpSpPr>
        <a:xfrm>
          <a:off x="0" y="0"/>
          <a:ext cx="0" cy="0"/>
          <a:chOff x="0" y="0"/>
          <a:chExt cx="0" cy="0"/>
        </a:xfrm>
      </p:grpSpPr>
      <p:sp>
        <p:nvSpPr>
          <p:cNvPr id="21" name="Google Shape;21;p3"/>
          <p:cNvSpPr/>
          <p:nvPr/>
        </p:nvSpPr>
        <p:spPr>
          <a:xfrm>
            <a:off x="-11625" y="38100"/>
            <a:ext cx="24377700"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grpSp>
        <p:nvGrpSpPr>
          <p:cNvPr id="22" name="Google Shape;22;p3"/>
          <p:cNvGrpSpPr/>
          <p:nvPr/>
        </p:nvGrpSpPr>
        <p:grpSpPr>
          <a:xfrm>
            <a:off x="35020834" y="26154804"/>
            <a:ext cx="3049574" cy="1141103"/>
            <a:chOff x="15165291" y="4078574"/>
            <a:chExt cx="3049574" cy="1141103"/>
          </a:xfrm>
        </p:grpSpPr>
        <p:sp>
          <p:nvSpPr>
            <p:cNvPr id="23" name="Google Shape;23;p3"/>
            <p:cNvSpPr/>
            <p:nvPr/>
          </p:nvSpPr>
          <p:spPr>
            <a:xfrm>
              <a:off x="15165291" y="4078574"/>
              <a:ext cx="3049574" cy="1141103"/>
            </a:xfrm>
            <a:prstGeom prst="flowChartTermina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4" name="Google Shape;24;p3"/>
            <p:cNvSpPr/>
            <p:nvPr/>
          </p:nvSpPr>
          <p:spPr>
            <a:xfrm>
              <a:off x="15280045" y="4390486"/>
              <a:ext cx="282006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Lato"/>
                  <a:ea typeface="Lato"/>
                  <a:cs typeface="Lato"/>
                  <a:sym typeface="Lato"/>
                </a:rPr>
                <a:t>Corporate 2017</a:t>
              </a:r>
              <a:endParaRPr b="0" i="0" sz="2800" u="none" cap="none" strike="noStrike">
                <a:solidFill>
                  <a:schemeClr val="lt1"/>
                </a:solidFill>
                <a:latin typeface="Calibri"/>
                <a:ea typeface="Calibri"/>
                <a:cs typeface="Calibri"/>
                <a:sym typeface="Calibri"/>
              </a:endParaRPr>
            </a:p>
          </p:txBody>
        </p:sp>
      </p:grpSp>
      <p:sp>
        <p:nvSpPr>
          <p:cNvPr id="25" name="Google Shape;25;p3"/>
          <p:cNvSpPr txBox="1"/>
          <p:nvPr/>
        </p:nvSpPr>
        <p:spPr>
          <a:xfrm>
            <a:off x="4499180" y="5700233"/>
            <a:ext cx="15379200" cy="28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8800">
                <a:solidFill>
                  <a:schemeClr val="lt1"/>
                </a:solidFill>
                <a:latin typeface="Lato"/>
                <a:ea typeface="Lato"/>
                <a:cs typeface="Lato"/>
                <a:sym typeface="Lato"/>
              </a:rPr>
              <a:t>REDDIT SHOWDOWN</a:t>
            </a:r>
            <a:endParaRPr b="1" sz="8800">
              <a:solidFill>
                <a:schemeClr val="lt1"/>
              </a:solidFill>
              <a:latin typeface="Lato"/>
              <a:ea typeface="Lato"/>
              <a:cs typeface="Lato"/>
              <a:sym typeface="Lato"/>
            </a:endParaRPr>
          </a:p>
          <a:p>
            <a:pPr indent="0" lvl="0" marL="0" marR="0" rtl="0" algn="ctr">
              <a:spcBef>
                <a:spcPts val="0"/>
              </a:spcBef>
              <a:spcAft>
                <a:spcPts val="0"/>
              </a:spcAft>
              <a:buNone/>
            </a:pPr>
            <a:r>
              <a:rPr b="1" lang="en-US" sz="8800">
                <a:solidFill>
                  <a:schemeClr val="lt1"/>
                </a:solidFill>
                <a:latin typeface="Lato"/>
                <a:ea typeface="Lato"/>
                <a:cs typeface="Lato"/>
                <a:sym typeface="Lato"/>
              </a:rPr>
              <a:t>MAGA vs. Resistance</a:t>
            </a:r>
            <a:endParaRPr b="1" sz="8800">
              <a:solidFill>
                <a:schemeClr val="lt1"/>
              </a:solidFill>
              <a:latin typeface="Lato"/>
              <a:ea typeface="Lato"/>
              <a:cs typeface="Lato"/>
              <a:sym typeface="Lato"/>
            </a:endParaRPr>
          </a:p>
          <a:p>
            <a:pPr indent="0" lvl="0" marL="0" marR="0" rtl="0" algn="ctr">
              <a:spcBef>
                <a:spcPts val="0"/>
              </a:spcBef>
              <a:spcAft>
                <a:spcPts val="0"/>
              </a:spcAft>
              <a:buNone/>
            </a:pPr>
            <a:r>
              <a:t/>
            </a:r>
            <a:endParaRPr b="1" sz="8800">
              <a:solidFill>
                <a:schemeClr val="lt1"/>
              </a:solidFill>
              <a:latin typeface="Lato"/>
              <a:ea typeface="Lato"/>
              <a:cs typeface="Lato"/>
              <a:sym typeface="Lato"/>
            </a:endParaRPr>
          </a:p>
        </p:txBody>
      </p:sp>
      <p:sp>
        <p:nvSpPr>
          <p:cNvPr id="26" name="Google Shape;26;p3"/>
          <p:cNvSpPr/>
          <p:nvPr/>
        </p:nvSpPr>
        <p:spPr>
          <a:xfrm>
            <a:off x="5436609" y="9608828"/>
            <a:ext cx="13504430" cy="2754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7" name="Google Shape;27;p3"/>
          <p:cNvSpPr/>
          <p:nvPr/>
        </p:nvSpPr>
        <p:spPr>
          <a:xfrm rot="5400000">
            <a:off x="2710683" y="6882903"/>
            <a:ext cx="5727290" cy="2754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8" name="Google Shape;28;p3"/>
          <p:cNvSpPr/>
          <p:nvPr/>
        </p:nvSpPr>
        <p:spPr>
          <a:xfrm rot="5400000">
            <a:off x="15939676" y="6882903"/>
            <a:ext cx="5727290" cy="2754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9" name="Google Shape;29;p3"/>
          <p:cNvSpPr/>
          <p:nvPr/>
        </p:nvSpPr>
        <p:spPr>
          <a:xfrm>
            <a:off x="5436609" y="4149680"/>
            <a:ext cx="4427421" cy="2754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0" name="Google Shape;30;p3"/>
          <p:cNvSpPr/>
          <p:nvPr/>
        </p:nvSpPr>
        <p:spPr>
          <a:xfrm>
            <a:off x="14513619" y="4149680"/>
            <a:ext cx="4427421" cy="2754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1" name="Google Shape;31;p3"/>
          <p:cNvSpPr txBox="1"/>
          <p:nvPr/>
        </p:nvSpPr>
        <p:spPr>
          <a:xfrm>
            <a:off x="10493705" y="2878990"/>
            <a:ext cx="3390241" cy="19389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2000" u="none" cap="none" strike="noStrike">
              <a:solidFill>
                <a:schemeClr val="lt1"/>
              </a:solidFill>
              <a:latin typeface="Lato"/>
              <a:ea typeface="Lato"/>
              <a:cs typeface="Lato"/>
              <a:sym typeface="Lato"/>
            </a:endParaRPr>
          </a:p>
        </p:txBody>
      </p:sp>
      <p:sp>
        <p:nvSpPr>
          <p:cNvPr id="32" name="Google Shape;32;p3"/>
          <p:cNvSpPr/>
          <p:nvPr/>
        </p:nvSpPr>
        <p:spPr>
          <a:xfrm>
            <a:off x="9864030" y="9085021"/>
            <a:ext cx="4649590" cy="132305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3" name="Google Shape;33;p3"/>
          <p:cNvSpPr/>
          <p:nvPr/>
        </p:nvSpPr>
        <p:spPr>
          <a:xfrm>
            <a:off x="10526594" y="9392600"/>
            <a:ext cx="33012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Lato"/>
                <a:ea typeface="Lato"/>
                <a:cs typeface="Lato"/>
                <a:sym typeface="Lato"/>
              </a:rPr>
              <a:t>Joseph Darby</a:t>
            </a:r>
            <a:endParaRPr b="0" i="0" sz="4000" u="none" cap="none" strike="noStrike">
              <a:solidFill>
                <a:schemeClr val="lt1"/>
              </a:solidFill>
              <a:latin typeface="Calibri"/>
              <a:ea typeface="Calibri"/>
              <a:cs typeface="Calibri"/>
              <a:sym typeface="Calibri"/>
            </a:endParaRPr>
          </a:p>
        </p:txBody>
      </p:sp>
      <p:pic>
        <p:nvPicPr>
          <p:cNvPr id="34" name="Google Shape;34;p3"/>
          <p:cNvPicPr preferRelativeResize="0"/>
          <p:nvPr/>
        </p:nvPicPr>
        <p:blipFill>
          <a:blip r:embed="rId3">
            <a:alphaModFix/>
          </a:blip>
          <a:stretch>
            <a:fillRect/>
          </a:stretch>
        </p:blipFill>
        <p:spPr>
          <a:xfrm>
            <a:off x="10221788" y="1477425"/>
            <a:ext cx="2751175" cy="382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4" name="Shape 144"/>
        <p:cNvGrpSpPr/>
        <p:nvPr/>
      </p:nvGrpSpPr>
      <p:grpSpPr>
        <a:xfrm>
          <a:off x="0" y="0"/>
          <a:ext cx="0" cy="0"/>
          <a:chOff x="0" y="0"/>
          <a:chExt cx="0" cy="0"/>
        </a:xfrm>
      </p:grpSpPr>
      <p:sp>
        <p:nvSpPr>
          <p:cNvPr id="145" name="Google Shape;145;p12"/>
          <p:cNvSpPr txBox="1"/>
          <p:nvPr/>
        </p:nvSpPr>
        <p:spPr>
          <a:xfrm>
            <a:off x="4117800" y="405375"/>
            <a:ext cx="161535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Shared Words</a:t>
            </a:r>
            <a:endParaRPr sz="9600">
              <a:latin typeface="Lato"/>
              <a:ea typeface="Lato"/>
              <a:cs typeface="Lato"/>
              <a:sym typeface="Lato"/>
            </a:endParaRPr>
          </a:p>
        </p:txBody>
      </p:sp>
      <p:sp>
        <p:nvSpPr>
          <p:cNvPr id="146" name="Google Shape;146;p12"/>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7" name="Google Shape;147;p12"/>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148" name="Google Shape;148;p12"/>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News networks that are associated with one side are generally vilified and attacked by the opposing political party</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Where one gets their news is an indicator of his or her political leaning</a:t>
            </a:r>
            <a:endParaRPr sz="4800">
              <a:solidFill>
                <a:srgbClr val="FFFFFF"/>
              </a:solidFill>
              <a:latin typeface="Lato"/>
              <a:ea typeface="Lato"/>
              <a:cs typeface="Lato"/>
              <a:sym typeface="Lato"/>
            </a:endParaRPr>
          </a:p>
        </p:txBody>
      </p:sp>
      <p:pic>
        <p:nvPicPr>
          <p:cNvPr id="149" name="Google Shape;149;p12"/>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150" name="Google Shape;150;p12"/>
          <p:cNvPicPr preferRelativeResize="0"/>
          <p:nvPr/>
        </p:nvPicPr>
        <p:blipFill>
          <a:blip r:embed="rId4">
            <a:alphaModFix/>
          </a:blip>
          <a:stretch>
            <a:fillRect/>
          </a:stretch>
        </p:blipFill>
        <p:spPr>
          <a:xfrm>
            <a:off x="765475" y="2006975"/>
            <a:ext cx="13021525" cy="1139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5" name="Shape 155"/>
        <p:cNvGrpSpPr/>
        <p:nvPr/>
      </p:nvGrpSpPr>
      <p:grpSpPr>
        <a:xfrm>
          <a:off x="0" y="0"/>
          <a:ext cx="0" cy="0"/>
          <a:chOff x="0" y="0"/>
          <a:chExt cx="0" cy="0"/>
        </a:xfrm>
      </p:grpSpPr>
      <p:sp>
        <p:nvSpPr>
          <p:cNvPr id="156" name="Google Shape;156;p13"/>
          <p:cNvSpPr txBox="1"/>
          <p:nvPr/>
        </p:nvSpPr>
        <p:spPr>
          <a:xfrm>
            <a:off x="4117800" y="405375"/>
            <a:ext cx="161535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Shared Words</a:t>
            </a:r>
            <a:endParaRPr sz="9600">
              <a:latin typeface="Lato"/>
              <a:ea typeface="Lato"/>
              <a:cs typeface="Lato"/>
              <a:sym typeface="Lato"/>
            </a:endParaRPr>
          </a:p>
        </p:txBody>
      </p:sp>
      <p:sp>
        <p:nvSpPr>
          <p:cNvPr id="157" name="Google Shape;157;p13"/>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8" name="Google Shape;158;p13"/>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159" name="Google Shape;159;p13"/>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News networks that are associated with one side are generally vilified and attacked by the opposing political party</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Where one gets their news is an indicator of his or her political leaning</a:t>
            </a:r>
            <a:endParaRPr sz="4800">
              <a:solidFill>
                <a:srgbClr val="FFFFFF"/>
              </a:solidFill>
              <a:latin typeface="Lato"/>
              <a:ea typeface="Lato"/>
              <a:cs typeface="Lato"/>
              <a:sym typeface="Lato"/>
            </a:endParaRPr>
          </a:p>
        </p:txBody>
      </p:sp>
      <p:pic>
        <p:nvPicPr>
          <p:cNvPr id="160" name="Google Shape;160;p13"/>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161" name="Google Shape;161;p13"/>
          <p:cNvPicPr preferRelativeResize="0"/>
          <p:nvPr/>
        </p:nvPicPr>
        <p:blipFill>
          <a:blip r:embed="rId4">
            <a:alphaModFix/>
          </a:blip>
          <a:stretch>
            <a:fillRect/>
          </a:stretch>
        </p:blipFill>
        <p:spPr>
          <a:xfrm>
            <a:off x="876300" y="1994475"/>
            <a:ext cx="12782475" cy="1118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6" name="Shape 166"/>
        <p:cNvGrpSpPr/>
        <p:nvPr/>
      </p:nvGrpSpPr>
      <p:grpSpPr>
        <a:xfrm>
          <a:off x="0" y="0"/>
          <a:ext cx="0" cy="0"/>
          <a:chOff x="0" y="0"/>
          <a:chExt cx="0" cy="0"/>
        </a:xfrm>
      </p:grpSpPr>
      <p:sp>
        <p:nvSpPr>
          <p:cNvPr id="167" name="Google Shape;167;p14"/>
          <p:cNvSpPr txBox="1"/>
          <p:nvPr/>
        </p:nvSpPr>
        <p:spPr>
          <a:xfrm>
            <a:off x="4117800" y="405375"/>
            <a:ext cx="161535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Attack, Attack, Attack!</a:t>
            </a:r>
            <a:endParaRPr sz="9600">
              <a:latin typeface="Lato"/>
              <a:ea typeface="Lato"/>
              <a:cs typeface="Lato"/>
              <a:sym typeface="Lato"/>
            </a:endParaRPr>
          </a:p>
        </p:txBody>
      </p:sp>
      <p:sp>
        <p:nvSpPr>
          <p:cNvPr id="168" name="Google Shape;168;p14"/>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9" name="Google Shape;169;p14"/>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170" name="Google Shape;170;p14"/>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Each side tends to focus on certain representatives of the opposite view point to consistently vilify</a:t>
            </a:r>
            <a:endParaRPr sz="4800">
              <a:solidFill>
                <a:srgbClr val="FFFFFF"/>
              </a:solidFill>
              <a:latin typeface="Lato"/>
              <a:ea typeface="Lato"/>
              <a:cs typeface="Lato"/>
              <a:sym typeface="Lato"/>
            </a:endParaRPr>
          </a:p>
        </p:txBody>
      </p:sp>
      <p:pic>
        <p:nvPicPr>
          <p:cNvPr id="171" name="Google Shape;171;p14"/>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172" name="Google Shape;172;p14"/>
          <p:cNvPicPr preferRelativeResize="0"/>
          <p:nvPr/>
        </p:nvPicPr>
        <p:blipFill>
          <a:blip r:embed="rId4">
            <a:alphaModFix/>
          </a:blip>
          <a:stretch>
            <a:fillRect/>
          </a:stretch>
        </p:blipFill>
        <p:spPr>
          <a:xfrm>
            <a:off x="712751" y="2058875"/>
            <a:ext cx="13235324" cy="1158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7" name="Shape 177"/>
        <p:cNvGrpSpPr/>
        <p:nvPr/>
      </p:nvGrpSpPr>
      <p:grpSpPr>
        <a:xfrm>
          <a:off x="0" y="0"/>
          <a:ext cx="0" cy="0"/>
          <a:chOff x="0" y="0"/>
          <a:chExt cx="0" cy="0"/>
        </a:xfrm>
      </p:grpSpPr>
      <p:sp>
        <p:nvSpPr>
          <p:cNvPr id="178" name="Google Shape;178;p15"/>
          <p:cNvSpPr txBox="1"/>
          <p:nvPr/>
        </p:nvSpPr>
        <p:spPr>
          <a:xfrm>
            <a:off x="4117800" y="405375"/>
            <a:ext cx="161535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Attack, Attack, Attack!</a:t>
            </a:r>
            <a:endParaRPr sz="9600">
              <a:latin typeface="Lato"/>
              <a:ea typeface="Lato"/>
              <a:cs typeface="Lato"/>
              <a:sym typeface="Lato"/>
            </a:endParaRPr>
          </a:p>
        </p:txBody>
      </p:sp>
      <p:sp>
        <p:nvSpPr>
          <p:cNvPr id="179" name="Google Shape;179;p15"/>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 name="Google Shape;180;p15"/>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181" name="Google Shape;181;p15"/>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Each side tends to focus on certain representatives of the opposite view point to consistently vilify</a:t>
            </a:r>
            <a:endParaRPr sz="4800">
              <a:solidFill>
                <a:srgbClr val="FFFFFF"/>
              </a:solidFill>
              <a:latin typeface="Lato"/>
              <a:ea typeface="Lato"/>
              <a:cs typeface="Lato"/>
              <a:sym typeface="Lato"/>
            </a:endParaRPr>
          </a:p>
        </p:txBody>
      </p:sp>
      <p:pic>
        <p:nvPicPr>
          <p:cNvPr id="182" name="Google Shape;182;p15"/>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183" name="Google Shape;183;p15"/>
          <p:cNvPicPr preferRelativeResize="0"/>
          <p:nvPr/>
        </p:nvPicPr>
        <p:blipFill>
          <a:blip r:embed="rId4">
            <a:alphaModFix/>
          </a:blip>
          <a:stretch>
            <a:fillRect/>
          </a:stretch>
        </p:blipFill>
        <p:spPr>
          <a:xfrm>
            <a:off x="712751" y="2058875"/>
            <a:ext cx="13235324" cy="11580925"/>
          </a:xfrm>
          <a:prstGeom prst="rect">
            <a:avLst/>
          </a:prstGeom>
          <a:noFill/>
          <a:ln>
            <a:noFill/>
          </a:ln>
        </p:spPr>
      </p:pic>
      <p:pic>
        <p:nvPicPr>
          <p:cNvPr id="184" name="Google Shape;184;p15"/>
          <p:cNvPicPr preferRelativeResize="0"/>
          <p:nvPr/>
        </p:nvPicPr>
        <p:blipFill>
          <a:blip r:embed="rId5">
            <a:alphaModFix/>
          </a:blip>
          <a:stretch>
            <a:fillRect/>
          </a:stretch>
        </p:blipFill>
        <p:spPr>
          <a:xfrm>
            <a:off x="688700" y="1982646"/>
            <a:ext cx="13235325" cy="115809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 name="Shape 189"/>
        <p:cNvGrpSpPr/>
        <p:nvPr/>
      </p:nvGrpSpPr>
      <p:grpSpPr>
        <a:xfrm>
          <a:off x="0" y="0"/>
          <a:ext cx="0" cy="0"/>
          <a:chOff x="0" y="0"/>
          <a:chExt cx="0" cy="0"/>
        </a:xfrm>
      </p:grpSpPr>
      <p:sp>
        <p:nvSpPr>
          <p:cNvPr id="190" name="Google Shape;190;p16"/>
          <p:cNvSpPr txBox="1"/>
          <p:nvPr/>
        </p:nvSpPr>
        <p:spPr>
          <a:xfrm>
            <a:off x="4117800" y="405375"/>
            <a:ext cx="161535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Attack, Attack, Attack!</a:t>
            </a:r>
            <a:endParaRPr sz="9600">
              <a:latin typeface="Lato"/>
              <a:ea typeface="Lato"/>
              <a:cs typeface="Lato"/>
              <a:sym typeface="Lato"/>
            </a:endParaRPr>
          </a:p>
        </p:txBody>
      </p:sp>
      <p:sp>
        <p:nvSpPr>
          <p:cNvPr id="191" name="Google Shape;191;p16"/>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2" name="Google Shape;192;p16"/>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193" name="Google Shape;193;p16"/>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The right has come up with a new </a:t>
            </a:r>
            <a:r>
              <a:rPr lang="en-US" sz="4800">
                <a:solidFill>
                  <a:srgbClr val="FFFFFF"/>
                </a:solidFill>
                <a:latin typeface="Lato"/>
                <a:ea typeface="Lato"/>
                <a:cs typeface="Lato"/>
                <a:sym typeface="Lato"/>
              </a:rPr>
              <a:t>nickname</a:t>
            </a:r>
            <a:r>
              <a:rPr lang="en-US" sz="4800">
                <a:solidFill>
                  <a:srgbClr val="FFFFFF"/>
                </a:solidFill>
                <a:latin typeface="Lato"/>
                <a:ea typeface="Lato"/>
                <a:cs typeface="Lato"/>
                <a:sym typeface="Lato"/>
              </a:rPr>
              <a:t> for Joe Biden</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Creepy Uncle Joe</a:t>
            </a:r>
            <a:endParaRPr sz="4800">
              <a:solidFill>
                <a:srgbClr val="FFFFFF"/>
              </a:solidFill>
              <a:latin typeface="Lato"/>
              <a:ea typeface="Lato"/>
              <a:cs typeface="Lato"/>
              <a:sym typeface="Lato"/>
            </a:endParaRPr>
          </a:p>
        </p:txBody>
      </p:sp>
      <p:pic>
        <p:nvPicPr>
          <p:cNvPr id="194" name="Google Shape;194;p16"/>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195" name="Google Shape;195;p16"/>
          <p:cNvPicPr preferRelativeResize="0"/>
          <p:nvPr/>
        </p:nvPicPr>
        <p:blipFill>
          <a:blip r:embed="rId4">
            <a:alphaModFix/>
          </a:blip>
          <a:stretch>
            <a:fillRect/>
          </a:stretch>
        </p:blipFill>
        <p:spPr>
          <a:xfrm>
            <a:off x="712751" y="2058875"/>
            <a:ext cx="13235324" cy="11580925"/>
          </a:xfrm>
          <a:prstGeom prst="rect">
            <a:avLst/>
          </a:prstGeom>
          <a:noFill/>
          <a:ln>
            <a:noFill/>
          </a:ln>
        </p:spPr>
      </p:pic>
      <p:pic>
        <p:nvPicPr>
          <p:cNvPr id="196" name="Google Shape;196;p16"/>
          <p:cNvPicPr preferRelativeResize="0"/>
          <p:nvPr/>
        </p:nvPicPr>
        <p:blipFill>
          <a:blip r:embed="rId5">
            <a:alphaModFix/>
          </a:blip>
          <a:stretch>
            <a:fillRect/>
          </a:stretch>
        </p:blipFill>
        <p:spPr>
          <a:xfrm>
            <a:off x="788950" y="2032997"/>
            <a:ext cx="13235325" cy="115809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1" name="Shape 201"/>
        <p:cNvGrpSpPr/>
        <p:nvPr/>
      </p:nvGrpSpPr>
      <p:grpSpPr>
        <a:xfrm>
          <a:off x="0" y="0"/>
          <a:ext cx="0" cy="0"/>
          <a:chOff x="0" y="0"/>
          <a:chExt cx="0" cy="0"/>
        </a:xfrm>
      </p:grpSpPr>
      <p:sp>
        <p:nvSpPr>
          <p:cNvPr id="202" name="Google Shape;202;p17"/>
          <p:cNvSpPr txBox="1"/>
          <p:nvPr/>
        </p:nvSpPr>
        <p:spPr>
          <a:xfrm>
            <a:off x="2363925" y="405375"/>
            <a:ext cx="179073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Wedge Issues &amp; Differences</a:t>
            </a:r>
            <a:endParaRPr sz="9600">
              <a:latin typeface="Lato"/>
              <a:ea typeface="Lato"/>
              <a:cs typeface="Lato"/>
              <a:sym typeface="Lato"/>
            </a:endParaRPr>
          </a:p>
        </p:txBody>
      </p:sp>
      <p:sp>
        <p:nvSpPr>
          <p:cNvPr id="203" name="Google Shape;203;p17"/>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4" name="Google Shape;204;p17"/>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205" name="Google Shape;205;p17"/>
          <p:cNvSpPr txBox="1"/>
          <p:nvPr/>
        </p:nvSpPr>
        <p:spPr>
          <a:xfrm>
            <a:off x="14755100" y="4658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There are particular issues that each side defends dearly and simply cannot agree on</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They are frequently topics of conversation within the subreddits</a:t>
            </a:r>
            <a:endParaRPr sz="4800">
              <a:solidFill>
                <a:srgbClr val="FFFFFF"/>
              </a:solidFill>
              <a:latin typeface="Lato"/>
              <a:ea typeface="Lato"/>
              <a:cs typeface="Lato"/>
              <a:sym typeface="Lato"/>
            </a:endParaRPr>
          </a:p>
          <a:p>
            <a:pPr indent="0" lvl="0" marL="457200" rtl="0" algn="l">
              <a:spcBef>
                <a:spcPts val="0"/>
              </a:spcBef>
              <a:spcAft>
                <a:spcPts val="0"/>
              </a:spcAft>
              <a:buNone/>
            </a:pPr>
            <a:r>
              <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“climate change” used by esist: 19 | The_Donald: 3</a:t>
            </a:r>
            <a:endParaRPr sz="4800">
              <a:solidFill>
                <a:srgbClr val="FFFFFF"/>
              </a:solidFill>
              <a:latin typeface="Lato"/>
              <a:ea typeface="Lato"/>
              <a:cs typeface="Lato"/>
              <a:sym typeface="Lato"/>
            </a:endParaRPr>
          </a:p>
        </p:txBody>
      </p:sp>
      <p:pic>
        <p:nvPicPr>
          <p:cNvPr id="206" name="Google Shape;206;p17"/>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207" name="Google Shape;207;p17"/>
          <p:cNvPicPr preferRelativeResize="0"/>
          <p:nvPr/>
        </p:nvPicPr>
        <p:blipFill>
          <a:blip r:embed="rId4">
            <a:alphaModFix/>
          </a:blip>
          <a:stretch>
            <a:fillRect/>
          </a:stretch>
        </p:blipFill>
        <p:spPr>
          <a:xfrm>
            <a:off x="938650" y="1872525"/>
            <a:ext cx="13404275" cy="117287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2" name="Shape 212"/>
        <p:cNvGrpSpPr/>
        <p:nvPr/>
      </p:nvGrpSpPr>
      <p:grpSpPr>
        <a:xfrm>
          <a:off x="0" y="0"/>
          <a:ext cx="0" cy="0"/>
          <a:chOff x="0" y="0"/>
          <a:chExt cx="0" cy="0"/>
        </a:xfrm>
      </p:grpSpPr>
      <p:sp>
        <p:nvSpPr>
          <p:cNvPr id="213" name="Google Shape;213;p18"/>
          <p:cNvSpPr txBox="1"/>
          <p:nvPr/>
        </p:nvSpPr>
        <p:spPr>
          <a:xfrm>
            <a:off x="2363925" y="405375"/>
            <a:ext cx="179073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Wedge Issues &amp; Differences</a:t>
            </a:r>
            <a:endParaRPr sz="9600">
              <a:latin typeface="Lato"/>
              <a:ea typeface="Lato"/>
              <a:cs typeface="Lato"/>
              <a:sym typeface="Lato"/>
            </a:endParaRPr>
          </a:p>
        </p:txBody>
      </p:sp>
      <p:sp>
        <p:nvSpPr>
          <p:cNvPr id="214" name="Google Shape;214;p18"/>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15" name="Google Shape;215;p18"/>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216" name="Google Shape;216;p18"/>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Border Security</a:t>
            </a:r>
            <a:endParaRPr sz="4800">
              <a:solidFill>
                <a:srgbClr val="FFFFFF"/>
              </a:solidFill>
              <a:latin typeface="Lato"/>
              <a:ea typeface="Lato"/>
              <a:cs typeface="Lato"/>
              <a:sym typeface="Lato"/>
            </a:endParaRPr>
          </a:p>
          <a:p>
            <a:pPr indent="0" lvl="0" marL="457200" rtl="0" algn="l">
              <a:spcBef>
                <a:spcPts val="0"/>
              </a:spcBef>
              <a:spcAft>
                <a:spcPts val="0"/>
              </a:spcAft>
              <a:buNone/>
            </a:pPr>
            <a:r>
              <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There are particular issues that each side defends dearly and simply cannot agree on</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They are frequently topics of conversation within the subreddits</a:t>
            </a:r>
            <a:endParaRPr sz="4800">
              <a:solidFill>
                <a:srgbClr val="FFFFFF"/>
              </a:solidFill>
              <a:latin typeface="Lato"/>
              <a:ea typeface="Lato"/>
              <a:cs typeface="Lato"/>
              <a:sym typeface="Lato"/>
            </a:endParaRPr>
          </a:p>
          <a:p>
            <a:pPr indent="0" lvl="0" marL="457200" rtl="0" algn="l">
              <a:spcBef>
                <a:spcPts val="0"/>
              </a:spcBef>
              <a:spcAft>
                <a:spcPts val="0"/>
              </a:spcAft>
              <a:buNone/>
            </a:pPr>
            <a:r>
              <a:t/>
            </a:r>
            <a:endParaRPr sz="4800">
              <a:solidFill>
                <a:srgbClr val="FFFFFF"/>
              </a:solidFill>
              <a:latin typeface="Lato"/>
              <a:ea typeface="Lato"/>
              <a:cs typeface="Lato"/>
              <a:sym typeface="Lato"/>
            </a:endParaRPr>
          </a:p>
        </p:txBody>
      </p:sp>
      <p:pic>
        <p:nvPicPr>
          <p:cNvPr id="217" name="Google Shape;217;p18"/>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218" name="Google Shape;218;p18"/>
          <p:cNvPicPr preferRelativeResize="0"/>
          <p:nvPr/>
        </p:nvPicPr>
        <p:blipFill>
          <a:blip r:embed="rId4">
            <a:alphaModFix/>
          </a:blip>
          <a:stretch>
            <a:fillRect/>
          </a:stretch>
        </p:blipFill>
        <p:spPr>
          <a:xfrm>
            <a:off x="762000" y="1927950"/>
            <a:ext cx="13297886" cy="1163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3" name="Shape 223"/>
        <p:cNvGrpSpPr/>
        <p:nvPr/>
      </p:nvGrpSpPr>
      <p:grpSpPr>
        <a:xfrm>
          <a:off x="0" y="0"/>
          <a:ext cx="0" cy="0"/>
          <a:chOff x="0" y="0"/>
          <a:chExt cx="0" cy="0"/>
        </a:xfrm>
      </p:grpSpPr>
      <p:sp>
        <p:nvSpPr>
          <p:cNvPr id="224" name="Google Shape;224;p19"/>
          <p:cNvSpPr txBox="1"/>
          <p:nvPr/>
        </p:nvSpPr>
        <p:spPr>
          <a:xfrm>
            <a:off x="2363925" y="405375"/>
            <a:ext cx="179073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Wedge Issues &amp; Differences</a:t>
            </a:r>
            <a:endParaRPr sz="9600">
              <a:latin typeface="Lato"/>
              <a:ea typeface="Lato"/>
              <a:cs typeface="Lato"/>
              <a:sym typeface="Lato"/>
            </a:endParaRPr>
          </a:p>
        </p:txBody>
      </p:sp>
      <p:sp>
        <p:nvSpPr>
          <p:cNvPr id="225" name="Google Shape;225;p19"/>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 name="Google Shape;226;p19"/>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227" name="Google Shape;227;p19"/>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Abortion</a:t>
            </a:r>
            <a:endParaRPr sz="4800">
              <a:solidFill>
                <a:srgbClr val="FFFFFF"/>
              </a:solidFill>
              <a:latin typeface="Lato"/>
              <a:ea typeface="Lato"/>
              <a:cs typeface="Lato"/>
              <a:sym typeface="Lato"/>
            </a:endParaRPr>
          </a:p>
          <a:p>
            <a:pPr indent="0" lvl="0" marL="457200" rtl="0" algn="l">
              <a:spcBef>
                <a:spcPts val="0"/>
              </a:spcBef>
              <a:spcAft>
                <a:spcPts val="0"/>
              </a:spcAft>
              <a:buNone/>
            </a:pPr>
            <a:r>
              <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There are particular issues that each side defends dearly and simply cannot agree on</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They are frequently topics of conversation within the subreddits</a:t>
            </a:r>
            <a:endParaRPr sz="4800">
              <a:solidFill>
                <a:srgbClr val="FFFFFF"/>
              </a:solidFill>
              <a:latin typeface="Lato"/>
              <a:ea typeface="Lato"/>
              <a:cs typeface="Lato"/>
              <a:sym typeface="Lato"/>
            </a:endParaRPr>
          </a:p>
          <a:p>
            <a:pPr indent="0" lvl="0" marL="457200" rtl="0" algn="l">
              <a:spcBef>
                <a:spcPts val="0"/>
              </a:spcBef>
              <a:spcAft>
                <a:spcPts val="0"/>
              </a:spcAft>
              <a:buNone/>
            </a:pPr>
            <a:r>
              <a:t/>
            </a:r>
            <a:endParaRPr sz="4800">
              <a:solidFill>
                <a:srgbClr val="FFFFFF"/>
              </a:solidFill>
              <a:latin typeface="Lato"/>
              <a:ea typeface="Lato"/>
              <a:cs typeface="Lato"/>
              <a:sym typeface="Lato"/>
            </a:endParaRPr>
          </a:p>
        </p:txBody>
      </p:sp>
      <p:pic>
        <p:nvPicPr>
          <p:cNvPr id="228" name="Google Shape;228;p19"/>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229" name="Google Shape;229;p19"/>
          <p:cNvPicPr preferRelativeResize="0"/>
          <p:nvPr/>
        </p:nvPicPr>
        <p:blipFill>
          <a:blip r:embed="rId4">
            <a:alphaModFix/>
          </a:blip>
          <a:stretch>
            <a:fillRect/>
          </a:stretch>
        </p:blipFill>
        <p:spPr>
          <a:xfrm>
            <a:off x="1115300" y="2083375"/>
            <a:ext cx="13120250" cy="11480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4" name="Shape 234"/>
        <p:cNvGrpSpPr/>
        <p:nvPr/>
      </p:nvGrpSpPr>
      <p:grpSpPr>
        <a:xfrm>
          <a:off x="0" y="0"/>
          <a:ext cx="0" cy="0"/>
          <a:chOff x="0" y="0"/>
          <a:chExt cx="0" cy="0"/>
        </a:xfrm>
      </p:grpSpPr>
      <p:sp>
        <p:nvSpPr>
          <p:cNvPr id="235" name="Google Shape;235;p20"/>
          <p:cNvSpPr txBox="1"/>
          <p:nvPr/>
        </p:nvSpPr>
        <p:spPr>
          <a:xfrm>
            <a:off x="2363925" y="405375"/>
            <a:ext cx="179073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Wedge Issues &amp; Differences</a:t>
            </a:r>
            <a:endParaRPr sz="9600">
              <a:latin typeface="Lato"/>
              <a:ea typeface="Lato"/>
              <a:cs typeface="Lato"/>
              <a:sym typeface="Lato"/>
            </a:endParaRPr>
          </a:p>
        </p:txBody>
      </p:sp>
      <p:sp>
        <p:nvSpPr>
          <p:cNvPr id="236" name="Google Shape;236;p20"/>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7" name="Google Shape;237;p20"/>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238" name="Google Shape;238;p20"/>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Gun Control</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The left has capitalized on the recent mass shooting in New Zealand to push the topic</a:t>
            </a:r>
            <a:endParaRPr sz="4800">
              <a:solidFill>
                <a:srgbClr val="FFFFFF"/>
              </a:solidFill>
              <a:latin typeface="Lato"/>
              <a:ea typeface="Lato"/>
              <a:cs typeface="Lato"/>
              <a:sym typeface="Lato"/>
            </a:endParaRPr>
          </a:p>
        </p:txBody>
      </p:sp>
      <p:pic>
        <p:nvPicPr>
          <p:cNvPr id="239" name="Google Shape;239;p20"/>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240" name="Google Shape;240;p20"/>
          <p:cNvPicPr preferRelativeResize="0"/>
          <p:nvPr/>
        </p:nvPicPr>
        <p:blipFill>
          <a:blip r:embed="rId4">
            <a:alphaModFix/>
          </a:blip>
          <a:stretch>
            <a:fillRect/>
          </a:stretch>
        </p:blipFill>
        <p:spPr>
          <a:xfrm>
            <a:off x="668475" y="1894025"/>
            <a:ext cx="13329801" cy="11663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Google Shape;246;p21"/>
          <p:cNvSpPr txBox="1"/>
          <p:nvPr/>
        </p:nvSpPr>
        <p:spPr>
          <a:xfrm>
            <a:off x="2363925" y="405375"/>
            <a:ext cx="179073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Holy Guacamole!</a:t>
            </a:r>
            <a:endParaRPr sz="9600">
              <a:latin typeface="Lato"/>
              <a:ea typeface="Lato"/>
              <a:cs typeface="Lato"/>
              <a:sym typeface="Lato"/>
            </a:endParaRPr>
          </a:p>
        </p:txBody>
      </p:sp>
      <p:sp>
        <p:nvSpPr>
          <p:cNvPr id="247" name="Google Shape;247;p21"/>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 name="Google Shape;248;p21"/>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249" name="Google Shape;249;p21"/>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A recent report in USA Today indicated that prices of avocados could rise and supply could dwindle if Trump decides to close the border with Mexico as he has recently tweeted about.</a:t>
            </a:r>
            <a:endParaRPr sz="4800">
              <a:solidFill>
                <a:srgbClr val="FFFFFF"/>
              </a:solidFill>
              <a:latin typeface="Lato"/>
              <a:ea typeface="Lato"/>
              <a:cs typeface="Lato"/>
              <a:sym typeface="Lato"/>
            </a:endParaRPr>
          </a:p>
        </p:txBody>
      </p:sp>
      <p:pic>
        <p:nvPicPr>
          <p:cNvPr id="250" name="Google Shape;250;p21"/>
          <p:cNvPicPr preferRelativeResize="0"/>
          <p:nvPr/>
        </p:nvPicPr>
        <p:blipFill>
          <a:blip r:embed="rId3">
            <a:alphaModFix/>
          </a:blip>
          <a:stretch>
            <a:fillRect/>
          </a:stretch>
        </p:blipFill>
        <p:spPr>
          <a:xfrm>
            <a:off x="20423700" y="207766"/>
            <a:ext cx="2225000" cy="3095660"/>
          </a:xfrm>
          <a:prstGeom prst="rect">
            <a:avLst/>
          </a:prstGeom>
          <a:noFill/>
          <a:ln>
            <a:noFill/>
          </a:ln>
        </p:spPr>
      </p:pic>
      <p:pic>
        <p:nvPicPr>
          <p:cNvPr id="251" name="Google Shape;251;p21"/>
          <p:cNvPicPr preferRelativeResize="0"/>
          <p:nvPr/>
        </p:nvPicPr>
        <p:blipFill>
          <a:blip r:embed="rId4">
            <a:alphaModFix/>
          </a:blip>
          <a:stretch>
            <a:fillRect/>
          </a:stretch>
        </p:blipFill>
        <p:spPr>
          <a:xfrm>
            <a:off x="789725" y="1996800"/>
            <a:ext cx="13045018" cy="114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4"/>
          <p:cNvSpPr/>
          <p:nvPr/>
        </p:nvSpPr>
        <p:spPr>
          <a:xfrm>
            <a:off x="0" y="0"/>
            <a:ext cx="24377649" cy="1371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41" name="Google Shape;41;p4"/>
          <p:cNvGrpSpPr/>
          <p:nvPr/>
        </p:nvGrpSpPr>
        <p:grpSpPr>
          <a:xfrm>
            <a:off x="5436608" y="4149680"/>
            <a:ext cx="13504433" cy="5734588"/>
            <a:chOff x="5436608" y="4149680"/>
            <a:chExt cx="13504433" cy="5734588"/>
          </a:xfrm>
        </p:grpSpPr>
        <p:sp>
          <p:nvSpPr>
            <p:cNvPr id="42" name="Google Shape;42;p4"/>
            <p:cNvSpPr/>
            <p:nvPr/>
          </p:nvSpPr>
          <p:spPr>
            <a:xfrm>
              <a:off x="5436609" y="9608828"/>
              <a:ext cx="13504430" cy="2754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3" name="Google Shape;43;p4"/>
            <p:cNvSpPr/>
            <p:nvPr/>
          </p:nvSpPr>
          <p:spPr>
            <a:xfrm rot="5400000">
              <a:off x="2710683" y="6882903"/>
              <a:ext cx="5727290" cy="2754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4" name="Google Shape;44;p4"/>
            <p:cNvSpPr/>
            <p:nvPr/>
          </p:nvSpPr>
          <p:spPr>
            <a:xfrm rot="5400000">
              <a:off x="15939676" y="6882903"/>
              <a:ext cx="5727290" cy="2754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5" name="Google Shape;45;p4"/>
            <p:cNvSpPr/>
            <p:nvPr/>
          </p:nvSpPr>
          <p:spPr>
            <a:xfrm>
              <a:off x="5436609" y="4149680"/>
              <a:ext cx="4427421" cy="2754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6" name="Google Shape;46;p4"/>
            <p:cNvSpPr/>
            <p:nvPr/>
          </p:nvSpPr>
          <p:spPr>
            <a:xfrm>
              <a:off x="14513619" y="4149680"/>
              <a:ext cx="4427421" cy="2754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47" name="Google Shape;47;p4"/>
          <p:cNvSpPr txBox="1"/>
          <p:nvPr/>
        </p:nvSpPr>
        <p:spPr>
          <a:xfrm>
            <a:off x="6204500" y="6233625"/>
            <a:ext cx="12284100" cy="28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2"/>
                </a:solidFill>
                <a:latin typeface="Lato"/>
                <a:ea typeface="Lato"/>
                <a:cs typeface="Lato"/>
                <a:sym typeface="Lato"/>
              </a:rPr>
              <a:t>What’s the problem?</a:t>
            </a:r>
            <a:endParaRPr sz="9600"/>
          </a:p>
        </p:txBody>
      </p:sp>
      <p:sp>
        <p:nvSpPr>
          <p:cNvPr id="48" name="Google Shape;48;p4"/>
          <p:cNvSpPr txBox="1"/>
          <p:nvPr/>
        </p:nvSpPr>
        <p:spPr>
          <a:xfrm>
            <a:off x="10493705" y="2878990"/>
            <a:ext cx="3390241" cy="19389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0">
                <a:solidFill>
                  <a:schemeClr val="lt2"/>
                </a:solidFill>
                <a:latin typeface="Lato"/>
                <a:ea typeface="Lato"/>
                <a:cs typeface="Lato"/>
                <a:sym typeface="Lato"/>
              </a:rPr>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2"/>
          <p:cNvSpPr/>
          <p:nvPr/>
        </p:nvSpPr>
        <p:spPr>
          <a:xfrm>
            <a:off x="0" y="0"/>
            <a:ext cx="24377700" cy="1371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258" name="Google Shape;258;p22"/>
          <p:cNvGrpSpPr/>
          <p:nvPr/>
        </p:nvGrpSpPr>
        <p:grpSpPr>
          <a:xfrm>
            <a:off x="5436609" y="4149680"/>
            <a:ext cx="13504500" cy="5734598"/>
            <a:chOff x="5436609" y="4149680"/>
            <a:chExt cx="13504500" cy="5734598"/>
          </a:xfrm>
        </p:grpSpPr>
        <p:sp>
          <p:nvSpPr>
            <p:cNvPr id="259" name="Google Shape;259;p22"/>
            <p:cNvSpPr/>
            <p:nvPr/>
          </p:nvSpPr>
          <p:spPr>
            <a:xfrm>
              <a:off x="5436609" y="9608828"/>
              <a:ext cx="135045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0" name="Google Shape;260;p22"/>
            <p:cNvSpPr/>
            <p:nvPr/>
          </p:nvSpPr>
          <p:spPr>
            <a:xfrm rot="5400000">
              <a:off x="2710698"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1" name="Google Shape;261;p22"/>
            <p:cNvSpPr/>
            <p:nvPr/>
          </p:nvSpPr>
          <p:spPr>
            <a:xfrm rot="5400000">
              <a:off x="15939691"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2" name="Google Shape;262;p22"/>
            <p:cNvSpPr/>
            <p:nvPr/>
          </p:nvSpPr>
          <p:spPr>
            <a:xfrm>
              <a:off x="543660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3" name="Google Shape;263;p22"/>
            <p:cNvSpPr/>
            <p:nvPr/>
          </p:nvSpPr>
          <p:spPr>
            <a:xfrm>
              <a:off x="1451361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64" name="Google Shape;264;p22"/>
          <p:cNvSpPr txBox="1"/>
          <p:nvPr/>
        </p:nvSpPr>
        <p:spPr>
          <a:xfrm>
            <a:off x="6204500" y="6233625"/>
            <a:ext cx="12284100" cy="28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2"/>
                </a:solidFill>
                <a:latin typeface="Lato"/>
                <a:ea typeface="Lato"/>
                <a:cs typeface="Lato"/>
                <a:sym typeface="Lato"/>
              </a:rPr>
              <a:t>Data Modelling</a:t>
            </a:r>
            <a:endParaRPr sz="9600"/>
          </a:p>
        </p:txBody>
      </p:sp>
      <p:sp>
        <p:nvSpPr>
          <p:cNvPr id="265" name="Google Shape;265;p22"/>
          <p:cNvSpPr txBox="1"/>
          <p:nvPr/>
        </p:nvSpPr>
        <p:spPr>
          <a:xfrm>
            <a:off x="10493705" y="2878990"/>
            <a:ext cx="3390300" cy="1938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0">
                <a:solidFill>
                  <a:schemeClr val="lt2"/>
                </a:solidFill>
                <a:latin typeface="Lato"/>
                <a:ea typeface="Lato"/>
                <a:cs typeface="Lato"/>
                <a:sym typeface="Lato"/>
              </a:rPr>
              <a:t>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3"/>
          <p:cNvSpPr/>
          <p:nvPr/>
        </p:nvSpPr>
        <p:spPr>
          <a:xfrm>
            <a:off x="-25" y="0"/>
            <a:ext cx="24377700"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272" name="Google Shape;272;p23"/>
          <p:cNvGrpSpPr/>
          <p:nvPr/>
        </p:nvGrpSpPr>
        <p:grpSpPr>
          <a:xfrm>
            <a:off x="0" y="0"/>
            <a:ext cx="24377700" cy="5322858"/>
            <a:chOff x="0" y="0"/>
            <a:chExt cx="24377700" cy="5322858"/>
          </a:xfrm>
        </p:grpSpPr>
        <p:sp>
          <p:nvSpPr>
            <p:cNvPr id="273" name="Google Shape;273;p23"/>
            <p:cNvSpPr/>
            <p:nvPr/>
          </p:nvSpPr>
          <p:spPr>
            <a:xfrm>
              <a:off x="0" y="0"/>
              <a:ext cx="24377700" cy="5296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4" name="Google Shape;274;p23"/>
            <p:cNvSpPr/>
            <p:nvPr/>
          </p:nvSpPr>
          <p:spPr>
            <a:xfrm>
              <a:off x="0" y="26058"/>
              <a:ext cx="24377700" cy="5296800"/>
            </a:xfrm>
            <a:prstGeom prst="rect">
              <a:avLst/>
            </a:prstGeom>
            <a:solidFill>
              <a:schemeClr val="accent5">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75" name="Google Shape;275;p23"/>
          <p:cNvSpPr/>
          <p:nvPr/>
        </p:nvSpPr>
        <p:spPr>
          <a:xfrm>
            <a:off x="4818725" y="4093200"/>
            <a:ext cx="9286800" cy="1230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a:ea typeface="Lato"/>
              <a:cs typeface="Lato"/>
              <a:sym typeface="Lato"/>
            </a:endParaRPr>
          </a:p>
        </p:txBody>
      </p:sp>
      <p:sp>
        <p:nvSpPr>
          <p:cNvPr id="276" name="Google Shape;276;p23"/>
          <p:cNvSpPr/>
          <p:nvPr/>
        </p:nvSpPr>
        <p:spPr>
          <a:xfrm>
            <a:off x="13764500" y="4093200"/>
            <a:ext cx="5978100" cy="1230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a:ea typeface="Lato"/>
              <a:cs typeface="Lato"/>
              <a:sym typeface="Lato"/>
            </a:endParaRPr>
          </a:p>
        </p:txBody>
      </p:sp>
      <p:sp>
        <p:nvSpPr>
          <p:cNvPr id="277" name="Google Shape;277;p23"/>
          <p:cNvSpPr txBox="1"/>
          <p:nvPr/>
        </p:nvSpPr>
        <p:spPr>
          <a:xfrm>
            <a:off x="4899326" y="1541319"/>
            <a:ext cx="146400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1"/>
                </a:solidFill>
                <a:latin typeface="Lato"/>
                <a:ea typeface="Lato"/>
                <a:cs typeface="Lato"/>
                <a:sym typeface="Lato"/>
              </a:rPr>
              <a:t>Model Selection &amp; Process </a:t>
            </a:r>
            <a:endParaRPr sz="9600"/>
          </a:p>
        </p:txBody>
      </p:sp>
      <p:sp>
        <p:nvSpPr>
          <p:cNvPr id="278" name="Google Shape;278;p23"/>
          <p:cNvSpPr txBox="1"/>
          <p:nvPr/>
        </p:nvSpPr>
        <p:spPr>
          <a:xfrm>
            <a:off x="5971306" y="5586825"/>
            <a:ext cx="4667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latin typeface="Lato"/>
                <a:ea typeface="Lato"/>
                <a:cs typeface="Lato"/>
                <a:sym typeface="Lato"/>
              </a:rPr>
              <a:t>X &amp; y set up &amp; TTS</a:t>
            </a:r>
            <a:endParaRPr/>
          </a:p>
        </p:txBody>
      </p:sp>
      <p:sp>
        <p:nvSpPr>
          <p:cNvPr id="279" name="Google Shape;279;p23"/>
          <p:cNvSpPr txBox="1"/>
          <p:nvPr/>
        </p:nvSpPr>
        <p:spPr>
          <a:xfrm>
            <a:off x="5971300" y="6552775"/>
            <a:ext cx="3666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Create Pipeline </a:t>
            </a:r>
            <a:endParaRPr/>
          </a:p>
        </p:txBody>
      </p:sp>
      <p:sp>
        <p:nvSpPr>
          <p:cNvPr id="280" name="Google Shape;280;p23"/>
          <p:cNvSpPr txBox="1"/>
          <p:nvPr/>
        </p:nvSpPr>
        <p:spPr>
          <a:xfrm>
            <a:off x="3904725" y="7518725"/>
            <a:ext cx="76734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CountVectorizer &amp; </a:t>
            </a:r>
            <a:endParaRPr sz="3600">
              <a:solidFill>
                <a:schemeClr val="lt1"/>
              </a:solidFill>
              <a:latin typeface="Lato"/>
              <a:ea typeface="Lato"/>
              <a:cs typeface="Lato"/>
              <a:sym typeface="Lato"/>
            </a:endParaRPr>
          </a:p>
          <a:p>
            <a:pPr indent="0" lvl="0" marL="0" marR="0" rtl="0" algn="ctr">
              <a:spcBef>
                <a:spcPts val="0"/>
              </a:spcBef>
              <a:spcAft>
                <a:spcPts val="0"/>
              </a:spcAft>
              <a:buNone/>
            </a:pPr>
            <a:r>
              <a:rPr lang="en-US" sz="3600">
                <a:solidFill>
                  <a:schemeClr val="lt1"/>
                </a:solidFill>
                <a:latin typeface="Lato"/>
                <a:ea typeface="Lato"/>
                <a:cs typeface="Lato"/>
                <a:sym typeface="Lato"/>
              </a:rPr>
              <a:t>Logistic Regression</a:t>
            </a:r>
            <a:endParaRPr/>
          </a:p>
        </p:txBody>
      </p:sp>
      <p:sp>
        <p:nvSpPr>
          <p:cNvPr id="281" name="Google Shape;281;p23"/>
          <p:cNvSpPr txBox="1"/>
          <p:nvPr/>
        </p:nvSpPr>
        <p:spPr>
          <a:xfrm>
            <a:off x="5067300" y="89418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Set up pipeline parameters</a:t>
            </a:r>
            <a:endParaRPr/>
          </a:p>
        </p:txBody>
      </p:sp>
      <p:sp>
        <p:nvSpPr>
          <p:cNvPr id="282" name="Google Shape;282;p23"/>
          <p:cNvSpPr/>
          <p:nvPr/>
        </p:nvSpPr>
        <p:spPr>
          <a:xfrm>
            <a:off x="4969500" y="63910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83" name="Google Shape;283;p23"/>
          <p:cNvSpPr txBox="1"/>
          <p:nvPr/>
        </p:nvSpPr>
        <p:spPr>
          <a:xfrm>
            <a:off x="4742924" y="4409775"/>
            <a:ext cx="6377100" cy="618000"/>
          </a:xfrm>
          <a:prstGeom prst="rect">
            <a:avLst/>
          </a:prstGeom>
          <a:noFill/>
          <a:ln>
            <a:noFill/>
          </a:ln>
        </p:spPr>
        <p:txBody>
          <a:bodyPr anchorCtr="0" anchor="t" bIns="45700" lIns="91425" spcFirstLastPara="1" rIns="91425" wrap="square" tIns="45700">
            <a:noAutofit/>
          </a:bodyPr>
          <a:lstStyle/>
          <a:p>
            <a:pPr indent="0" lvl="0" marL="0" marR="0" rtl="0" algn="ctr">
              <a:lnSpc>
                <a:spcPct val="113333"/>
              </a:lnSpc>
              <a:spcBef>
                <a:spcPts val="0"/>
              </a:spcBef>
              <a:spcAft>
                <a:spcPts val="0"/>
              </a:spcAft>
              <a:buNone/>
            </a:pPr>
            <a:r>
              <a:rPr b="1" lang="en-US" sz="3600">
                <a:solidFill>
                  <a:schemeClr val="lt1"/>
                </a:solidFill>
                <a:latin typeface="Lato"/>
                <a:ea typeface="Lato"/>
                <a:cs typeface="Lato"/>
                <a:sym typeface="Lato"/>
              </a:rPr>
              <a:t>Logistic Regression</a:t>
            </a:r>
            <a:endParaRPr/>
          </a:p>
        </p:txBody>
      </p:sp>
      <p:sp>
        <p:nvSpPr>
          <p:cNvPr id="284" name="Google Shape;284;p23"/>
          <p:cNvSpPr txBox="1"/>
          <p:nvPr/>
        </p:nvSpPr>
        <p:spPr>
          <a:xfrm>
            <a:off x="12993350" y="4394750"/>
            <a:ext cx="7236000" cy="1230900"/>
          </a:xfrm>
          <a:prstGeom prst="rect">
            <a:avLst/>
          </a:prstGeom>
          <a:noFill/>
          <a:ln>
            <a:noFill/>
          </a:ln>
        </p:spPr>
        <p:txBody>
          <a:bodyPr anchorCtr="0" anchor="t" bIns="45700" lIns="91425" spcFirstLastPara="1" rIns="91425" wrap="square" tIns="45700">
            <a:noAutofit/>
          </a:bodyPr>
          <a:lstStyle/>
          <a:p>
            <a:pPr indent="0" lvl="0" marL="0" marR="0" rtl="0" algn="ctr">
              <a:lnSpc>
                <a:spcPct val="113333"/>
              </a:lnSpc>
              <a:spcBef>
                <a:spcPts val="0"/>
              </a:spcBef>
              <a:spcAft>
                <a:spcPts val="0"/>
              </a:spcAft>
              <a:buNone/>
            </a:pPr>
            <a:r>
              <a:rPr b="1" lang="en-US" sz="3600">
                <a:solidFill>
                  <a:schemeClr val="lt1"/>
                </a:solidFill>
                <a:latin typeface="Lato"/>
                <a:ea typeface="Lato"/>
                <a:cs typeface="Lato"/>
                <a:sym typeface="Lato"/>
              </a:rPr>
              <a:t>Multinomial Naive Bayes</a:t>
            </a:r>
            <a:endParaRPr b="1" sz="3600">
              <a:solidFill>
                <a:schemeClr val="lt1"/>
              </a:solidFill>
              <a:latin typeface="Lato"/>
              <a:ea typeface="Lato"/>
              <a:cs typeface="Lato"/>
              <a:sym typeface="Lato"/>
            </a:endParaRPr>
          </a:p>
        </p:txBody>
      </p:sp>
      <p:sp>
        <p:nvSpPr>
          <p:cNvPr id="285" name="Google Shape;285;p23"/>
          <p:cNvSpPr/>
          <p:nvPr/>
        </p:nvSpPr>
        <p:spPr>
          <a:xfrm>
            <a:off x="4969500" y="73816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86" name="Google Shape;286;p23"/>
          <p:cNvSpPr/>
          <p:nvPr/>
        </p:nvSpPr>
        <p:spPr>
          <a:xfrm>
            <a:off x="4969500" y="88294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87" name="Google Shape;287;p23"/>
          <p:cNvSpPr/>
          <p:nvPr/>
        </p:nvSpPr>
        <p:spPr>
          <a:xfrm>
            <a:off x="4969500" y="102010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88" name="Google Shape;288;p23"/>
          <p:cNvSpPr/>
          <p:nvPr/>
        </p:nvSpPr>
        <p:spPr>
          <a:xfrm>
            <a:off x="4969500" y="111154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89" name="Google Shape;289;p23"/>
          <p:cNvSpPr txBox="1"/>
          <p:nvPr/>
        </p:nvSpPr>
        <p:spPr>
          <a:xfrm>
            <a:off x="5067300" y="103134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GridSearchCV &amp; Score</a:t>
            </a:r>
            <a:endParaRPr/>
          </a:p>
        </p:txBody>
      </p:sp>
      <p:sp>
        <p:nvSpPr>
          <p:cNvPr id="290" name="Google Shape;290;p23"/>
          <p:cNvSpPr txBox="1"/>
          <p:nvPr/>
        </p:nvSpPr>
        <p:spPr>
          <a:xfrm>
            <a:off x="4991100" y="112278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Make Predictions</a:t>
            </a:r>
            <a:endParaRPr/>
          </a:p>
        </p:txBody>
      </p:sp>
      <p:sp>
        <p:nvSpPr>
          <p:cNvPr id="291" name="Google Shape;291;p23"/>
          <p:cNvSpPr txBox="1"/>
          <p:nvPr/>
        </p:nvSpPr>
        <p:spPr>
          <a:xfrm>
            <a:off x="4991100" y="119898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Evaluate Confusion Matrix</a:t>
            </a:r>
            <a:endParaRPr/>
          </a:p>
        </p:txBody>
      </p:sp>
      <p:sp>
        <p:nvSpPr>
          <p:cNvPr id="292" name="Google Shape;292;p23"/>
          <p:cNvSpPr/>
          <p:nvPr/>
        </p:nvSpPr>
        <p:spPr>
          <a:xfrm>
            <a:off x="4969500" y="119536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93" name="Google Shape;293;p23"/>
          <p:cNvSpPr/>
          <p:nvPr/>
        </p:nvSpPr>
        <p:spPr>
          <a:xfrm>
            <a:off x="4969500" y="131728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94" name="Google Shape;294;p23"/>
          <p:cNvSpPr txBox="1"/>
          <p:nvPr/>
        </p:nvSpPr>
        <p:spPr>
          <a:xfrm>
            <a:off x="14886706" y="5586825"/>
            <a:ext cx="4667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latin typeface="Lato"/>
                <a:ea typeface="Lato"/>
                <a:cs typeface="Lato"/>
                <a:sym typeface="Lato"/>
              </a:rPr>
              <a:t>X &amp; y set up &amp; TTS</a:t>
            </a:r>
            <a:endParaRPr/>
          </a:p>
        </p:txBody>
      </p:sp>
      <p:sp>
        <p:nvSpPr>
          <p:cNvPr id="295" name="Google Shape;295;p23"/>
          <p:cNvSpPr txBox="1"/>
          <p:nvPr/>
        </p:nvSpPr>
        <p:spPr>
          <a:xfrm>
            <a:off x="14886700" y="6552775"/>
            <a:ext cx="3666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Create Pipeline </a:t>
            </a:r>
            <a:endParaRPr/>
          </a:p>
        </p:txBody>
      </p:sp>
      <p:sp>
        <p:nvSpPr>
          <p:cNvPr id="296" name="Google Shape;296;p23"/>
          <p:cNvSpPr txBox="1"/>
          <p:nvPr/>
        </p:nvSpPr>
        <p:spPr>
          <a:xfrm>
            <a:off x="12820125" y="7518725"/>
            <a:ext cx="76734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CountVectorizer &amp; </a:t>
            </a:r>
            <a:endParaRPr sz="3600">
              <a:solidFill>
                <a:schemeClr val="lt1"/>
              </a:solidFill>
              <a:latin typeface="Lato"/>
              <a:ea typeface="Lato"/>
              <a:cs typeface="Lato"/>
              <a:sym typeface="Lato"/>
            </a:endParaRPr>
          </a:p>
          <a:p>
            <a:pPr indent="0" lvl="0" marL="0" marR="0" rtl="0" algn="ctr">
              <a:spcBef>
                <a:spcPts val="0"/>
              </a:spcBef>
              <a:spcAft>
                <a:spcPts val="0"/>
              </a:spcAft>
              <a:buNone/>
            </a:pPr>
            <a:r>
              <a:rPr lang="en-US" sz="3600">
                <a:solidFill>
                  <a:schemeClr val="lt1"/>
                </a:solidFill>
                <a:latin typeface="Lato"/>
                <a:ea typeface="Lato"/>
                <a:cs typeface="Lato"/>
                <a:sym typeface="Lato"/>
              </a:rPr>
              <a:t>MultinomialNB</a:t>
            </a:r>
            <a:endParaRPr/>
          </a:p>
        </p:txBody>
      </p:sp>
      <p:sp>
        <p:nvSpPr>
          <p:cNvPr id="297" name="Google Shape;297;p23"/>
          <p:cNvSpPr txBox="1"/>
          <p:nvPr/>
        </p:nvSpPr>
        <p:spPr>
          <a:xfrm>
            <a:off x="13982700" y="89418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Set up pipeline parameters</a:t>
            </a:r>
            <a:endParaRPr/>
          </a:p>
        </p:txBody>
      </p:sp>
      <p:sp>
        <p:nvSpPr>
          <p:cNvPr id="298" name="Google Shape;298;p23"/>
          <p:cNvSpPr txBox="1"/>
          <p:nvPr/>
        </p:nvSpPr>
        <p:spPr>
          <a:xfrm>
            <a:off x="13982700" y="10313475"/>
            <a:ext cx="5247300" cy="646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2"/>
              </a:buClr>
              <a:buFont typeface="Arial"/>
              <a:buNone/>
            </a:pPr>
            <a:r>
              <a:rPr lang="en-US" sz="3600">
                <a:solidFill>
                  <a:schemeClr val="lt1"/>
                </a:solidFill>
                <a:latin typeface="Lato"/>
                <a:ea typeface="Lato"/>
                <a:cs typeface="Lato"/>
                <a:sym typeface="Lato"/>
              </a:rPr>
              <a:t>GridSearchCV &amp; Score</a:t>
            </a:r>
            <a:endParaRPr/>
          </a:p>
        </p:txBody>
      </p:sp>
      <p:sp>
        <p:nvSpPr>
          <p:cNvPr id="299" name="Google Shape;299;p23"/>
          <p:cNvSpPr txBox="1"/>
          <p:nvPr/>
        </p:nvSpPr>
        <p:spPr>
          <a:xfrm>
            <a:off x="13906500" y="112278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Make Predictions</a:t>
            </a:r>
            <a:endParaRPr/>
          </a:p>
        </p:txBody>
      </p:sp>
      <p:sp>
        <p:nvSpPr>
          <p:cNvPr id="300" name="Google Shape;300;p23"/>
          <p:cNvSpPr txBox="1"/>
          <p:nvPr/>
        </p:nvSpPr>
        <p:spPr>
          <a:xfrm>
            <a:off x="13906500" y="119898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Evaluate Confusion Matrix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4"/>
          <p:cNvSpPr/>
          <p:nvPr/>
        </p:nvSpPr>
        <p:spPr>
          <a:xfrm>
            <a:off x="0" y="0"/>
            <a:ext cx="24377700" cy="1371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307" name="Google Shape;307;p24"/>
          <p:cNvGrpSpPr/>
          <p:nvPr/>
        </p:nvGrpSpPr>
        <p:grpSpPr>
          <a:xfrm>
            <a:off x="5436609" y="4149680"/>
            <a:ext cx="13504500" cy="5734598"/>
            <a:chOff x="5436609" y="4149680"/>
            <a:chExt cx="13504500" cy="5734598"/>
          </a:xfrm>
        </p:grpSpPr>
        <p:sp>
          <p:nvSpPr>
            <p:cNvPr id="308" name="Google Shape;308;p24"/>
            <p:cNvSpPr/>
            <p:nvPr/>
          </p:nvSpPr>
          <p:spPr>
            <a:xfrm>
              <a:off x="5436609" y="9608828"/>
              <a:ext cx="135045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9" name="Google Shape;309;p24"/>
            <p:cNvSpPr/>
            <p:nvPr/>
          </p:nvSpPr>
          <p:spPr>
            <a:xfrm rot="5400000">
              <a:off x="2710698"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0" name="Google Shape;310;p24"/>
            <p:cNvSpPr/>
            <p:nvPr/>
          </p:nvSpPr>
          <p:spPr>
            <a:xfrm rot="5400000">
              <a:off x="15939691"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1" name="Google Shape;311;p24"/>
            <p:cNvSpPr/>
            <p:nvPr/>
          </p:nvSpPr>
          <p:spPr>
            <a:xfrm>
              <a:off x="543660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2" name="Google Shape;312;p24"/>
            <p:cNvSpPr/>
            <p:nvPr/>
          </p:nvSpPr>
          <p:spPr>
            <a:xfrm>
              <a:off x="1451361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313" name="Google Shape;313;p24"/>
          <p:cNvSpPr txBox="1"/>
          <p:nvPr/>
        </p:nvSpPr>
        <p:spPr>
          <a:xfrm>
            <a:off x="6204500" y="4785825"/>
            <a:ext cx="12284100" cy="28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2"/>
                </a:solidFill>
                <a:latin typeface="Lato"/>
                <a:ea typeface="Lato"/>
                <a:cs typeface="Lato"/>
                <a:sym typeface="Lato"/>
              </a:rPr>
              <a:t>Model Evaluation</a:t>
            </a:r>
            <a:endParaRPr b="1" sz="9600">
              <a:solidFill>
                <a:schemeClr val="lt2"/>
              </a:solidFill>
              <a:latin typeface="Lato"/>
              <a:ea typeface="Lato"/>
              <a:cs typeface="Lato"/>
              <a:sym typeface="Lato"/>
            </a:endParaRPr>
          </a:p>
          <a:p>
            <a:pPr indent="0" lvl="0" marL="0" marR="0" rtl="0" algn="ctr">
              <a:spcBef>
                <a:spcPts val="0"/>
              </a:spcBef>
              <a:spcAft>
                <a:spcPts val="0"/>
              </a:spcAft>
              <a:buNone/>
            </a:pPr>
            <a:r>
              <a:rPr b="1" lang="en-US" sz="9600">
                <a:solidFill>
                  <a:schemeClr val="lt2"/>
                </a:solidFill>
                <a:latin typeface="Lato"/>
                <a:ea typeface="Lato"/>
                <a:cs typeface="Lato"/>
                <a:sym typeface="Lato"/>
              </a:rPr>
              <a:t>&amp;</a:t>
            </a:r>
            <a:endParaRPr b="1" sz="9600">
              <a:solidFill>
                <a:schemeClr val="lt2"/>
              </a:solidFill>
              <a:latin typeface="Lato"/>
              <a:ea typeface="Lato"/>
              <a:cs typeface="Lato"/>
              <a:sym typeface="Lato"/>
            </a:endParaRPr>
          </a:p>
          <a:p>
            <a:pPr indent="0" lvl="0" marL="0" marR="0" rtl="0" algn="ctr">
              <a:spcBef>
                <a:spcPts val="0"/>
              </a:spcBef>
              <a:spcAft>
                <a:spcPts val="0"/>
              </a:spcAft>
              <a:buNone/>
            </a:pPr>
            <a:r>
              <a:rPr b="1" lang="en-US" sz="9600">
                <a:solidFill>
                  <a:schemeClr val="lt2"/>
                </a:solidFill>
                <a:latin typeface="Lato"/>
                <a:ea typeface="Lato"/>
                <a:cs typeface="Lato"/>
                <a:sym typeface="Lato"/>
              </a:rPr>
              <a:t>Answer the Problem</a:t>
            </a:r>
            <a:endParaRPr b="1" sz="9600">
              <a:solidFill>
                <a:schemeClr val="lt2"/>
              </a:solidFill>
              <a:latin typeface="Lato"/>
              <a:ea typeface="Lato"/>
              <a:cs typeface="Lato"/>
              <a:sym typeface="Lato"/>
            </a:endParaRPr>
          </a:p>
        </p:txBody>
      </p:sp>
      <p:sp>
        <p:nvSpPr>
          <p:cNvPr id="314" name="Google Shape;314;p24"/>
          <p:cNvSpPr txBox="1"/>
          <p:nvPr/>
        </p:nvSpPr>
        <p:spPr>
          <a:xfrm>
            <a:off x="10493705" y="2878990"/>
            <a:ext cx="3390300" cy="1938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0">
                <a:solidFill>
                  <a:schemeClr val="lt2"/>
                </a:solidFill>
                <a:latin typeface="Lato"/>
                <a:ea typeface="Lato"/>
                <a:cs typeface="Lato"/>
                <a:sym typeface="Lato"/>
              </a:rPr>
              <a:t>5 | 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5"/>
          <p:cNvSpPr/>
          <p:nvPr/>
        </p:nvSpPr>
        <p:spPr>
          <a:xfrm>
            <a:off x="-25" y="0"/>
            <a:ext cx="24377700"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321" name="Google Shape;321;p25"/>
          <p:cNvGrpSpPr/>
          <p:nvPr/>
        </p:nvGrpSpPr>
        <p:grpSpPr>
          <a:xfrm>
            <a:off x="0" y="0"/>
            <a:ext cx="24377700" cy="5322858"/>
            <a:chOff x="0" y="0"/>
            <a:chExt cx="24377700" cy="5322858"/>
          </a:xfrm>
        </p:grpSpPr>
        <p:sp>
          <p:nvSpPr>
            <p:cNvPr id="322" name="Google Shape;322;p25"/>
            <p:cNvSpPr/>
            <p:nvPr/>
          </p:nvSpPr>
          <p:spPr>
            <a:xfrm>
              <a:off x="0" y="0"/>
              <a:ext cx="24377700" cy="5296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3" name="Google Shape;323;p25"/>
            <p:cNvSpPr/>
            <p:nvPr/>
          </p:nvSpPr>
          <p:spPr>
            <a:xfrm>
              <a:off x="0" y="26058"/>
              <a:ext cx="24377700" cy="5296800"/>
            </a:xfrm>
            <a:prstGeom prst="rect">
              <a:avLst/>
            </a:prstGeom>
            <a:solidFill>
              <a:schemeClr val="accent5">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324" name="Google Shape;324;p25"/>
          <p:cNvSpPr/>
          <p:nvPr/>
        </p:nvSpPr>
        <p:spPr>
          <a:xfrm>
            <a:off x="4971125" y="4093200"/>
            <a:ext cx="8923200" cy="1230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a:ea typeface="Lato"/>
              <a:cs typeface="Lato"/>
              <a:sym typeface="Lato"/>
            </a:endParaRPr>
          </a:p>
        </p:txBody>
      </p:sp>
      <p:sp>
        <p:nvSpPr>
          <p:cNvPr id="325" name="Google Shape;325;p25"/>
          <p:cNvSpPr/>
          <p:nvPr/>
        </p:nvSpPr>
        <p:spPr>
          <a:xfrm>
            <a:off x="13764500" y="4093200"/>
            <a:ext cx="5967000" cy="1230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Lato"/>
              <a:ea typeface="Lato"/>
              <a:cs typeface="Lato"/>
              <a:sym typeface="Lato"/>
            </a:endParaRPr>
          </a:p>
        </p:txBody>
      </p:sp>
      <p:sp>
        <p:nvSpPr>
          <p:cNvPr id="326" name="Google Shape;326;p25"/>
          <p:cNvSpPr txBox="1"/>
          <p:nvPr/>
        </p:nvSpPr>
        <p:spPr>
          <a:xfrm>
            <a:off x="4899326" y="1541319"/>
            <a:ext cx="146400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1"/>
                </a:solidFill>
                <a:latin typeface="Lato"/>
                <a:ea typeface="Lato"/>
                <a:cs typeface="Lato"/>
                <a:sym typeface="Lato"/>
              </a:rPr>
              <a:t>Model Evaluation</a:t>
            </a:r>
            <a:endParaRPr sz="9600"/>
          </a:p>
        </p:txBody>
      </p:sp>
      <p:sp>
        <p:nvSpPr>
          <p:cNvPr id="327" name="Google Shape;327;p25"/>
          <p:cNvSpPr txBox="1"/>
          <p:nvPr/>
        </p:nvSpPr>
        <p:spPr>
          <a:xfrm>
            <a:off x="4978975" y="5586825"/>
            <a:ext cx="4897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latin typeface="Lato"/>
                <a:ea typeface="Lato"/>
                <a:cs typeface="Lato"/>
                <a:sym typeface="Lato"/>
              </a:rPr>
              <a:t>GS Best Score: 0.7839</a:t>
            </a:r>
            <a:endParaRPr sz="3600">
              <a:solidFill>
                <a:schemeClr val="lt1"/>
              </a:solidFill>
              <a:latin typeface="Lato"/>
              <a:ea typeface="Lato"/>
              <a:cs typeface="Lato"/>
              <a:sym typeface="Lato"/>
            </a:endParaRPr>
          </a:p>
        </p:txBody>
      </p:sp>
      <p:sp>
        <p:nvSpPr>
          <p:cNvPr id="328" name="Google Shape;328;p25"/>
          <p:cNvSpPr txBox="1"/>
          <p:nvPr/>
        </p:nvSpPr>
        <p:spPr>
          <a:xfrm>
            <a:off x="4973775" y="6552775"/>
            <a:ext cx="4897500" cy="64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600">
                <a:solidFill>
                  <a:schemeClr val="lt1"/>
                </a:solidFill>
                <a:latin typeface="Lato"/>
                <a:ea typeface="Lato"/>
                <a:cs typeface="Lato"/>
                <a:sym typeface="Lato"/>
              </a:rPr>
              <a:t>Training Score: 0.9707</a:t>
            </a:r>
            <a:endParaRPr sz="3600">
              <a:solidFill>
                <a:schemeClr val="lt1"/>
              </a:solidFill>
              <a:latin typeface="Lato"/>
              <a:ea typeface="Lato"/>
              <a:cs typeface="Lato"/>
              <a:sym typeface="Lato"/>
            </a:endParaRPr>
          </a:p>
          <a:p>
            <a:pPr indent="0" lvl="0" marL="0" marR="0" rtl="0" algn="ctr">
              <a:spcBef>
                <a:spcPts val="0"/>
              </a:spcBef>
              <a:spcAft>
                <a:spcPts val="0"/>
              </a:spcAft>
              <a:buNone/>
            </a:pPr>
            <a:r>
              <a:t/>
            </a:r>
            <a:endParaRPr sz="3600">
              <a:solidFill>
                <a:schemeClr val="lt1"/>
              </a:solidFill>
              <a:latin typeface="Lato"/>
              <a:ea typeface="Lato"/>
              <a:cs typeface="Lato"/>
              <a:sym typeface="Lato"/>
            </a:endParaRPr>
          </a:p>
        </p:txBody>
      </p:sp>
      <p:sp>
        <p:nvSpPr>
          <p:cNvPr id="329" name="Google Shape;329;p25"/>
          <p:cNvSpPr txBox="1"/>
          <p:nvPr/>
        </p:nvSpPr>
        <p:spPr>
          <a:xfrm>
            <a:off x="3066525" y="7518725"/>
            <a:ext cx="7673400" cy="646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3600">
                <a:solidFill>
                  <a:schemeClr val="lt1"/>
                </a:solidFill>
                <a:latin typeface="Lato"/>
                <a:ea typeface="Lato"/>
                <a:cs typeface="Lato"/>
                <a:sym typeface="Lato"/>
              </a:rPr>
              <a:t>Test Score: 0.8176</a:t>
            </a:r>
            <a:endParaRPr>
              <a:solidFill>
                <a:schemeClr val="dk2"/>
              </a:solidFill>
            </a:endParaRPr>
          </a:p>
          <a:p>
            <a:pPr indent="0" lvl="0" marL="0" marR="0" rtl="0" algn="ctr">
              <a:spcBef>
                <a:spcPts val="0"/>
              </a:spcBef>
              <a:spcAft>
                <a:spcPts val="0"/>
              </a:spcAft>
              <a:buNone/>
            </a:pPr>
            <a:r>
              <a:t/>
            </a:r>
            <a:endParaRPr sz="3600">
              <a:solidFill>
                <a:schemeClr val="lt1"/>
              </a:solidFill>
              <a:latin typeface="Lato"/>
              <a:ea typeface="Lato"/>
              <a:cs typeface="Lato"/>
              <a:sym typeface="Lato"/>
            </a:endParaRPr>
          </a:p>
        </p:txBody>
      </p:sp>
      <p:sp>
        <p:nvSpPr>
          <p:cNvPr id="330" name="Google Shape;330;p25"/>
          <p:cNvSpPr txBox="1"/>
          <p:nvPr/>
        </p:nvSpPr>
        <p:spPr>
          <a:xfrm>
            <a:off x="4000500" y="84084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Overfit: 0.1531</a:t>
            </a:r>
            <a:endParaRPr/>
          </a:p>
        </p:txBody>
      </p:sp>
      <p:sp>
        <p:nvSpPr>
          <p:cNvPr id="331" name="Google Shape;331;p25"/>
          <p:cNvSpPr/>
          <p:nvPr/>
        </p:nvSpPr>
        <p:spPr>
          <a:xfrm>
            <a:off x="4969500" y="63910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2" name="Google Shape;332;p25"/>
          <p:cNvSpPr txBox="1"/>
          <p:nvPr/>
        </p:nvSpPr>
        <p:spPr>
          <a:xfrm>
            <a:off x="4742924" y="4409775"/>
            <a:ext cx="6377100" cy="618000"/>
          </a:xfrm>
          <a:prstGeom prst="rect">
            <a:avLst/>
          </a:prstGeom>
          <a:noFill/>
          <a:ln>
            <a:noFill/>
          </a:ln>
        </p:spPr>
        <p:txBody>
          <a:bodyPr anchorCtr="0" anchor="t" bIns="45700" lIns="91425" spcFirstLastPara="1" rIns="91425" wrap="square" tIns="45700">
            <a:noAutofit/>
          </a:bodyPr>
          <a:lstStyle/>
          <a:p>
            <a:pPr indent="0" lvl="0" marL="0" marR="0" rtl="0" algn="ctr">
              <a:lnSpc>
                <a:spcPct val="113333"/>
              </a:lnSpc>
              <a:spcBef>
                <a:spcPts val="0"/>
              </a:spcBef>
              <a:spcAft>
                <a:spcPts val="0"/>
              </a:spcAft>
              <a:buNone/>
            </a:pPr>
            <a:r>
              <a:rPr b="1" lang="en-US" sz="3600">
                <a:solidFill>
                  <a:schemeClr val="lt1"/>
                </a:solidFill>
                <a:latin typeface="Lato"/>
                <a:ea typeface="Lato"/>
                <a:cs typeface="Lato"/>
                <a:sym typeface="Lato"/>
              </a:rPr>
              <a:t>Logistic Regression</a:t>
            </a:r>
            <a:endParaRPr/>
          </a:p>
        </p:txBody>
      </p:sp>
      <p:sp>
        <p:nvSpPr>
          <p:cNvPr id="333" name="Google Shape;333;p25"/>
          <p:cNvSpPr txBox="1"/>
          <p:nvPr/>
        </p:nvSpPr>
        <p:spPr>
          <a:xfrm>
            <a:off x="12993350" y="4394750"/>
            <a:ext cx="7236000" cy="1230900"/>
          </a:xfrm>
          <a:prstGeom prst="rect">
            <a:avLst/>
          </a:prstGeom>
          <a:noFill/>
          <a:ln>
            <a:noFill/>
          </a:ln>
        </p:spPr>
        <p:txBody>
          <a:bodyPr anchorCtr="0" anchor="t" bIns="45700" lIns="91425" spcFirstLastPara="1" rIns="91425" wrap="square" tIns="45700">
            <a:noAutofit/>
          </a:bodyPr>
          <a:lstStyle/>
          <a:p>
            <a:pPr indent="0" lvl="0" marL="0" marR="0" rtl="0" algn="ctr">
              <a:lnSpc>
                <a:spcPct val="113333"/>
              </a:lnSpc>
              <a:spcBef>
                <a:spcPts val="0"/>
              </a:spcBef>
              <a:spcAft>
                <a:spcPts val="0"/>
              </a:spcAft>
              <a:buNone/>
            </a:pPr>
            <a:r>
              <a:rPr b="1" lang="en-US" sz="3600">
                <a:solidFill>
                  <a:schemeClr val="lt1"/>
                </a:solidFill>
                <a:latin typeface="Lato"/>
                <a:ea typeface="Lato"/>
                <a:cs typeface="Lato"/>
                <a:sym typeface="Lato"/>
              </a:rPr>
              <a:t>Multinomial Naive Bayes</a:t>
            </a:r>
            <a:endParaRPr b="1" sz="3600">
              <a:solidFill>
                <a:schemeClr val="lt1"/>
              </a:solidFill>
              <a:latin typeface="Lato"/>
              <a:ea typeface="Lato"/>
              <a:cs typeface="Lato"/>
              <a:sym typeface="Lato"/>
            </a:endParaRPr>
          </a:p>
        </p:txBody>
      </p:sp>
      <p:sp>
        <p:nvSpPr>
          <p:cNvPr id="334" name="Google Shape;334;p25"/>
          <p:cNvSpPr/>
          <p:nvPr/>
        </p:nvSpPr>
        <p:spPr>
          <a:xfrm>
            <a:off x="4969500" y="73816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5" name="Google Shape;335;p25"/>
          <p:cNvSpPr/>
          <p:nvPr/>
        </p:nvSpPr>
        <p:spPr>
          <a:xfrm>
            <a:off x="4969500" y="82960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6" name="Google Shape;336;p25"/>
          <p:cNvSpPr/>
          <p:nvPr/>
        </p:nvSpPr>
        <p:spPr>
          <a:xfrm>
            <a:off x="4969500" y="9210425"/>
            <a:ext cx="146400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7" name="Google Shape;337;p25"/>
          <p:cNvSpPr txBox="1"/>
          <p:nvPr/>
        </p:nvSpPr>
        <p:spPr>
          <a:xfrm>
            <a:off x="4152900" y="93228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Baseline: 0.5651</a:t>
            </a:r>
            <a:endParaRPr/>
          </a:p>
        </p:txBody>
      </p:sp>
      <p:sp>
        <p:nvSpPr>
          <p:cNvPr id="338" name="Google Shape;338;p25"/>
          <p:cNvSpPr txBox="1"/>
          <p:nvPr/>
        </p:nvSpPr>
        <p:spPr>
          <a:xfrm>
            <a:off x="13894375" y="5586825"/>
            <a:ext cx="4897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latin typeface="Lato"/>
                <a:ea typeface="Lato"/>
                <a:cs typeface="Lato"/>
                <a:sym typeface="Lato"/>
              </a:rPr>
              <a:t>GS Best Score: 0.7879</a:t>
            </a:r>
            <a:endParaRPr sz="3600">
              <a:solidFill>
                <a:schemeClr val="lt1"/>
              </a:solidFill>
              <a:latin typeface="Lato"/>
              <a:ea typeface="Lato"/>
              <a:cs typeface="Lato"/>
              <a:sym typeface="Lato"/>
            </a:endParaRPr>
          </a:p>
        </p:txBody>
      </p:sp>
      <p:sp>
        <p:nvSpPr>
          <p:cNvPr id="339" name="Google Shape;339;p25"/>
          <p:cNvSpPr txBox="1"/>
          <p:nvPr/>
        </p:nvSpPr>
        <p:spPr>
          <a:xfrm>
            <a:off x="13965375" y="6552775"/>
            <a:ext cx="4897500" cy="64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600">
                <a:solidFill>
                  <a:schemeClr val="lt1"/>
                </a:solidFill>
                <a:latin typeface="Lato"/>
                <a:ea typeface="Lato"/>
                <a:cs typeface="Lato"/>
                <a:sym typeface="Lato"/>
              </a:rPr>
              <a:t>Training Score: 0.9244</a:t>
            </a:r>
            <a:endParaRPr sz="3600">
              <a:solidFill>
                <a:schemeClr val="lt1"/>
              </a:solidFill>
              <a:latin typeface="Lato"/>
              <a:ea typeface="Lato"/>
              <a:cs typeface="Lato"/>
              <a:sym typeface="Lato"/>
            </a:endParaRPr>
          </a:p>
          <a:p>
            <a:pPr indent="0" lvl="0" marL="0" marR="0" rtl="0" algn="ctr">
              <a:spcBef>
                <a:spcPts val="0"/>
              </a:spcBef>
              <a:spcAft>
                <a:spcPts val="0"/>
              </a:spcAft>
              <a:buNone/>
            </a:pPr>
            <a:r>
              <a:t/>
            </a:r>
            <a:endParaRPr sz="3600">
              <a:solidFill>
                <a:schemeClr val="lt1"/>
              </a:solidFill>
              <a:latin typeface="Lato"/>
              <a:ea typeface="Lato"/>
              <a:cs typeface="Lato"/>
              <a:sym typeface="Lato"/>
            </a:endParaRPr>
          </a:p>
        </p:txBody>
      </p:sp>
      <p:sp>
        <p:nvSpPr>
          <p:cNvPr id="340" name="Google Shape;340;p25"/>
          <p:cNvSpPr txBox="1"/>
          <p:nvPr/>
        </p:nvSpPr>
        <p:spPr>
          <a:xfrm>
            <a:off x="12058125" y="7518725"/>
            <a:ext cx="7673400" cy="646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3600">
                <a:solidFill>
                  <a:schemeClr val="lt1"/>
                </a:solidFill>
                <a:latin typeface="Lato"/>
                <a:ea typeface="Lato"/>
                <a:cs typeface="Lato"/>
                <a:sym typeface="Lato"/>
              </a:rPr>
              <a:t>Test Score: 0.7925</a:t>
            </a:r>
            <a:endParaRPr>
              <a:solidFill>
                <a:schemeClr val="dk2"/>
              </a:solidFill>
            </a:endParaRPr>
          </a:p>
          <a:p>
            <a:pPr indent="0" lvl="0" marL="0" marR="0" rtl="0" algn="ctr">
              <a:spcBef>
                <a:spcPts val="0"/>
              </a:spcBef>
              <a:spcAft>
                <a:spcPts val="0"/>
              </a:spcAft>
              <a:buNone/>
            </a:pPr>
            <a:r>
              <a:t/>
            </a:r>
            <a:endParaRPr sz="3600">
              <a:solidFill>
                <a:schemeClr val="lt1"/>
              </a:solidFill>
              <a:latin typeface="Lato"/>
              <a:ea typeface="Lato"/>
              <a:cs typeface="Lato"/>
              <a:sym typeface="Lato"/>
            </a:endParaRPr>
          </a:p>
        </p:txBody>
      </p:sp>
      <p:sp>
        <p:nvSpPr>
          <p:cNvPr id="341" name="Google Shape;341;p25"/>
          <p:cNvSpPr txBox="1"/>
          <p:nvPr/>
        </p:nvSpPr>
        <p:spPr>
          <a:xfrm>
            <a:off x="13068300" y="84084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Overfit: 0.1322</a:t>
            </a:r>
            <a:endParaRPr/>
          </a:p>
        </p:txBody>
      </p:sp>
      <p:sp>
        <p:nvSpPr>
          <p:cNvPr id="342" name="Google Shape;342;p25"/>
          <p:cNvSpPr txBox="1"/>
          <p:nvPr/>
        </p:nvSpPr>
        <p:spPr>
          <a:xfrm>
            <a:off x="13220700" y="9322875"/>
            <a:ext cx="5247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Baseline: 0.5651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6"/>
          <p:cNvSpPr/>
          <p:nvPr/>
        </p:nvSpPr>
        <p:spPr>
          <a:xfrm>
            <a:off x="0" y="0"/>
            <a:ext cx="24377649"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9" name="Google Shape;349;p26"/>
          <p:cNvSpPr txBox="1"/>
          <p:nvPr/>
        </p:nvSpPr>
        <p:spPr>
          <a:xfrm>
            <a:off x="6388100" y="4560659"/>
            <a:ext cx="11652250" cy="470898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graphicFrame>
        <p:nvGraphicFramePr>
          <p:cNvPr id="350" name="Google Shape;350;p26"/>
          <p:cNvGraphicFramePr/>
          <p:nvPr/>
        </p:nvGraphicFramePr>
        <p:xfrm>
          <a:off x="952513" y="2720475"/>
          <a:ext cx="3000000" cy="3000000"/>
        </p:xfrm>
        <a:graphic>
          <a:graphicData uri="http://schemas.openxmlformats.org/drawingml/2006/table">
            <a:tbl>
              <a:tblPr>
                <a:noFill/>
                <a:tableStyleId>{36741854-29F1-486D-850B-EE24AC6C006F}</a:tableStyleId>
              </a:tblPr>
              <a:tblGrid>
                <a:gridCol w="7672700"/>
                <a:gridCol w="7309050"/>
                <a:gridCol w="7490875"/>
              </a:tblGrid>
              <a:tr h="3093675">
                <a:tc>
                  <a:txBody>
                    <a:bodyPr>
                      <a:noAutofit/>
                    </a:bodyPr>
                    <a:lstStyle/>
                    <a:p>
                      <a:pPr indent="0" lvl="0" marL="0" rtl="0" algn="l">
                        <a:spcBef>
                          <a:spcPts val="0"/>
                        </a:spcBef>
                        <a:spcAft>
                          <a:spcPts val="0"/>
                        </a:spcAft>
                        <a:buNone/>
                      </a:pPr>
                      <a:r>
                        <a:t/>
                      </a:r>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6000">
                          <a:solidFill>
                            <a:srgbClr val="FFFFFF"/>
                          </a:solidFill>
                        </a:rPr>
                        <a:t>Predicted</a:t>
                      </a:r>
                      <a:endParaRPr sz="6000">
                        <a:solidFill>
                          <a:srgbClr val="FFFFFF"/>
                        </a:solidFill>
                      </a:endParaRPr>
                    </a:p>
                    <a:p>
                      <a:pPr indent="0" lvl="0" marL="0" rtl="0" algn="ctr">
                        <a:spcBef>
                          <a:spcPts val="0"/>
                        </a:spcBef>
                        <a:spcAft>
                          <a:spcPts val="0"/>
                        </a:spcAft>
                        <a:buNone/>
                      </a:pPr>
                      <a:r>
                        <a:rPr lang="en-US" sz="6000">
                          <a:solidFill>
                            <a:srgbClr val="FFFFFF"/>
                          </a:solidFill>
                        </a:rPr>
                        <a:t>Negative</a:t>
                      </a:r>
                      <a:endParaRPr sz="6000">
                        <a:solidFill>
                          <a:srgbClr val="FFFFFF"/>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Clr>
                          <a:schemeClr val="dk2"/>
                        </a:buClr>
                        <a:buSzPts val="1100"/>
                        <a:buFont typeface="Arial"/>
                        <a:buNone/>
                      </a:pPr>
                      <a:r>
                        <a:rPr lang="en-US" sz="6000">
                          <a:solidFill>
                            <a:srgbClr val="FFFFFF"/>
                          </a:solidFill>
                        </a:rPr>
                        <a:t>Predicted</a:t>
                      </a:r>
                      <a:endParaRPr sz="6000">
                        <a:solidFill>
                          <a:srgbClr val="FFFFFF"/>
                        </a:solidFill>
                      </a:endParaRPr>
                    </a:p>
                    <a:p>
                      <a:pPr indent="0" lvl="0" marL="0" rtl="0" algn="ctr">
                        <a:spcBef>
                          <a:spcPts val="0"/>
                        </a:spcBef>
                        <a:spcAft>
                          <a:spcPts val="0"/>
                        </a:spcAft>
                        <a:buClr>
                          <a:schemeClr val="dk2"/>
                        </a:buClr>
                        <a:buSzPts val="1100"/>
                        <a:buFont typeface="Arial"/>
                        <a:buNone/>
                      </a:pPr>
                      <a:r>
                        <a:rPr lang="en-US" sz="6000">
                          <a:solidFill>
                            <a:srgbClr val="FFFFFF"/>
                          </a:solidFill>
                        </a:rPr>
                        <a:t>Positive</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093675">
                <a:tc>
                  <a:txBody>
                    <a:bodyPr>
                      <a:noAutofit/>
                    </a:bodyPr>
                    <a:lstStyle/>
                    <a:p>
                      <a:pPr indent="0" lvl="0" marL="0" rtl="0" algn="ctr">
                        <a:spcBef>
                          <a:spcPts val="0"/>
                        </a:spcBef>
                        <a:spcAft>
                          <a:spcPts val="0"/>
                        </a:spcAft>
                        <a:buClr>
                          <a:schemeClr val="dk2"/>
                        </a:buClr>
                        <a:buSzPts val="1100"/>
                        <a:buFont typeface="Arial"/>
                        <a:buNone/>
                      </a:pPr>
                      <a:r>
                        <a:rPr lang="en-US" sz="6000">
                          <a:solidFill>
                            <a:srgbClr val="FFFFFF"/>
                          </a:solidFill>
                        </a:rPr>
                        <a:t>Actual</a:t>
                      </a:r>
                      <a:endParaRPr sz="6000">
                        <a:solidFill>
                          <a:srgbClr val="FFFFFF"/>
                        </a:solidFill>
                      </a:endParaRPr>
                    </a:p>
                    <a:p>
                      <a:pPr indent="0" lvl="0" marL="0" rtl="0" algn="ctr">
                        <a:spcBef>
                          <a:spcPts val="0"/>
                        </a:spcBef>
                        <a:spcAft>
                          <a:spcPts val="0"/>
                        </a:spcAft>
                        <a:buClr>
                          <a:schemeClr val="dk2"/>
                        </a:buClr>
                        <a:buSzPts val="1100"/>
                        <a:buFont typeface="Arial"/>
                        <a:buNone/>
                      </a:pPr>
                      <a:r>
                        <a:rPr lang="en-US" sz="6000">
                          <a:solidFill>
                            <a:srgbClr val="FFFFFF"/>
                          </a:solidFill>
                        </a:rPr>
                        <a:t>Negative</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7200">
                          <a:solidFill>
                            <a:srgbClr val="FFFFFF"/>
                          </a:solidFill>
                        </a:rPr>
                        <a:t>148</a:t>
                      </a:r>
                      <a:endParaRPr sz="7200">
                        <a:solidFill>
                          <a:srgbClr val="FFFFFF"/>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Clr>
                          <a:schemeClr val="dk2"/>
                        </a:buClr>
                        <a:buSzPts val="1100"/>
                        <a:buFont typeface="Arial"/>
                        <a:buNone/>
                      </a:pPr>
                      <a:r>
                        <a:rPr lang="en-US" sz="7200">
                          <a:solidFill>
                            <a:srgbClr val="FFFFFF"/>
                          </a:solidFill>
                        </a:rPr>
                        <a:t>52</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093675">
                <a:tc>
                  <a:txBody>
                    <a:bodyPr>
                      <a:noAutofit/>
                    </a:bodyPr>
                    <a:lstStyle/>
                    <a:p>
                      <a:pPr indent="0" lvl="0" marL="0" rtl="0" algn="ctr">
                        <a:spcBef>
                          <a:spcPts val="0"/>
                        </a:spcBef>
                        <a:spcAft>
                          <a:spcPts val="0"/>
                        </a:spcAft>
                        <a:buClr>
                          <a:schemeClr val="dk2"/>
                        </a:buClr>
                        <a:buSzPts val="1100"/>
                        <a:buFont typeface="Arial"/>
                        <a:buNone/>
                      </a:pPr>
                      <a:r>
                        <a:rPr lang="en-US" sz="6000">
                          <a:solidFill>
                            <a:srgbClr val="FFFFFF"/>
                          </a:solidFill>
                        </a:rPr>
                        <a:t>Actual</a:t>
                      </a:r>
                      <a:endParaRPr sz="6000">
                        <a:solidFill>
                          <a:srgbClr val="FFFFFF"/>
                        </a:solidFill>
                      </a:endParaRPr>
                    </a:p>
                    <a:p>
                      <a:pPr indent="0" lvl="0" marL="0" rtl="0" algn="ctr">
                        <a:spcBef>
                          <a:spcPts val="0"/>
                        </a:spcBef>
                        <a:spcAft>
                          <a:spcPts val="0"/>
                        </a:spcAft>
                        <a:buClr>
                          <a:schemeClr val="dk2"/>
                        </a:buClr>
                        <a:buSzPts val="1100"/>
                        <a:buFont typeface="Arial"/>
                        <a:buNone/>
                      </a:pPr>
                      <a:r>
                        <a:rPr lang="en-US" sz="6000">
                          <a:solidFill>
                            <a:srgbClr val="FFFFFF"/>
                          </a:solidFill>
                        </a:rPr>
                        <a:t>Positive</a:t>
                      </a:r>
                      <a:endParaRPr>
                        <a:solidFill>
                          <a:schemeClr val="dk2"/>
                        </a:solidFill>
                      </a:endParaRPr>
                    </a:p>
                    <a:p>
                      <a:pPr indent="0" lvl="0" marL="0" rtl="0" algn="l">
                        <a:spcBef>
                          <a:spcPts val="0"/>
                        </a:spcBef>
                        <a:spcAft>
                          <a:spcPts val="0"/>
                        </a:spcAft>
                        <a:buNone/>
                      </a:pPr>
                      <a:r>
                        <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Clr>
                          <a:schemeClr val="dk2"/>
                        </a:buClr>
                        <a:buSzPts val="1100"/>
                        <a:buFont typeface="Arial"/>
                        <a:buNone/>
                      </a:pPr>
                      <a:r>
                        <a:rPr lang="en-US" sz="7200">
                          <a:solidFill>
                            <a:srgbClr val="FFFFFF"/>
                          </a:solidFill>
                        </a:rPr>
                        <a:t>27</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Clr>
                          <a:schemeClr val="dk2"/>
                        </a:buClr>
                        <a:buSzPts val="1100"/>
                        <a:buFont typeface="Arial"/>
                        <a:buNone/>
                      </a:pPr>
                      <a:r>
                        <a:rPr lang="en-US" sz="7200">
                          <a:solidFill>
                            <a:srgbClr val="FFFFFF"/>
                          </a:solidFill>
                        </a:rPr>
                        <a:t>206</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
        <p:nvSpPr>
          <p:cNvPr id="351" name="Google Shape;351;p26"/>
          <p:cNvSpPr txBox="1"/>
          <p:nvPr/>
        </p:nvSpPr>
        <p:spPr>
          <a:xfrm>
            <a:off x="5500250" y="361850"/>
            <a:ext cx="14183700" cy="236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200">
                <a:solidFill>
                  <a:srgbClr val="FFFFFF"/>
                </a:solidFill>
                <a:latin typeface="Lato"/>
                <a:ea typeface="Lato"/>
                <a:cs typeface="Lato"/>
                <a:sym typeface="Lato"/>
              </a:rPr>
              <a:t>Logistic Regression</a:t>
            </a:r>
            <a:endParaRPr sz="7200">
              <a:solidFill>
                <a:srgbClr val="FFFFFF"/>
              </a:solidFill>
              <a:latin typeface="Lato"/>
              <a:ea typeface="Lato"/>
              <a:cs typeface="Lato"/>
              <a:sym typeface="Lato"/>
            </a:endParaRPr>
          </a:p>
        </p:txBody>
      </p:sp>
      <p:sp>
        <p:nvSpPr>
          <p:cNvPr id="352" name="Google Shape;352;p26"/>
          <p:cNvSpPr txBox="1"/>
          <p:nvPr/>
        </p:nvSpPr>
        <p:spPr>
          <a:xfrm>
            <a:off x="15007925" y="8104900"/>
            <a:ext cx="987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Lato"/>
                <a:ea typeface="Lato"/>
                <a:cs typeface="Lato"/>
                <a:sym typeface="Lato"/>
              </a:rPr>
              <a:t>TN</a:t>
            </a:r>
            <a:endParaRPr sz="3600">
              <a:solidFill>
                <a:srgbClr val="FFFFFF"/>
              </a:solidFill>
              <a:latin typeface="Lato"/>
              <a:ea typeface="Lato"/>
              <a:cs typeface="Lato"/>
              <a:sym typeface="Lato"/>
            </a:endParaRPr>
          </a:p>
        </p:txBody>
      </p:sp>
      <p:sp>
        <p:nvSpPr>
          <p:cNvPr id="353" name="Google Shape;353;p26"/>
          <p:cNvSpPr txBox="1"/>
          <p:nvPr/>
        </p:nvSpPr>
        <p:spPr>
          <a:xfrm>
            <a:off x="16074725" y="9095500"/>
            <a:ext cx="987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Lato"/>
                <a:ea typeface="Lato"/>
                <a:cs typeface="Lato"/>
                <a:sym typeface="Lato"/>
              </a:rPr>
              <a:t>TP</a:t>
            </a:r>
            <a:endParaRPr sz="3600">
              <a:solidFill>
                <a:srgbClr val="FFFFFF"/>
              </a:solidFill>
              <a:latin typeface="Lato"/>
              <a:ea typeface="Lato"/>
              <a:cs typeface="Lato"/>
              <a:sym typeface="Lato"/>
            </a:endParaRPr>
          </a:p>
        </p:txBody>
      </p:sp>
      <p:sp>
        <p:nvSpPr>
          <p:cNvPr id="354" name="Google Shape;354;p26"/>
          <p:cNvSpPr txBox="1"/>
          <p:nvPr/>
        </p:nvSpPr>
        <p:spPr>
          <a:xfrm>
            <a:off x="16150925" y="8104900"/>
            <a:ext cx="987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Lato"/>
                <a:ea typeface="Lato"/>
                <a:cs typeface="Lato"/>
                <a:sym typeface="Lato"/>
              </a:rPr>
              <a:t>FP</a:t>
            </a:r>
            <a:endParaRPr sz="3600">
              <a:solidFill>
                <a:srgbClr val="FFFFFF"/>
              </a:solidFill>
              <a:latin typeface="Lato"/>
              <a:ea typeface="Lato"/>
              <a:cs typeface="Lato"/>
              <a:sym typeface="Lato"/>
            </a:endParaRPr>
          </a:p>
        </p:txBody>
      </p:sp>
      <p:sp>
        <p:nvSpPr>
          <p:cNvPr id="355" name="Google Shape;355;p26"/>
          <p:cNvSpPr txBox="1"/>
          <p:nvPr/>
        </p:nvSpPr>
        <p:spPr>
          <a:xfrm>
            <a:off x="15007925" y="9019300"/>
            <a:ext cx="987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Lato"/>
                <a:ea typeface="Lato"/>
                <a:cs typeface="Lato"/>
                <a:sym typeface="Lato"/>
              </a:rPr>
              <a:t>FN</a:t>
            </a:r>
            <a:endParaRPr sz="3600">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7"/>
          <p:cNvSpPr/>
          <p:nvPr/>
        </p:nvSpPr>
        <p:spPr>
          <a:xfrm>
            <a:off x="0" y="0"/>
            <a:ext cx="24377700" cy="1371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362" name="Google Shape;362;p27"/>
          <p:cNvGrpSpPr/>
          <p:nvPr/>
        </p:nvGrpSpPr>
        <p:grpSpPr>
          <a:xfrm>
            <a:off x="571406" y="543598"/>
            <a:ext cx="23119704" cy="12728514"/>
            <a:chOff x="5436609" y="4149680"/>
            <a:chExt cx="13504500" cy="5734598"/>
          </a:xfrm>
        </p:grpSpPr>
        <p:sp>
          <p:nvSpPr>
            <p:cNvPr id="363" name="Google Shape;363;p27"/>
            <p:cNvSpPr/>
            <p:nvPr/>
          </p:nvSpPr>
          <p:spPr>
            <a:xfrm>
              <a:off x="5436609" y="9608828"/>
              <a:ext cx="135045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64" name="Google Shape;364;p27"/>
            <p:cNvSpPr/>
            <p:nvPr/>
          </p:nvSpPr>
          <p:spPr>
            <a:xfrm rot="5400000">
              <a:off x="2710698"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65" name="Google Shape;365;p27"/>
            <p:cNvSpPr/>
            <p:nvPr/>
          </p:nvSpPr>
          <p:spPr>
            <a:xfrm rot="5400000">
              <a:off x="15939691"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66" name="Google Shape;366;p27"/>
            <p:cNvSpPr/>
            <p:nvPr/>
          </p:nvSpPr>
          <p:spPr>
            <a:xfrm>
              <a:off x="543660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67" name="Google Shape;367;p27"/>
            <p:cNvSpPr/>
            <p:nvPr/>
          </p:nvSpPr>
          <p:spPr>
            <a:xfrm>
              <a:off x="1451361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368" name="Google Shape;368;p27"/>
          <p:cNvSpPr txBox="1"/>
          <p:nvPr/>
        </p:nvSpPr>
        <p:spPr>
          <a:xfrm>
            <a:off x="2182100" y="2185450"/>
            <a:ext cx="19924500" cy="5172600"/>
          </a:xfrm>
          <a:prstGeom prst="rect">
            <a:avLst/>
          </a:prstGeom>
          <a:noFill/>
          <a:ln>
            <a:noFill/>
          </a:ln>
        </p:spPr>
        <p:txBody>
          <a:bodyPr anchorCtr="0" anchor="t" bIns="45700" lIns="91425" spcFirstLastPara="1" rIns="91425" wrap="square" tIns="45700">
            <a:noAutofit/>
          </a:bodyPr>
          <a:lstStyle/>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Accuracy = 0.8175519630484989</a:t>
            </a:r>
            <a:endParaRPr b="1" sz="7200">
              <a:solidFill>
                <a:schemeClr val="lt2"/>
              </a:solidFill>
              <a:latin typeface="Lato"/>
              <a:ea typeface="Lato"/>
              <a:cs typeface="Lato"/>
              <a:sym typeface="Lato"/>
            </a:endParaRPr>
          </a:p>
          <a:p>
            <a:pPr indent="0" lvl="0" marL="457200" marR="0" rtl="0" algn="l">
              <a:spcBef>
                <a:spcPts val="0"/>
              </a:spcBef>
              <a:spcAft>
                <a:spcPts val="0"/>
              </a:spcAft>
              <a:buNone/>
            </a:pPr>
            <a:r>
              <a:t/>
            </a:r>
            <a:endParaRPr b="1" sz="7200">
              <a:solidFill>
                <a:schemeClr val="lt2"/>
              </a:solidFill>
              <a:latin typeface="Lato"/>
              <a:ea typeface="Lato"/>
              <a:cs typeface="Lato"/>
              <a:sym typeface="Lato"/>
            </a:endParaRPr>
          </a:p>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Misclassification = 0.18244803695150116</a:t>
            </a:r>
            <a:endParaRPr b="1" sz="7200">
              <a:solidFill>
                <a:schemeClr val="lt2"/>
              </a:solidFill>
              <a:latin typeface="Lato"/>
              <a:ea typeface="Lato"/>
              <a:cs typeface="Lato"/>
              <a:sym typeface="Lato"/>
            </a:endParaRPr>
          </a:p>
          <a:p>
            <a:pPr indent="0" lvl="0" marL="457200" marR="0" rtl="0" algn="l">
              <a:spcBef>
                <a:spcPts val="0"/>
              </a:spcBef>
              <a:spcAft>
                <a:spcPts val="0"/>
              </a:spcAft>
              <a:buNone/>
            </a:pPr>
            <a:r>
              <a:t/>
            </a:r>
            <a:endParaRPr b="1" sz="7200">
              <a:solidFill>
                <a:schemeClr val="lt2"/>
              </a:solidFill>
              <a:latin typeface="Lato"/>
              <a:ea typeface="Lato"/>
              <a:cs typeface="Lato"/>
              <a:sym typeface="Lato"/>
            </a:endParaRPr>
          </a:p>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Sensitivity = 0.8841201716738197</a:t>
            </a:r>
            <a:endParaRPr b="1" sz="7200">
              <a:solidFill>
                <a:schemeClr val="lt2"/>
              </a:solidFill>
              <a:latin typeface="Lato"/>
              <a:ea typeface="Lato"/>
              <a:cs typeface="Lato"/>
              <a:sym typeface="Lato"/>
            </a:endParaRPr>
          </a:p>
          <a:p>
            <a:pPr indent="0" lvl="0" marL="457200" marR="0" rtl="0" algn="l">
              <a:spcBef>
                <a:spcPts val="0"/>
              </a:spcBef>
              <a:spcAft>
                <a:spcPts val="0"/>
              </a:spcAft>
              <a:buNone/>
            </a:pPr>
            <a:r>
              <a:t/>
            </a:r>
            <a:endParaRPr b="1" sz="7200">
              <a:solidFill>
                <a:schemeClr val="lt2"/>
              </a:solidFill>
              <a:latin typeface="Lato"/>
              <a:ea typeface="Lato"/>
              <a:cs typeface="Lato"/>
              <a:sym typeface="Lato"/>
            </a:endParaRPr>
          </a:p>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Specificity = 0.74</a:t>
            </a:r>
            <a:endParaRPr b="1" sz="7200">
              <a:solidFill>
                <a:schemeClr val="lt2"/>
              </a:solidFill>
              <a:latin typeface="Lato"/>
              <a:ea typeface="Lato"/>
              <a:cs typeface="Lato"/>
              <a:sym typeface="Lato"/>
            </a:endParaRPr>
          </a:p>
          <a:p>
            <a:pPr indent="0" lvl="0" marL="457200" marR="0" rtl="0" algn="l">
              <a:spcBef>
                <a:spcPts val="0"/>
              </a:spcBef>
              <a:spcAft>
                <a:spcPts val="0"/>
              </a:spcAft>
              <a:buNone/>
            </a:pPr>
            <a:r>
              <a:t/>
            </a:r>
            <a:endParaRPr b="1" sz="7200">
              <a:solidFill>
                <a:schemeClr val="lt2"/>
              </a:solidFill>
              <a:latin typeface="Lato"/>
              <a:ea typeface="Lato"/>
              <a:cs typeface="Lato"/>
              <a:sym typeface="Lato"/>
            </a:endParaRPr>
          </a:p>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Precision = 0.7984496124031008</a:t>
            </a:r>
            <a:endParaRPr b="1" sz="7200">
              <a:solidFill>
                <a:schemeClr val="lt2"/>
              </a:solidFill>
              <a:latin typeface="Lato"/>
              <a:ea typeface="Lato"/>
              <a:cs typeface="Lato"/>
              <a:sym typeface="Lato"/>
            </a:endParaRPr>
          </a:p>
          <a:p>
            <a:pPr indent="0" lvl="0" marL="0" marR="0" rtl="0" algn="l">
              <a:spcBef>
                <a:spcPts val="0"/>
              </a:spcBef>
              <a:spcAft>
                <a:spcPts val="0"/>
              </a:spcAft>
              <a:buNone/>
            </a:pPr>
            <a:r>
              <a:t/>
            </a:r>
            <a:endParaRPr b="1" sz="7200">
              <a:solidFill>
                <a:schemeClr val="lt2"/>
              </a:solidFill>
              <a:latin typeface="Lato"/>
              <a:ea typeface="Lato"/>
              <a:cs typeface="Lato"/>
              <a:sym typeface="Lato"/>
            </a:endParaRPr>
          </a:p>
        </p:txBody>
      </p:sp>
      <p:sp>
        <p:nvSpPr>
          <p:cNvPr id="369" name="Google Shape;369;p27"/>
          <p:cNvSpPr txBox="1"/>
          <p:nvPr/>
        </p:nvSpPr>
        <p:spPr>
          <a:xfrm>
            <a:off x="8364675" y="157600"/>
            <a:ext cx="7507500" cy="15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500">
                <a:solidFill>
                  <a:srgbClr val="FFFFFF"/>
                </a:solidFill>
                <a:latin typeface="Lato"/>
                <a:ea typeface="Lato"/>
                <a:cs typeface="Lato"/>
                <a:sym typeface="Lato"/>
              </a:rPr>
              <a:t>Confusion Metrics</a:t>
            </a:r>
            <a:endParaRPr b="1" sz="6500">
              <a:solidFill>
                <a:srgbClr val="FFFF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8"/>
          <p:cNvSpPr/>
          <p:nvPr/>
        </p:nvSpPr>
        <p:spPr>
          <a:xfrm>
            <a:off x="0" y="0"/>
            <a:ext cx="24377700"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76" name="Google Shape;376;p28"/>
          <p:cNvSpPr txBox="1"/>
          <p:nvPr/>
        </p:nvSpPr>
        <p:spPr>
          <a:xfrm>
            <a:off x="6388100" y="4560659"/>
            <a:ext cx="11652300" cy="4709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graphicFrame>
        <p:nvGraphicFramePr>
          <p:cNvPr id="377" name="Google Shape;377;p28"/>
          <p:cNvGraphicFramePr/>
          <p:nvPr/>
        </p:nvGraphicFramePr>
        <p:xfrm>
          <a:off x="952513" y="2720475"/>
          <a:ext cx="3000000" cy="3000000"/>
        </p:xfrm>
        <a:graphic>
          <a:graphicData uri="http://schemas.openxmlformats.org/drawingml/2006/table">
            <a:tbl>
              <a:tblPr>
                <a:noFill/>
                <a:tableStyleId>{36741854-29F1-486D-850B-EE24AC6C006F}</a:tableStyleId>
              </a:tblPr>
              <a:tblGrid>
                <a:gridCol w="7490875"/>
                <a:gridCol w="7490875"/>
                <a:gridCol w="7490875"/>
              </a:tblGrid>
              <a:tr h="3093675">
                <a:tc>
                  <a:txBody>
                    <a:bodyPr>
                      <a:noAutofit/>
                    </a:bodyPr>
                    <a:lstStyle/>
                    <a:p>
                      <a:pPr indent="0" lvl="0" marL="0" rtl="0" algn="l">
                        <a:spcBef>
                          <a:spcPts val="0"/>
                        </a:spcBef>
                        <a:spcAft>
                          <a:spcPts val="0"/>
                        </a:spcAft>
                        <a:buNone/>
                      </a:pPr>
                      <a:r>
                        <a:t/>
                      </a:r>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6000">
                          <a:solidFill>
                            <a:srgbClr val="FFFFFF"/>
                          </a:solidFill>
                        </a:rPr>
                        <a:t>Predicted</a:t>
                      </a:r>
                      <a:endParaRPr sz="6000">
                        <a:solidFill>
                          <a:srgbClr val="FFFFFF"/>
                        </a:solidFill>
                      </a:endParaRPr>
                    </a:p>
                    <a:p>
                      <a:pPr indent="0" lvl="0" marL="0" rtl="0" algn="ctr">
                        <a:spcBef>
                          <a:spcPts val="0"/>
                        </a:spcBef>
                        <a:spcAft>
                          <a:spcPts val="0"/>
                        </a:spcAft>
                        <a:buNone/>
                      </a:pPr>
                      <a:r>
                        <a:rPr lang="en-US" sz="6000">
                          <a:solidFill>
                            <a:srgbClr val="FFFFFF"/>
                          </a:solidFill>
                        </a:rPr>
                        <a:t>Negative</a:t>
                      </a:r>
                      <a:endParaRPr sz="6000">
                        <a:solidFill>
                          <a:srgbClr val="FFFFFF"/>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6000">
                          <a:solidFill>
                            <a:srgbClr val="FFFFFF"/>
                          </a:solidFill>
                        </a:rPr>
                        <a:t>Predicted</a:t>
                      </a:r>
                      <a:endParaRPr sz="6000">
                        <a:solidFill>
                          <a:srgbClr val="FFFFFF"/>
                        </a:solidFill>
                      </a:endParaRPr>
                    </a:p>
                    <a:p>
                      <a:pPr indent="0" lvl="0" marL="0" rtl="0" algn="ctr">
                        <a:spcBef>
                          <a:spcPts val="0"/>
                        </a:spcBef>
                        <a:spcAft>
                          <a:spcPts val="0"/>
                        </a:spcAft>
                        <a:buNone/>
                      </a:pPr>
                      <a:r>
                        <a:rPr lang="en-US" sz="6000">
                          <a:solidFill>
                            <a:srgbClr val="FFFFFF"/>
                          </a:solidFill>
                        </a:rPr>
                        <a:t>Positive</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093675">
                <a:tc>
                  <a:txBody>
                    <a:bodyPr>
                      <a:noAutofit/>
                    </a:bodyPr>
                    <a:lstStyle/>
                    <a:p>
                      <a:pPr indent="0" lvl="0" marL="0" rtl="0" algn="ctr">
                        <a:spcBef>
                          <a:spcPts val="0"/>
                        </a:spcBef>
                        <a:spcAft>
                          <a:spcPts val="0"/>
                        </a:spcAft>
                        <a:buNone/>
                      </a:pPr>
                      <a:r>
                        <a:rPr lang="en-US" sz="6000">
                          <a:solidFill>
                            <a:srgbClr val="FFFFFF"/>
                          </a:solidFill>
                        </a:rPr>
                        <a:t>Actual</a:t>
                      </a:r>
                      <a:endParaRPr sz="6000">
                        <a:solidFill>
                          <a:srgbClr val="FFFFFF"/>
                        </a:solidFill>
                      </a:endParaRPr>
                    </a:p>
                    <a:p>
                      <a:pPr indent="0" lvl="0" marL="0" rtl="0" algn="ctr">
                        <a:spcBef>
                          <a:spcPts val="0"/>
                        </a:spcBef>
                        <a:spcAft>
                          <a:spcPts val="0"/>
                        </a:spcAft>
                        <a:buNone/>
                      </a:pPr>
                      <a:r>
                        <a:rPr lang="en-US" sz="6000">
                          <a:solidFill>
                            <a:srgbClr val="FFFFFF"/>
                          </a:solidFill>
                        </a:rPr>
                        <a:t>Negative</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7200">
                          <a:solidFill>
                            <a:srgbClr val="FFFFFF"/>
                          </a:solidFill>
                        </a:rPr>
                        <a:t>148</a:t>
                      </a:r>
                      <a:endParaRPr sz="7200">
                        <a:solidFill>
                          <a:srgbClr val="FFFFFF"/>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7200">
                          <a:solidFill>
                            <a:srgbClr val="FFFFFF"/>
                          </a:solidFill>
                        </a:rPr>
                        <a:t>40</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093675">
                <a:tc>
                  <a:txBody>
                    <a:bodyPr>
                      <a:noAutofit/>
                    </a:bodyPr>
                    <a:lstStyle/>
                    <a:p>
                      <a:pPr indent="0" lvl="0" marL="0" rtl="0" algn="ctr">
                        <a:spcBef>
                          <a:spcPts val="0"/>
                        </a:spcBef>
                        <a:spcAft>
                          <a:spcPts val="0"/>
                        </a:spcAft>
                        <a:buNone/>
                      </a:pPr>
                      <a:r>
                        <a:rPr lang="en-US" sz="6000">
                          <a:solidFill>
                            <a:srgbClr val="FFFFFF"/>
                          </a:solidFill>
                        </a:rPr>
                        <a:t>Actual</a:t>
                      </a:r>
                      <a:endParaRPr sz="6000">
                        <a:solidFill>
                          <a:srgbClr val="FFFFFF"/>
                        </a:solidFill>
                      </a:endParaRPr>
                    </a:p>
                    <a:p>
                      <a:pPr indent="0" lvl="0" marL="0" rtl="0" algn="ctr">
                        <a:spcBef>
                          <a:spcPts val="0"/>
                        </a:spcBef>
                        <a:spcAft>
                          <a:spcPts val="0"/>
                        </a:spcAft>
                        <a:buNone/>
                      </a:pPr>
                      <a:r>
                        <a:rPr lang="en-US" sz="6000">
                          <a:solidFill>
                            <a:srgbClr val="FFFFFF"/>
                          </a:solidFill>
                        </a:rPr>
                        <a:t>Positive</a:t>
                      </a:r>
                      <a:endParaRPr>
                        <a:solidFill>
                          <a:schemeClr val="dk2"/>
                        </a:solidFill>
                      </a:endParaRPr>
                    </a:p>
                    <a:p>
                      <a:pPr indent="0" lvl="0" marL="0" rtl="0" algn="l">
                        <a:spcBef>
                          <a:spcPts val="0"/>
                        </a:spcBef>
                        <a:spcAft>
                          <a:spcPts val="0"/>
                        </a:spcAft>
                        <a:buNone/>
                      </a:pPr>
                      <a:r>
                        <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7200">
                          <a:solidFill>
                            <a:srgbClr val="FFFFFF"/>
                          </a:solidFill>
                        </a:rPr>
                        <a:t>50</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7200">
                          <a:solidFill>
                            <a:srgbClr val="FFFFFF"/>
                          </a:solidFill>
                        </a:rPr>
                        <a:t>195</a:t>
                      </a:r>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
        <p:nvSpPr>
          <p:cNvPr id="378" name="Google Shape;378;p28"/>
          <p:cNvSpPr txBox="1"/>
          <p:nvPr/>
        </p:nvSpPr>
        <p:spPr>
          <a:xfrm>
            <a:off x="4994575" y="519550"/>
            <a:ext cx="149889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200">
                <a:solidFill>
                  <a:srgbClr val="FFFFFF"/>
                </a:solidFill>
                <a:latin typeface="Lato"/>
                <a:ea typeface="Lato"/>
                <a:cs typeface="Lato"/>
                <a:sym typeface="Lato"/>
              </a:rPr>
              <a:t>Multinomial Naive Bayes</a:t>
            </a:r>
            <a:endParaRPr sz="7200">
              <a:solidFill>
                <a:srgbClr val="FFFFFF"/>
              </a:solidFill>
              <a:latin typeface="Lato"/>
              <a:ea typeface="Lato"/>
              <a:cs typeface="Lato"/>
              <a:sym typeface="Lato"/>
            </a:endParaRPr>
          </a:p>
        </p:txBody>
      </p:sp>
      <p:sp>
        <p:nvSpPr>
          <p:cNvPr id="379" name="Google Shape;379;p28"/>
          <p:cNvSpPr txBox="1"/>
          <p:nvPr/>
        </p:nvSpPr>
        <p:spPr>
          <a:xfrm>
            <a:off x="15007925" y="8104900"/>
            <a:ext cx="987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Lato"/>
                <a:ea typeface="Lato"/>
                <a:cs typeface="Lato"/>
                <a:sym typeface="Lato"/>
              </a:rPr>
              <a:t>TN</a:t>
            </a:r>
            <a:endParaRPr sz="3600">
              <a:solidFill>
                <a:srgbClr val="FFFFFF"/>
              </a:solidFill>
              <a:latin typeface="Lato"/>
              <a:ea typeface="Lato"/>
              <a:cs typeface="Lato"/>
              <a:sym typeface="Lato"/>
            </a:endParaRPr>
          </a:p>
        </p:txBody>
      </p:sp>
      <p:sp>
        <p:nvSpPr>
          <p:cNvPr id="380" name="Google Shape;380;p28"/>
          <p:cNvSpPr txBox="1"/>
          <p:nvPr/>
        </p:nvSpPr>
        <p:spPr>
          <a:xfrm>
            <a:off x="16074725" y="9095500"/>
            <a:ext cx="987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Lato"/>
                <a:ea typeface="Lato"/>
                <a:cs typeface="Lato"/>
                <a:sym typeface="Lato"/>
              </a:rPr>
              <a:t>TP</a:t>
            </a:r>
            <a:endParaRPr sz="3600">
              <a:solidFill>
                <a:srgbClr val="FFFFFF"/>
              </a:solidFill>
              <a:latin typeface="Lato"/>
              <a:ea typeface="Lato"/>
              <a:cs typeface="Lato"/>
              <a:sym typeface="Lato"/>
            </a:endParaRPr>
          </a:p>
        </p:txBody>
      </p:sp>
      <p:sp>
        <p:nvSpPr>
          <p:cNvPr id="381" name="Google Shape;381;p28"/>
          <p:cNvSpPr txBox="1"/>
          <p:nvPr/>
        </p:nvSpPr>
        <p:spPr>
          <a:xfrm>
            <a:off x="16150925" y="8181100"/>
            <a:ext cx="987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Lato"/>
                <a:ea typeface="Lato"/>
                <a:cs typeface="Lato"/>
                <a:sym typeface="Lato"/>
              </a:rPr>
              <a:t>FP</a:t>
            </a:r>
            <a:endParaRPr sz="3600">
              <a:solidFill>
                <a:srgbClr val="FFFFFF"/>
              </a:solidFill>
              <a:latin typeface="Lato"/>
              <a:ea typeface="Lato"/>
              <a:cs typeface="Lato"/>
              <a:sym typeface="Lato"/>
            </a:endParaRPr>
          </a:p>
        </p:txBody>
      </p:sp>
      <p:sp>
        <p:nvSpPr>
          <p:cNvPr id="382" name="Google Shape;382;p28"/>
          <p:cNvSpPr txBox="1"/>
          <p:nvPr/>
        </p:nvSpPr>
        <p:spPr>
          <a:xfrm>
            <a:off x="15007925" y="9019300"/>
            <a:ext cx="987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Lato"/>
                <a:ea typeface="Lato"/>
                <a:cs typeface="Lato"/>
                <a:sym typeface="Lato"/>
              </a:rPr>
              <a:t>F</a:t>
            </a:r>
            <a:r>
              <a:rPr lang="en-US" sz="3600">
                <a:solidFill>
                  <a:srgbClr val="FFFFFF"/>
                </a:solidFill>
                <a:latin typeface="Lato"/>
                <a:ea typeface="Lato"/>
                <a:cs typeface="Lato"/>
                <a:sym typeface="Lato"/>
              </a:rPr>
              <a:t>N</a:t>
            </a:r>
            <a:endParaRPr sz="36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29"/>
          <p:cNvSpPr/>
          <p:nvPr/>
        </p:nvSpPr>
        <p:spPr>
          <a:xfrm>
            <a:off x="0" y="0"/>
            <a:ext cx="24377700" cy="1371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389" name="Google Shape;389;p29"/>
          <p:cNvGrpSpPr/>
          <p:nvPr/>
        </p:nvGrpSpPr>
        <p:grpSpPr>
          <a:xfrm>
            <a:off x="571406" y="543598"/>
            <a:ext cx="23119704" cy="12728514"/>
            <a:chOff x="5436609" y="4149680"/>
            <a:chExt cx="13504500" cy="5734598"/>
          </a:xfrm>
        </p:grpSpPr>
        <p:sp>
          <p:nvSpPr>
            <p:cNvPr id="390" name="Google Shape;390;p29"/>
            <p:cNvSpPr/>
            <p:nvPr/>
          </p:nvSpPr>
          <p:spPr>
            <a:xfrm>
              <a:off x="5436609" y="9608828"/>
              <a:ext cx="135045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91" name="Google Shape;391;p29"/>
            <p:cNvSpPr/>
            <p:nvPr/>
          </p:nvSpPr>
          <p:spPr>
            <a:xfrm rot="5400000">
              <a:off x="2710698"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92" name="Google Shape;392;p29"/>
            <p:cNvSpPr/>
            <p:nvPr/>
          </p:nvSpPr>
          <p:spPr>
            <a:xfrm rot="5400000">
              <a:off x="15939691"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93" name="Google Shape;393;p29"/>
            <p:cNvSpPr/>
            <p:nvPr/>
          </p:nvSpPr>
          <p:spPr>
            <a:xfrm>
              <a:off x="543660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94" name="Google Shape;394;p29"/>
            <p:cNvSpPr/>
            <p:nvPr/>
          </p:nvSpPr>
          <p:spPr>
            <a:xfrm>
              <a:off x="1451361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395" name="Google Shape;395;p29"/>
          <p:cNvSpPr txBox="1"/>
          <p:nvPr/>
        </p:nvSpPr>
        <p:spPr>
          <a:xfrm>
            <a:off x="2182100" y="2185450"/>
            <a:ext cx="19924500" cy="5172600"/>
          </a:xfrm>
          <a:prstGeom prst="rect">
            <a:avLst/>
          </a:prstGeom>
          <a:noFill/>
          <a:ln>
            <a:noFill/>
          </a:ln>
        </p:spPr>
        <p:txBody>
          <a:bodyPr anchorCtr="0" anchor="t" bIns="45700" lIns="91425" spcFirstLastPara="1" rIns="91425" wrap="square" tIns="45700">
            <a:noAutofit/>
          </a:bodyPr>
          <a:lstStyle/>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Accuracy = 0.792147806004619</a:t>
            </a:r>
            <a:endParaRPr b="1" sz="7200">
              <a:solidFill>
                <a:schemeClr val="lt2"/>
              </a:solidFill>
              <a:latin typeface="Lato"/>
              <a:ea typeface="Lato"/>
              <a:cs typeface="Lato"/>
              <a:sym typeface="Lato"/>
            </a:endParaRPr>
          </a:p>
          <a:p>
            <a:pPr indent="0" lvl="0" marL="457200" marR="0" rtl="0" algn="l">
              <a:spcBef>
                <a:spcPts val="0"/>
              </a:spcBef>
              <a:spcAft>
                <a:spcPts val="0"/>
              </a:spcAft>
              <a:buNone/>
            </a:pPr>
            <a:r>
              <a:t/>
            </a:r>
            <a:endParaRPr b="1" sz="7200">
              <a:solidFill>
                <a:schemeClr val="lt2"/>
              </a:solidFill>
              <a:latin typeface="Lato"/>
              <a:ea typeface="Lato"/>
              <a:cs typeface="Lato"/>
              <a:sym typeface="Lato"/>
            </a:endParaRPr>
          </a:p>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Misclassification = 0.2078521939</a:t>
            </a:r>
            <a:endParaRPr b="1" sz="7200">
              <a:solidFill>
                <a:schemeClr val="lt2"/>
              </a:solidFill>
              <a:latin typeface="Lato"/>
              <a:ea typeface="Lato"/>
              <a:cs typeface="Lato"/>
              <a:sym typeface="Lato"/>
            </a:endParaRPr>
          </a:p>
          <a:p>
            <a:pPr indent="0" lvl="0" marL="457200" marR="0" rtl="0" algn="l">
              <a:spcBef>
                <a:spcPts val="0"/>
              </a:spcBef>
              <a:spcAft>
                <a:spcPts val="0"/>
              </a:spcAft>
              <a:buNone/>
            </a:pPr>
            <a:r>
              <a:t/>
            </a:r>
            <a:endParaRPr b="1" sz="7200">
              <a:solidFill>
                <a:schemeClr val="lt2"/>
              </a:solidFill>
              <a:latin typeface="Lato"/>
              <a:ea typeface="Lato"/>
              <a:cs typeface="Lato"/>
              <a:sym typeface="Lato"/>
            </a:endParaRPr>
          </a:p>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Sensitivity = 0.7959183673469388</a:t>
            </a:r>
            <a:endParaRPr b="1" sz="7200">
              <a:solidFill>
                <a:schemeClr val="lt2"/>
              </a:solidFill>
              <a:latin typeface="Lato"/>
              <a:ea typeface="Lato"/>
              <a:cs typeface="Lato"/>
              <a:sym typeface="Lato"/>
            </a:endParaRPr>
          </a:p>
          <a:p>
            <a:pPr indent="0" lvl="0" marL="457200" marR="0" rtl="0" algn="l">
              <a:spcBef>
                <a:spcPts val="0"/>
              </a:spcBef>
              <a:spcAft>
                <a:spcPts val="0"/>
              </a:spcAft>
              <a:buNone/>
            </a:pPr>
            <a:r>
              <a:t/>
            </a:r>
            <a:endParaRPr b="1" sz="7200">
              <a:solidFill>
                <a:schemeClr val="lt2"/>
              </a:solidFill>
              <a:latin typeface="Lato"/>
              <a:ea typeface="Lato"/>
              <a:cs typeface="Lato"/>
              <a:sym typeface="Lato"/>
            </a:endParaRPr>
          </a:p>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Specificity = 0.7872340425531915</a:t>
            </a:r>
            <a:endParaRPr b="1" sz="7200">
              <a:solidFill>
                <a:schemeClr val="lt2"/>
              </a:solidFill>
              <a:latin typeface="Lato"/>
              <a:ea typeface="Lato"/>
              <a:cs typeface="Lato"/>
              <a:sym typeface="Lato"/>
            </a:endParaRPr>
          </a:p>
          <a:p>
            <a:pPr indent="0" lvl="0" marL="457200" marR="0" rtl="0" algn="l">
              <a:spcBef>
                <a:spcPts val="0"/>
              </a:spcBef>
              <a:spcAft>
                <a:spcPts val="0"/>
              </a:spcAft>
              <a:buNone/>
            </a:pPr>
            <a:r>
              <a:t/>
            </a:r>
            <a:endParaRPr b="1" sz="7200">
              <a:solidFill>
                <a:schemeClr val="lt2"/>
              </a:solidFill>
              <a:latin typeface="Lato"/>
              <a:ea typeface="Lato"/>
              <a:cs typeface="Lato"/>
              <a:sym typeface="Lato"/>
            </a:endParaRPr>
          </a:p>
          <a:p>
            <a:pPr indent="-685800" lvl="0" marL="457200" marR="0" rtl="0" algn="l">
              <a:spcBef>
                <a:spcPts val="0"/>
              </a:spcBef>
              <a:spcAft>
                <a:spcPts val="0"/>
              </a:spcAft>
              <a:buClr>
                <a:schemeClr val="lt2"/>
              </a:buClr>
              <a:buSzPts val="7200"/>
              <a:buFont typeface="Lato"/>
              <a:buChar char="●"/>
            </a:pPr>
            <a:r>
              <a:rPr b="1" lang="en-US" sz="7200">
                <a:solidFill>
                  <a:schemeClr val="lt2"/>
                </a:solidFill>
                <a:latin typeface="Lato"/>
                <a:ea typeface="Lato"/>
                <a:cs typeface="Lato"/>
                <a:sym typeface="Lato"/>
              </a:rPr>
              <a:t>Precision = 0.8297872340425532</a:t>
            </a:r>
            <a:endParaRPr b="1" sz="7200">
              <a:solidFill>
                <a:schemeClr val="lt2"/>
              </a:solidFill>
              <a:latin typeface="Lato"/>
              <a:ea typeface="Lato"/>
              <a:cs typeface="Lato"/>
              <a:sym typeface="Lato"/>
            </a:endParaRPr>
          </a:p>
          <a:p>
            <a:pPr indent="0" lvl="0" marL="0" marR="0" rtl="0" algn="l">
              <a:spcBef>
                <a:spcPts val="0"/>
              </a:spcBef>
              <a:spcAft>
                <a:spcPts val="0"/>
              </a:spcAft>
              <a:buNone/>
            </a:pPr>
            <a:r>
              <a:t/>
            </a:r>
            <a:endParaRPr b="1" sz="7200">
              <a:solidFill>
                <a:schemeClr val="lt2"/>
              </a:solidFill>
              <a:latin typeface="Lato"/>
              <a:ea typeface="Lato"/>
              <a:cs typeface="Lato"/>
              <a:sym typeface="Lato"/>
            </a:endParaRPr>
          </a:p>
        </p:txBody>
      </p:sp>
      <p:sp>
        <p:nvSpPr>
          <p:cNvPr id="396" name="Google Shape;396;p29"/>
          <p:cNvSpPr txBox="1"/>
          <p:nvPr/>
        </p:nvSpPr>
        <p:spPr>
          <a:xfrm>
            <a:off x="8364675" y="157600"/>
            <a:ext cx="7507500" cy="15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500">
                <a:solidFill>
                  <a:srgbClr val="FFFFFF"/>
                </a:solidFill>
                <a:latin typeface="Lato"/>
                <a:ea typeface="Lato"/>
                <a:cs typeface="Lato"/>
                <a:sym typeface="Lato"/>
              </a:rPr>
              <a:t>Confusion Metrics</a:t>
            </a:r>
            <a:endParaRPr b="1" sz="6500">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0"/>
          <p:cNvSpPr/>
          <p:nvPr/>
        </p:nvSpPr>
        <p:spPr>
          <a:xfrm>
            <a:off x="0" y="0"/>
            <a:ext cx="24377700" cy="1371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03" name="Google Shape;403;p30"/>
          <p:cNvSpPr txBox="1"/>
          <p:nvPr/>
        </p:nvSpPr>
        <p:spPr>
          <a:xfrm>
            <a:off x="5863350" y="838200"/>
            <a:ext cx="12284100" cy="28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2"/>
                </a:solidFill>
                <a:latin typeface="Lato"/>
                <a:ea typeface="Lato"/>
                <a:cs typeface="Lato"/>
                <a:sym typeface="Lato"/>
              </a:rPr>
              <a:t>In Summary</a:t>
            </a:r>
            <a:endParaRPr b="1" sz="9600">
              <a:solidFill>
                <a:schemeClr val="lt2"/>
              </a:solidFill>
              <a:latin typeface="Lato"/>
              <a:ea typeface="Lato"/>
              <a:cs typeface="Lato"/>
              <a:sym typeface="Lato"/>
            </a:endParaRPr>
          </a:p>
        </p:txBody>
      </p:sp>
      <p:pic>
        <p:nvPicPr>
          <p:cNvPr id="404" name="Google Shape;404;p30"/>
          <p:cNvPicPr preferRelativeResize="0"/>
          <p:nvPr/>
        </p:nvPicPr>
        <p:blipFill>
          <a:blip r:embed="rId3">
            <a:alphaModFix/>
          </a:blip>
          <a:stretch>
            <a:fillRect/>
          </a:stretch>
        </p:blipFill>
        <p:spPr>
          <a:xfrm>
            <a:off x="21261900" y="207766"/>
            <a:ext cx="2225000" cy="3095660"/>
          </a:xfrm>
          <a:prstGeom prst="rect">
            <a:avLst/>
          </a:prstGeom>
          <a:noFill/>
          <a:ln>
            <a:noFill/>
          </a:ln>
        </p:spPr>
      </p:pic>
      <p:sp>
        <p:nvSpPr>
          <p:cNvPr id="405" name="Google Shape;405;p30"/>
          <p:cNvSpPr txBox="1"/>
          <p:nvPr/>
        </p:nvSpPr>
        <p:spPr>
          <a:xfrm>
            <a:off x="779325" y="2440025"/>
            <a:ext cx="20911800" cy="10598700"/>
          </a:xfrm>
          <a:prstGeom prst="rect">
            <a:avLst/>
          </a:prstGeom>
          <a:noFill/>
          <a:ln>
            <a:noFill/>
          </a:ln>
        </p:spPr>
        <p:txBody>
          <a:bodyPr anchorCtr="0" anchor="t" bIns="91425" lIns="91425" spcFirstLastPara="1" rIns="91425" wrap="square" tIns="91425">
            <a:noAutofit/>
          </a:bodyPr>
          <a:lstStyle/>
          <a:p>
            <a:pPr indent="-685800" lvl="0" marL="457200" rtl="0" algn="l">
              <a:spcBef>
                <a:spcPts val="0"/>
              </a:spcBef>
              <a:spcAft>
                <a:spcPts val="0"/>
              </a:spcAft>
              <a:buClr>
                <a:schemeClr val="lt1"/>
              </a:buClr>
              <a:buSzPts val="7200"/>
              <a:buFont typeface="Lato"/>
              <a:buChar char="●"/>
            </a:pPr>
            <a:r>
              <a:rPr b="1" lang="en-US" sz="7200">
                <a:solidFill>
                  <a:schemeClr val="lt1"/>
                </a:solidFill>
                <a:latin typeface="Lato"/>
                <a:ea typeface="Lato"/>
                <a:cs typeface="Lato"/>
                <a:sym typeface="Lato"/>
              </a:rPr>
              <a:t>Trump is largely the topic of conversation</a:t>
            </a:r>
            <a:endParaRPr b="1" sz="72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b="1" sz="7200">
              <a:solidFill>
                <a:schemeClr val="lt1"/>
              </a:solidFill>
              <a:latin typeface="Lato"/>
              <a:ea typeface="Lato"/>
              <a:cs typeface="Lato"/>
              <a:sym typeface="Lato"/>
            </a:endParaRPr>
          </a:p>
          <a:p>
            <a:pPr indent="-685800" lvl="0" marL="457200" rtl="0" algn="l">
              <a:spcBef>
                <a:spcPts val="0"/>
              </a:spcBef>
              <a:spcAft>
                <a:spcPts val="0"/>
              </a:spcAft>
              <a:buClr>
                <a:schemeClr val="lt1"/>
              </a:buClr>
              <a:buSzPts val="7200"/>
              <a:buFont typeface="Lato"/>
              <a:buChar char="●"/>
            </a:pPr>
            <a:r>
              <a:rPr b="1" lang="en-US" sz="7200">
                <a:solidFill>
                  <a:schemeClr val="lt1"/>
                </a:solidFill>
                <a:latin typeface="Lato"/>
                <a:ea typeface="Lato"/>
                <a:cs typeface="Lato"/>
                <a:sym typeface="Lato"/>
              </a:rPr>
              <a:t>Vilify opposing representatives &amp; news networks</a:t>
            </a:r>
            <a:endParaRPr b="1" sz="72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b="1" sz="7200">
              <a:solidFill>
                <a:schemeClr val="lt1"/>
              </a:solidFill>
              <a:latin typeface="Lato"/>
              <a:ea typeface="Lato"/>
              <a:cs typeface="Lato"/>
              <a:sym typeface="Lato"/>
            </a:endParaRPr>
          </a:p>
          <a:p>
            <a:pPr indent="-685800" lvl="0" marL="457200" rtl="0" algn="l">
              <a:spcBef>
                <a:spcPts val="0"/>
              </a:spcBef>
              <a:spcAft>
                <a:spcPts val="0"/>
              </a:spcAft>
              <a:buClr>
                <a:schemeClr val="lt1"/>
              </a:buClr>
              <a:buSzPts val="7200"/>
              <a:buFont typeface="Lato"/>
              <a:buChar char="●"/>
            </a:pPr>
            <a:r>
              <a:rPr b="1" lang="en-US" sz="7200">
                <a:solidFill>
                  <a:schemeClr val="lt1"/>
                </a:solidFill>
                <a:latin typeface="Lato"/>
                <a:ea typeface="Lato"/>
                <a:cs typeface="Lato"/>
                <a:sym typeface="Lato"/>
              </a:rPr>
              <a:t>Wedge issues are ingrained and are not up for debate</a:t>
            </a:r>
            <a:endParaRPr b="1" sz="7200">
              <a:solidFill>
                <a:schemeClr val="lt1"/>
              </a:solidFill>
              <a:latin typeface="Lato"/>
              <a:ea typeface="Lato"/>
              <a:cs typeface="Lato"/>
              <a:sym typeface="Lato"/>
            </a:endParaRPr>
          </a:p>
          <a:p>
            <a:pPr indent="0" lvl="0" marL="457200" rtl="0" algn="l">
              <a:spcBef>
                <a:spcPts val="0"/>
              </a:spcBef>
              <a:spcAft>
                <a:spcPts val="0"/>
              </a:spcAft>
              <a:buNone/>
            </a:pPr>
            <a:r>
              <a:t/>
            </a:r>
            <a:endParaRPr b="1" sz="7200">
              <a:solidFill>
                <a:schemeClr val="lt1"/>
              </a:solidFill>
              <a:latin typeface="Lato"/>
              <a:ea typeface="Lato"/>
              <a:cs typeface="Lato"/>
              <a:sym typeface="Lato"/>
            </a:endParaRPr>
          </a:p>
          <a:p>
            <a:pPr indent="-685800" lvl="0" marL="457200" rtl="0" algn="l">
              <a:spcBef>
                <a:spcPts val="0"/>
              </a:spcBef>
              <a:spcAft>
                <a:spcPts val="0"/>
              </a:spcAft>
              <a:buClr>
                <a:schemeClr val="lt1"/>
              </a:buClr>
              <a:buSzPts val="7200"/>
              <a:buFont typeface="Lato"/>
              <a:buChar char="●"/>
            </a:pPr>
            <a:r>
              <a:rPr b="1" lang="en-US" sz="7200">
                <a:solidFill>
                  <a:schemeClr val="lt1"/>
                </a:solidFill>
                <a:latin typeface="Lato"/>
                <a:ea typeface="Lato"/>
                <a:cs typeface="Lato"/>
                <a:sym typeface="Lato"/>
              </a:rPr>
              <a:t>Yes, we can build an accurate classification model</a:t>
            </a:r>
            <a:endParaRPr b="1" sz="7200">
              <a:solidFill>
                <a:schemeClr val="lt1"/>
              </a:solidFill>
              <a:latin typeface="Lato"/>
              <a:ea typeface="Lato"/>
              <a:cs typeface="Lato"/>
              <a:sym typeface="Lato"/>
            </a:endParaRPr>
          </a:p>
          <a:p>
            <a:pPr indent="-609600" lvl="1" marL="914400" rtl="0" algn="l">
              <a:spcBef>
                <a:spcPts val="0"/>
              </a:spcBef>
              <a:spcAft>
                <a:spcPts val="0"/>
              </a:spcAft>
              <a:buClr>
                <a:schemeClr val="lt1"/>
              </a:buClr>
              <a:buSzPts val="6000"/>
              <a:buFont typeface="Lato"/>
              <a:buChar char="○"/>
            </a:pPr>
            <a:r>
              <a:rPr b="1" lang="en-US" sz="6000">
                <a:solidFill>
                  <a:schemeClr val="lt1"/>
                </a:solidFill>
                <a:latin typeface="Lato"/>
                <a:ea typeface="Lato"/>
                <a:cs typeface="Lato"/>
                <a:sym typeface="Lato"/>
              </a:rPr>
              <a:t>Can improve through gathering more text (“selftext” field in JSON), Adjust min_df, max_features, new model?</a:t>
            </a:r>
            <a:endParaRPr b="1" sz="60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b="1" sz="7200">
              <a:solidFill>
                <a:schemeClr val="lt1"/>
              </a:solidFill>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grpSp>
        <p:nvGrpSpPr>
          <p:cNvPr id="411" name="Google Shape;411;p31"/>
          <p:cNvGrpSpPr/>
          <p:nvPr/>
        </p:nvGrpSpPr>
        <p:grpSpPr>
          <a:xfrm>
            <a:off x="0" y="0"/>
            <a:ext cx="24377700" cy="5322858"/>
            <a:chOff x="0" y="0"/>
            <a:chExt cx="24377700" cy="5322858"/>
          </a:xfrm>
        </p:grpSpPr>
        <p:sp>
          <p:nvSpPr>
            <p:cNvPr id="412" name="Google Shape;412;p31"/>
            <p:cNvSpPr/>
            <p:nvPr/>
          </p:nvSpPr>
          <p:spPr>
            <a:xfrm>
              <a:off x="0" y="0"/>
              <a:ext cx="24377700" cy="5296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13" name="Google Shape;413;p31"/>
            <p:cNvSpPr/>
            <p:nvPr/>
          </p:nvSpPr>
          <p:spPr>
            <a:xfrm>
              <a:off x="0" y="26058"/>
              <a:ext cx="24377700" cy="5296800"/>
            </a:xfrm>
            <a:prstGeom prst="rect">
              <a:avLst/>
            </a:prstGeom>
            <a:solidFill>
              <a:schemeClr val="accent5">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414" name="Google Shape;414;p31"/>
          <p:cNvSpPr txBox="1"/>
          <p:nvPr/>
        </p:nvSpPr>
        <p:spPr>
          <a:xfrm>
            <a:off x="4899326" y="1541319"/>
            <a:ext cx="146400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1"/>
                </a:solidFill>
                <a:latin typeface="Lato"/>
                <a:ea typeface="Lato"/>
                <a:cs typeface="Lato"/>
                <a:sym typeface="Lato"/>
              </a:rPr>
              <a:t>References</a:t>
            </a:r>
            <a:endParaRPr sz="9600"/>
          </a:p>
        </p:txBody>
      </p:sp>
      <p:sp>
        <p:nvSpPr>
          <p:cNvPr id="415" name="Google Shape;415;p31"/>
          <p:cNvSpPr txBox="1"/>
          <p:nvPr/>
        </p:nvSpPr>
        <p:spPr>
          <a:xfrm>
            <a:off x="1688525" y="5585125"/>
            <a:ext cx="21854100" cy="7611300"/>
          </a:xfrm>
          <a:prstGeom prst="rect">
            <a:avLst/>
          </a:prstGeom>
          <a:noFill/>
          <a:ln>
            <a:noFill/>
          </a:ln>
        </p:spPr>
        <p:txBody>
          <a:bodyPr anchorCtr="0" anchor="t" bIns="91425" lIns="91425" spcFirstLastPara="1" rIns="91425" wrap="square" tIns="91425">
            <a:noAutofit/>
          </a:bodyPr>
          <a:lstStyle/>
          <a:p>
            <a:pPr indent="-685800" lvl="0" marL="457200" rtl="0" algn="l">
              <a:spcBef>
                <a:spcPts val="0"/>
              </a:spcBef>
              <a:spcAft>
                <a:spcPts val="0"/>
              </a:spcAft>
              <a:buClr>
                <a:srgbClr val="FF0000"/>
              </a:buClr>
              <a:buSzPts val="7200"/>
              <a:buFont typeface="Lato"/>
              <a:buChar char="●"/>
            </a:pPr>
            <a:r>
              <a:rPr lang="en-US" sz="7200" u="sng">
                <a:solidFill>
                  <a:srgbClr val="FF0000"/>
                </a:solidFill>
                <a:latin typeface="Lato"/>
                <a:ea typeface="Lato"/>
                <a:cs typeface="Lato"/>
                <a:sym typeface="Lato"/>
                <a:hlinkClick r:id="rId3"/>
              </a:rPr>
              <a:t>Reddit Logo(head)</a:t>
            </a:r>
            <a:endParaRPr sz="7200">
              <a:solidFill>
                <a:srgbClr val="FF0000"/>
              </a:solidFill>
              <a:latin typeface="Lato"/>
              <a:ea typeface="Lato"/>
              <a:cs typeface="Lato"/>
              <a:sym typeface="Lato"/>
            </a:endParaRPr>
          </a:p>
          <a:p>
            <a:pPr indent="-685800" lvl="0" marL="457200" rtl="0" algn="l">
              <a:spcBef>
                <a:spcPts val="0"/>
              </a:spcBef>
              <a:spcAft>
                <a:spcPts val="0"/>
              </a:spcAft>
              <a:buClr>
                <a:srgbClr val="FF0000"/>
              </a:buClr>
              <a:buSzPts val="7200"/>
              <a:buFont typeface="Lato"/>
              <a:buChar char="●"/>
            </a:pPr>
            <a:r>
              <a:rPr lang="en-US" sz="7200" u="sng">
                <a:solidFill>
                  <a:srgbClr val="FF0000"/>
                </a:solidFill>
                <a:latin typeface="Lato"/>
                <a:ea typeface="Lato"/>
                <a:cs typeface="Lato"/>
                <a:sym typeface="Lato"/>
                <a:hlinkClick r:id="rId4"/>
              </a:rPr>
              <a:t>Reddit Logo (pez)</a:t>
            </a:r>
            <a:endParaRPr sz="7200">
              <a:solidFill>
                <a:srgbClr val="FF0000"/>
              </a:solidFill>
              <a:latin typeface="Lato"/>
              <a:ea typeface="Lato"/>
              <a:cs typeface="Lato"/>
              <a:sym typeface="Lato"/>
            </a:endParaRPr>
          </a:p>
          <a:p>
            <a:pPr indent="-685800" lvl="0" marL="457200" rtl="0" algn="l">
              <a:spcBef>
                <a:spcPts val="0"/>
              </a:spcBef>
              <a:spcAft>
                <a:spcPts val="0"/>
              </a:spcAft>
              <a:buClr>
                <a:schemeClr val="accent2"/>
              </a:buClr>
              <a:buSzPts val="7200"/>
              <a:buFont typeface="Lato"/>
              <a:buChar char="●"/>
            </a:pPr>
            <a:r>
              <a:rPr lang="en-US" sz="7200" u="sng">
                <a:solidFill>
                  <a:schemeClr val="accent2"/>
                </a:solidFill>
                <a:latin typeface="Lato"/>
                <a:ea typeface="Lato"/>
                <a:cs typeface="Lato"/>
                <a:sym typeface="Lato"/>
                <a:hlinkClick r:id="rId5"/>
              </a:rPr>
              <a:t>The Federalist: Creep Uncle Joe</a:t>
            </a:r>
            <a:endParaRPr sz="7200">
              <a:solidFill>
                <a:schemeClr val="accent2"/>
              </a:solidFill>
              <a:latin typeface="Lato"/>
              <a:ea typeface="Lato"/>
              <a:cs typeface="Lato"/>
              <a:sym typeface="Lato"/>
            </a:endParaRPr>
          </a:p>
          <a:p>
            <a:pPr indent="-685800" lvl="0" marL="457200" rtl="0" algn="l">
              <a:spcBef>
                <a:spcPts val="0"/>
              </a:spcBef>
              <a:spcAft>
                <a:spcPts val="0"/>
              </a:spcAft>
              <a:buClr>
                <a:schemeClr val="accent2"/>
              </a:buClr>
              <a:buSzPts val="7200"/>
              <a:buFont typeface="Lato"/>
              <a:buChar char="●"/>
            </a:pPr>
            <a:r>
              <a:rPr lang="en-US" sz="7200" u="sng">
                <a:solidFill>
                  <a:schemeClr val="accent2"/>
                </a:solidFill>
                <a:latin typeface="Lato"/>
                <a:ea typeface="Lato"/>
                <a:cs typeface="Lato"/>
                <a:sym typeface="Lato"/>
                <a:hlinkClick r:id="rId6"/>
              </a:rPr>
              <a:t>USA Today: Avocados &amp; Trump’s Border Fight</a:t>
            </a:r>
            <a:endParaRPr sz="7200">
              <a:solidFill>
                <a:schemeClr val="accent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5"/>
          <p:cNvSpPr/>
          <p:nvPr/>
        </p:nvSpPr>
        <p:spPr>
          <a:xfrm>
            <a:off x="-25" y="-338587"/>
            <a:ext cx="24377700" cy="10794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55" name="Google Shape;55;p5"/>
          <p:cNvSpPr txBox="1"/>
          <p:nvPr/>
        </p:nvSpPr>
        <p:spPr>
          <a:xfrm>
            <a:off x="1489390" y="3674919"/>
            <a:ext cx="101325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u="sng">
                <a:solidFill>
                  <a:schemeClr val="lt1"/>
                </a:solidFill>
                <a:latin typeface="Lato"/>
                <a:ea typeface="Lato"/>
                <a:cs typeface="Lato"/>
                <a:sym typeface="Lato"/>
              </a:rPr>
              <a:t>Subreddit Selection Process</a:t>
            </a:r>
            <a:endParaRPr u="sng"/>
          </a:p>
        </p:txBody>
      </p:sp>
      <p:sp>
        <p:nvSpPr>
          <p:cNvPr id="56" name="Google Shape;56;p5"/>
          <p:cNvSpPr txBox="1"/>
          <p:nvPr/>
        </p:nvSpPr>
        <p:spPr>
          <a:xfrm>
            <a:off x="1575000" y="1420850"/>
            <a:ext cx="20521800" cy="1614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4800">
                <a:solidFill>
                  <a:srgbClr val="FFFFFF"/>
                </a:solidFill>
                <a:latin typeface="Lato"/>
                <a:ea typeface="Lato"/>
                <a:cs typeface="Lato"/>
                <a:sym typeface="Lato"/>
              </a:rPr>
              <a:t>Given the text data of a random post </a:t>
            </a:r>
            <a:r>
              <a:rPr b="1" lang="en-US" sz="4800">
                <a:solidFill>
                  <a:srgbClr val="FFFFFF"/>
                </a:solidFill>
                <a:latin typeface="Lato"/>
                <a:ea typeface="Lato"/>
                <a:cs typeface="Lato"/>
                <a:sym typeface="Lato"/>
              </a:rPr>
              <a:t>from a</a:t>
            </a:r>
            <a:r>
              <a:rPr b="1" lang="en-US" sz="4800">
                <a:solidFill>
                  <a:srgbClr val="FFFFFF"/>
                </a:solidFill>
                <a:latin typeface="Lato"/>
                <a:ea typeface="Lato"/>
                <a:cs typeface="Lato"/>
                <a:sym typeface="Lato"/>
              </a:rPr>
              <a:t> binary selection of subreddits, can we predict on which subreddit it was posted?</a:t>
            </a:r>
            <a:endParaRPr b="1" sz="4800">
              <a:solidFill>
                <a:srgbClr val="FFFFFF"/>
              </a:solidFill>
              <a:latin typeface="Lato"/>
              <a:ea typeface="Lato"/>
              <a:cs typeface="Lato"/>
              <a:sym typeface="Lato"/>
            </a:endParaRPr>
          </a:p>
        </p:txBody>
      </p:sp>
      <p:pic>
        <p:nvPicPr>
          <p:cNvPr id="57" name="Google Shape;57;p5"/>
          <p:cNvPicPr preferRelativeResize="0"/>
          <p:nvPr/>
        </p:nvPicPr>
        <p:blipFill>
          <a:blip r:embed="rId3">
            <a:alphaModFix/>
          </a:blip>
          <a:stretch>
            <a:fillRect/>
          </a:stretch>
        </p:blipFill>
        <p:spPr>
          <a:xfrm>
            <a:off x="530765" y="10566400"/>
            <a:ext cx="3004225" cy="3004225"/>
          </a:xfrm>
          <a:prstGeom prst="rect">
            <a:avLst/>
          </a:prstGeom>
          <a:noFill/>
          <a:ln>
            <a:noFill/>
          </a:ln>
        </p:spPr>
      </p:pic>
      <p:sp>
        <p:nvSpPr>
          <p:cNvPr id="58" name="Google Shape;58;p5"/>
          <p:cNvSpPr txBox="1"/>
          <p:nvPr/>
        </p:nvSpPr>
        <p:spPr>
          <a:xfrm>
            <a:off x="1879800" y="4895600"/>
            <a:ext cx="19567500" cy="3669000"/>
          </a:xfrm>
          <a:prstGeom prst="rect">
            <a:avLst/>
          </a:prstGeom>
          <a:noFill/>
          <a:ln>
            <a:noFill/>
          </a:ln>
        </p:spPr>
        <p:txBody>
          <a:bodyPr anchorCtr="0" anchor="t" bIns="45700" lIns="91425" spcFirstLastPara="1" rIns="91425" wrap="square" tIns="45700">
            <a:noAutofit/>
          </a:bodyPr>
          <a:lstStyle/>
          <a:p>
            <a:pPr indent="-533400" lvl="0" marL="457200" marR="0" rtl="0" algn="l">
              <a:lnSpc>
                <a:spcPct val="150000"/>
              </a:lnSpc>
              <a:spcBef>
                <a:spcPts val="0"/>
              </a:spcBef>
              <a:spcAft>
                <a:spcPts val="0"/>
              </a:spcAft>
              <a:buClr>
                <a:schemeClr val="lt1"/>
              </a:buClr>
              <a:buSzPts val="4800"/>
              <a:buFont typeface="Lato"/>
              <a:buChar char="➢"/>
            </a:pPr>
            <a:r>
              <a:rPr lang="en-US" sz="4800">
                <a:solidFill>
                  <a:schemeClr val="lt1"/>
                </a:solidFill>
                <a:latin typeface="Lato"/>
                <a:ea typeface="Lato"/>
                <a:cs typeface="Lato"/>
                <a:sym typeface="Lato"/>
              </a:rPr>
              <a:t>Research topics where classes are hard to differentiate:</a:t>
            </a:r>
            <a:endParaRPr sz="4800">
              <a:solidFill>
                <a:schemeClr val="lt1"/>
              </a:solidFill>
              <a:latin typeface="Lato"/>
              <a:ea typeface="Lato"/>
              <a:cs typeface="Lato"/>
              <a:sym typeface="Lato"/>
            </a:endParaRPr>
          </a:p>
          <a:p>
            <a:pPr indent="-495300" lvl="3" marL="1828800" marR="0" rtl="0" algn="l">
              <a:lnSpc>
                <a:spcPct val="150000"/>
              </a:lnSpc>
              <a:spcBef>
                <a:spcPts val="0"/>
              </a:spcBef>
              <a:spcAft>
                <a:spcPts val="0"/>
              </a:spcAft>
              <a:buClr>
                <a:schemeClr val="lt1"/>
              </a:buClr>
              <a:buSzPts val="4200"/>
              <a:buFont typeface="Lato"/>
              <a:buChar char="●"/>
            </a:pPr>
            <a:r>
              <a:rPr b="1" lang="en-US" sz="4200">
                <a:solidFill>
                  <a:schemeClr val="lt1"/>
                </a:solidFill>
                <a:latin typeface="Lato"/>
                <a:ea typeface="Lato"/>
                <a:cs typeface="Lato"/>
                <a:sym typeface="Lato"/>
              </a:rPr>
              <a:t>Socialism vs. Social Democracy? Trickle-Down Economics vs. Capitalism?</a:t>
            </a:r>
            <a:endParaRPr b="1" sz="4200">
              <a:solidFill>
                <a:schemeClr val="lt1"/>
              </a:solidFill>
              <a:latin typeface="Lato"/>
              <a:ea typeface="Lato"/>
              <a:cs typeface="Lato"/>
              <a:sym typeface="Lato"/>
            </a:endParaRPr>
          </a:p>
          <a:p>
            <a:pPr indent="-533400" lvl="0" marL="457200" marR="0" rtl="0" algn="l">
              <a:spcBef>
                <a:spcPts val="0"/>
              </a:spcBef>
              <a:spcAft>
                <a:spcPts val="0"/>
              </a:spcAft>
              <a:buClr>
                <a:schemeClr val="lt1"/>
              </a:buClr>
              <a:buSzPts val="4800"/>
              <a:buFont typeface="Lato"/>
              <a:buChar char="➢"/>
            </a:pPr>
            <a:r>
              <a:rPr lang="en-US" sz="4800">
                <a:solidFill>
                  <a:schemeClr val="lt1"/>
                </a:solidFill>
                <a:latin typeface="Lato"/>
                <a:ea typeface="Lato"/>
                <a:cs typeface="Lato"/>
                <a:sym typeface="Lato"/>
              </a:rPr>
              <a:t>Decided on Political Extremism in the United States:</a:t>
            </a:r>
            <a:endParaRPr sz="4800">
              <a:solidFill>
                <a:schemeClr val="lt1"/>
              </a:solidFill>
              <a:latin typeface="Lato"/>
              <a:ea typeface="Lato"/>
              <a:cs typeface="Lato"/>
              <a:sym typeface="Lato"/>
            </a:endParaRPr>
          </a:p>
          <a:p>
            <a:pPr indent="0" lvl="0" marL="0" marR="0" rtl="0" algn="l">
              <a:spcBef>
                <a:spcPts val="0"/>
              </a:spcBef>
              <a:spcAft>
                <a:spcPts val="0"/>
              </a:spcAft>
              <a:buNone/>
            </a:pPr>
            <a:r>
              <a:t/>
            </a:r>
            <a:endParaRPr sz="4800">
              <a:solidFill>
                <a:schemeClr val="lt1"/>
              </a:solidFill>
              <a:latin typeface="Lato"/>
              <a:ea typeface="Lato"/>
              <a:cs typeface="Lato"/>
              <a:sym typeface="Lato"/>
            </a:endParaRPr>
          </a:p>
        </p:txBody>
      </p:sp>
      <p:sp>
        <p:nvSpPr>
          <p:cNvPr id="59" name="Google Shape;59;p5"/>
          <p:cNvSpPr txBox="1"/>
          <p:nvPr/>
        </p:nvSpPr>
        <p:spPr>
          <a:xfrm>
            <a:off x="4652352" y="11197600"/>
            <a:ext cx="16073400" cy="28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0">
                <a:latin typeface="Lato"/>
                <a:ea typeface="Lato"/>
                <a:cs typeface="Lato"/>
                <a:sym typeface="Lato"/>
              </a:rPr>
              <a:t>What’s the problem?</a:t>
            </a:r>
            <a:endParaRPr sz="12000"/>
          </a:p>
        </p:txBody>
      </p:sp>
      <p:sp>
        <p:nvSpPr>
          <p:cNvPr id="60" name="Google Shape;60;p5"/>
          <p:cNvSpPr txBox="1"/>
          <p:nvPr/>
        </p:nvSpPr>
        <p:spPr>
          <a:xfrm>
            <a:off x="6526800" y="8210825"/>
            <a:ext cx="15663000" cy="16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600">
                <a:solidFill>
                  <a:srgbClr val="FFFFFF"/>
                </a:solidFill>
                <a:latin typeface="Lato"/>
                <a:ea typeface="Lato"/>
                <a:cs typeface="Lato"/>
                <a:sym typeface="Lato"/>
              </a:rPr>
              <a:t>The_Donald  |  r/esist</a:t>
            </a:r>
            <a:endParaRPr b="1" sz="9600">
              <a:solidFill>
                <a:srgbClr val="FFFFFF"/>
              </a:solidFill>
              <a:latin typeface="Lato"/>
              <a:ea typeface="Lato"/>
              <a:cs typeface="Lato"/>
              <a:sym typeface="Lato"/>
            </a:endParaRPr>
          </a:p>
        </p:txBody>
      </p:sp>
      <p:sp>
        <p:nvSpPr>
          <p:cNvPr id="61" name="Google Shape;61;p5"/>
          <p:cNvSpPr txBox="1"/>
          <p:nvPr/>
        </p:nvSpPr>
        <p:spPr>
          <a:xfrm>
            <a:off x="1489390" y="245919"/>
            <a:ext cx="101325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u="sng">
                <a:solidFill>
                  <a:schemeClr val="lt1"/>
                </a:solidFill>
                <a:latin typeface="Lato"/>
                <a:ea typeface="Lato"/>
                <a:cs typeface="Lato"/>
                <a:sym typeface="Lato"/>
              </a:rPr>
              <a:t>Define the problem</a:t>
            </a:r>
            <a:endParaRPr b="1" sz="6000" u="sng">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6"/>
          <p:cNvSpPr/>
          <p:nvPr/>
        </p:nvSpPr>
        <p:spPr>
          <a:xfrm>
            <a:off x="0" y="0"/>
            <a:ext cx="24377700" cy="1371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68" name="Google Shape;68;p6"/>
          <p:cNvGrpSpPr/>
          <p:nvPr/>
        </p:nvGrpSpPr>
        <p:grpSpPr>
          <a:xfrm>
            <a:off x="5436609" y="4149680"/>
            <a:ext cx="13504500" cy="5734598"/>
            <a:chOff x="5436609" y="4149680"/>
            <a:chExt cx="13504500" cy="5734598"/>
          </a:xfrm>
        </p:grpSpPr>
        <p:sp>
          <p:nvSpPr>
            <p:cNvPr id="69" name="Google Shape;69;p6"/>
            <p:cNvSpPr/>
            <p:nvPr/>
          </p:nvSpPr>
          <p:spPr>
            <a:xfrm>
              <a:off x="5436609" y="9608828"/>
              <a:ext cx="135045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 name="Google Shape;70;p6"/>
            <p:cNvSpPr/>
            <p:nvPr/>
          </p:nvSpPr>
          <p:spPr>
            <a:xfrm rot="5400000">
              <a:off x="2710698"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1" name="Google Shape;71;p6"/>
            <p:cNvSpPr/>
            <p:nvPr/>
          </p:nvSpPr>
          <p:spPr>
            <a:xfrm rot="5400000">
              <a:off x="15939691"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2" name="Google Shape;72;p6"/>
            <p:cNvSpPr/>
            <p:nvPr/>
          </p:nvSpPr>
          <p:spPr>
            <a:xfrm>
              <a:off x="543660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3" name="Google Shape;73;p6"/>
            <p:cNvSpPr/>
            <p:nvPr/>
          </p:nvSpPr>
          <p:spPr>
            <a:xfrm>
              <a:off x="1451361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74" name="Google Shape;74;p6"/>
          <p:cNvSpPr txBox="1"/>
          <p:nvPr/>
        </p:nvSpPr>
        <p:spPr>
          <a:xfrm>
            <a:off x="6204500" y="6233625"/>
            <a:ext cx="12284100" cy="28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2"/>
                </a:solidFill>
                <a:latin typeface="Lato"/>
                <a:ea typeface="Lato"/>
                <a:cs typeface="Lato"/>
                <a:sym typeface="Lato"/>
              </a:rPr>
              <a:t>Gather the Data</a:t>
            </a:r>
            <a:endParaRPr sz="9600"/>
          </a:p>
        </p:txBody>
      </p:sp>
      <p:sp>
        <p:nvSpPr>
          <p:cNvPr id="75" name="Google Shape;75;p6"/>
          <p:cNvSpPr txBox="1"/>
          <p:nvPr/>
        </p:nvSpPr>
        <p:spPr>
          <a:xfrm>
            <a:off x="10493705" y="2878990"/>
            <a:ext cx="3390300" cy="1938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0">
                <a:solidFill>
                  <a:schemeClr val="lt2"/>
                </a:solidFill>
                <a:latin typeface="Lato"/>
                <a:ea typeface="Lato"/>
                <a:cs typeface="Lato"/>
                <a:sym typeface="Lato"/>
              </a:rPr>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7"/>
          <p:cNvSpPr/>
          <p:nvPr/>
        </p:nvSpPr>
        <p:spPr>
          <a:xfrm>
            <a:off x="0" y="3098800"/>
            <a:ext cx="24377649" cy="7645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 name="Google Shape;82;p7"/>
          <p:cNvSpPr txBox="1"/>
          <p:nvPr/>
        </p:nvSpPr>
        <p:spPr>
          <a:xfrm>
            <a:off x="1819225" y="7672217"/>
            <a:ext cx="10846517" cy="1873858"/>
          </a:xfrm>
          <a:prstGeom prst="rect">
            <a:avLst/>
          </a:prstGeom>
          <a:noFill/>
          <a:ln>
            <a:noFill/>
          </a:ln>
        </p:spPr>
        <p:txBody>
          <a:bodyPr anchorCtr="0" anchor="t" bIns="108700" lIns="217425" spcFirstLastPara="1" rIns="217425" wrap="square" tIns="108700">
            <a:noAutofit/>
          </a:bodyPr>
          <a:lstStyle/>
          <a:p>
            <a:pPr indent="0" lvl="0" marL="0" marR="0" rtl="0" algn="l">
              <a:lnSpc>
                <a:spcPct val="153535"/>
              </a:lnSpc>
              <a:spcBef>
                <a:spcPts val="0"/>
              </a:spcBef>
              <a:spcAft>
                <a:spcPts val="0"/>
              </a:spcAft>
              <a:buClr>
                <a:schemeClr val="lt1"/>
              </a:buClr>
              <a:buSzPts val="2800"/>
              <a:buFont typeface="Arial"/>
              <a:buNone/>
            </a:pPr>
            <a:r>
              <a:t/>
            </a:r>
            <a:endParaRPr/>
          </a:p>
        </p:txBody>
      </p:sp>
      <p:pic>
        <p:nvPicPr>
          <p:cNvPr id="83" name="Google Shape;83;p7"/>
          <p:cNvPicPr preferRelativeResize="0"/>
          <p:nvPr/>
        </p:nvPicPr>
        <p:blipFill>
          <a:blip r:embed="rId3">
            <a:alphaModFix/>
          </a:blip>
          <a:stretch>
            <a:fillRect/>
          </a:stretch>
        </p:blipFill>
        <p:spPr>
          <a:xfrm>
            <a:off x="16073600" y="2920725"/>
            <a:ext cx="8304050" cy="8304050"/>
          </a:xfrm>
          <a:prstGeom prst="rect">
            <a:avLst/>
          </a:prstGeom>
          <a:noFill/>
          <a:ln>
            <a:noFill/>
          </a:ln>
        </p:spPr>
      </p:pic>
      <p:sp>
        <p:nvSpPr>
          <p:cNvPr id="84" name="Google Shape;84;p7"/>
          <p:cNvSpPr txBox="1"/>
          <p:nvPr/>
        </p:nvSpPr>
        <p:spPr>
          <a:xfrm>
            <a:off x="4652352" y="605800"/>
            <a:ext cx="16073400" cy="28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0">
                <a:latin typeface="Lato"/>
                <a:ea typeface="Lato"/>
                <a:cs typeface="Lato"/>
                <a:sym typeface="Lato"/>
              </a:rPr>
              <a:t>Data Gathering</a:t>
            </a:r>
            <a:endParaRPr sz="12000"/>
          </a:p>
        </p:txBody>
      </p:sp>
      <p:sp>
        <p:nvSpPr>
          <p:cNvPr id="85" name="Google Shape;85;p7"/>
          <p:cNvSpPr txBox="1"/>
          <p:nvPr/>
        </p:nvSpPr>
        <p:spPr>
          <a:xfrm>
            <a:off x="1041500" y="3331325"/>
            <a:ext cx="13229100" cy="18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600" u="sng">
                <a:solidFill>
                  <a:srgbClr val="FFFFFF"/>
                </a:solidFill>
                <a:latin typeface="Lato"/>
                <a:ea typeface="Lato"/>
                <a:cs typeface="Lato"/>
                <a:sym typeface="Lato"/>
              </a:rPr>
              <a:t>Process</a:t>
            </a:r>
            <a:endParaRPr sz="9600" u="sng">
              <a:solidFill>
                <a:srgbClr val="FFFFFF"/>
              </a:solidFill>
              <a:latin typeface="Lato"/>
              <a:ea typeface="Lato"/>
              <a:cs typeface="Lato"/>
              <a:sym typeface="Lato"/>
            </a:endParaRPr>
          </a:p>
        </p:txBody>
      </p:sp>
      <p:sp>
        <p:nvSpPr>
          <p:cNvPr id="86" name="Google Shape;86;p7"/>
          <p:cNvSpPr txBox="1"/>
          <p:nvPr/>
        </p:nvSpPr>
        <p:spPr>
          <a:xfrm>
            <a:off x="18650375" y="10919500"/>
            <a:ext cx="3493500" cy="7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600">
                <a:latin typeface="Lato"/>
                <a:ea typeface="Lato"/>
                <a:cs typeface="Lato"/>
                <a:sym typeface="Lato"/>
              </a:rPr>
              <a:t>Reddi-Trump</a:t>
            </a:r>
            <a:endParaRPr sz="4600">
              <a:latin typeface="Lato"/>
              <a:ea typeface="Lato"/>
              <a:cs typeface="Lato"/>
              <a:sym typeface="Lato"/>
            </a:endParaRPr>
          </a:p>
        </p:txBody>
      </p:sp>
      <p:pic>
        <p:nvPicPr>
          <p:cNvPr id="87" name="Google Shape;87;p7"/>
          <p:cNvPicPr preferRelativeResize="0"/>
          <p:nvPr/>
        </p:nvPicPr>
        <p:blipFill>
          <a:blip r:embed="rId3">
            <a:alphaModFix/>
          </a:blip>
          <a:stretch>
            <a:fillRect/>
          </a:stretch>
        </p:blipFill>
        <p:spPr>
          <a:xfrm>
            <a:off x="511500" y="10744200"/>
            <a:ext cx="2971800" cy="2971800"/>
          </a:xfrm>
          <a:prstGeom prst="rect">
            <a:avLst/>
          </a:prstGeom>
          <a:noFill/>
          <a:ln>
            <a:noFill/>
          </a:ln>
        </p:spPr>
      </p:pic>
      <p:sp>
        <p:nvSpPr>
          <p:cNvPr id="88" name="Google Shape;88;p7"/>
          <p:cNvSpPr txBox="1"/>
          <p:nvPr/>
        </p:nvSpPr>
        <p:spPr>
          <a:xfrm>
            <a:off x="601325" y="5116375"/>
            <a:ext cx="14832900" cy="49824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b="1" lang="en-US" sz="4800">
                <a:solidFill>
                  <a:srgbClr val="FFFFFF"/>
                </a:solidFill>
                <a:latin typeface="Lato"/>
                <a:ea typeface="Lato"/>
                <a:cs typeface="Lato"/>
                <a:sym typeface="Lato"/>
              </a:rPr>
              <a:t>Used requests library to import JSON data</a:t>
            </a:r>
            <a:endParaRPr b="1"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b="1" lang="en-US" sz="4800">
                <a:solidFill>
                  <a:srgbClr val="FFFFFF"/>
                </a:solidFill>
                <a:latin typeface="Lato"/>
                <a:ea typeface="Lato"/>
                <a:cs typeface="Lato"/>
                <a:sym typeface="Lato"/>
              </a:rPr>
              <a:t>Indexed into child data to target post titles</a:t>
            </a:r>
            <a:endParaRPr b="1"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b="1" lang="en-US" sz="4800">
                <a:solidFill>
                  <a:srgbClr val="FFFFFF"/>
                </a:solidFill>
                <a:latin typeface="Lato"/>
                <a:ea typeface="Lato"/>
                <a:cs typeface="Lato"/>
                <a:sym typeface="Lato"/>
              </a:rPr>
              <a:t>Created for loop to hit the Reddit API for target titles</a:t>
            </a:r>
            <a:endParaRPr b="1"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b="1" lang="en-US" sz="4800">
                <a:solidFill>
                  <a:srgbClr val="FFFFFF"/>
                </a:solidFill>
                <a:latin typeface="Lato"/>
                <a:ea typeface="Lato"/>
                <a:cs typeface="Lato"/>
                <a:sym typeface="Lato"/>
              </a:rPr>
              <a:t>Used list comprehensions to isolate and extract post titles and subreddit names</a:t>
            </a:r>
            <a:endParaRPr b="1"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b="1" lang="en-US" sz="4800">
                <a:solidFill>
                  <a:srgbClr val="FFFFFF"/>
                </a:solidFill>
                <a:latin typeface="Lato"/>
                <a:ea typeface="Lato"/>
                <a:cs typeface="Lato"/>
                <a:sym typeface="Lato"/>
              </a:rPr>
              <a:t>Saved to CSV</a:t>
            </a:r>
            <a:endParaRPr b="1" sz="48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8"/>
          <p:cNvSpPr/>
          <p:nvPr/>
        </p:nvSpPr>
        <p:spPr>
          <a:xfrm>
            <a:off x="0" y="0"/>
            <a:ext cx="24377700" cy="1371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95" name="Google Shape;95;p8"/>
          <p:cNvGrpSpPr/>
          <p:nvPr/>
        </p:nvGrpSpPr>
        <p:grpSpPr>
          <a:xfrm>
            <a:off x="5436609" y="4149680"/>
            <a:ext cx="13504500" cy="5734598"/>
            <a:chOff x="5436609" y="4149680"/>
            <a:chExt cx="13504500" cy="5734598"/>
          </a:xfrm>
        </p:grpSpPr>
        <p:sp>
          <p:nvSpPr>
            <p:cNvPr id="96" name="Google Shape;96;p8"/>
            <p:cNvSpPr/>
            <p:nvPr/>
          </p:nvSpPr>
          <p:spPr>
            <a:xfrm>
              <a:off x="5436609" y="9608828"/>
              <a:ext cx="135045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7" name="Google Shape;97;p8"/>
            <p:cNvSpPr/>
            <p:nvPr/>
          </p:nvSpPr>
          <p:spPr>
            <a:xfrm rot="5400000">
              <a:off x="2710698"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8" name="Google Shape;98;p8"/>
            <p:cNvSpPr/>
            <p:nvPr/>
          </p:nvSpPr>
          <p:spPr>
            <a:xfrm rot="5400000">
              <a:off x="15939691" y="6882928"/>
              <a:ext cx="57273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9" name="Google Shape;99;p8"/>
            <p:cNvSpPr/>
            <p:nvPr/>
          </p:nvSpPr>
          <p:spPr>
            <a:xfrm>
              <a:off x="543660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 name="Google Shape;100;p8"/>
            <p:cNvSpPr/>
            <p:nvPr/>
          </p:nvSpPr>
          <p:spPr>
            <a:xfrm>
              <a:off x="14513619" y="4149680"/>
              <a:ext cx="4427400" cy="27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01" name="Google Shape;101;p8"/>
          <p:cNvSpPr txBox="1"/>
          <p:nvPr/>
        </p:nvSpPr>
        <p:spPr>
          <a:xfrm>
            <a:off x="6204500" y="6233625"/>
            <a:ext cx="12284100" cy="28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2"/>
                </a:solidFill>
                <a:latin typeface="Lato"/>
                <a:ea typeface="Lato"/>
                <a:cs typeface="Lato"/>
                <a:sym typeface="Lato"/>
              </a:rPr>
              <a:t>Data Exploration</a:t>
            </a:r>
            <a:endParaRPr sz="9600"/>
          </a:p>
        </p:txBody>
      </p:sp>
      <p:sp>
        <p:nvSpPr>
          <p:cNvPr id="102" name="Google Shape;102;p8"/>
          <p:cNvSpPr txBox="1"/>
          <p:nvPr/>
        </p:nvSpPr>
        <p:spPr>
          <a:xfrm>
            <a:off x="10493705" y="2878990"/>
            <a:ext cx="3390300" cy="1938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0">
                <a:solidFill>
                  <a:schemeClr val="lt2"/>
                </a:solidFill>
                <a:latin typeface="Lato"/>
                <a:ea typeface="Lato"/>
                <a:cs typeface="Lato"/>
                <a:sym typeface="Lato"/>
              </a:rPr>
              <a:t>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9"/>
          <p:cNvSpPr/>
          <p:nvPr/>
        </p:nvSpPr>
        <p:spPr>
          <a:xfrm>
            <a:off x="1" y="0"/>
            <a:ext cx="24377649"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08" name="Google Shape;108;p9"/>
          <p:cNvGrpSpPr/>
          <p:nvPr/>
        </p:nvGrpSpPr>
        <p:grpSpPr>
          <a:xfrm>
            <a:off x="2698175" y="3761137"/>
            <a:ext cx="18573600" cy="7565388"/>
            <a:chOff x="2698175" y="3422955"/>
            <a:chExt cx="18573600" cy="7565388"/>
          </a:xfrm>
        </p:grpSpPr>
        <p:sp>
          <p:nvSpPr>
            <p:cNvPr id="109" name="Google Shape;109;p9"/>
            <p:cNvSpPr txBox="1"/>
            <p:nvPr/>
          </p:nvSpPr>
          <p:spPr>
            <a:xfrm>
              <a:off x="8596713" y="3422955"/>
              <a:ext cx="8298000" cy="18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500">
                  <a:solidFill>
                    <a:schemeClr val="lt1"/>
                  </a:solidFill>
                  <a:latin typeface="Lato"/>
                  <a:ea typeface="Lato"/>
                  <a:cs typeface="Lato"/>
                  <a:sym typeface="Lato"/>
                </a:rPr>
                <a:t>997 | 752 </a:t>
              </a:r>
              <a:endParaRPr/>
            </a:p>
          </p:txBody>
        </p:sp>
        <p:sp>
          <p:nvSpPr>
            <p:cNvPr id="110" name="Google Shape;110;p9"/>
            <p:cNvSpPr txBox="1"/>
            <p:nvPr/>
          </p:nvSpPr>
          <p:spPr>
            <a:xfrm>
              <a:off x="7693228" y="5626893"/>
              <a:ext cx="8298000" cy="186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1500">
                  <a:solidFill>
                    <a:schemeClr val="lt1"/>
                  </a:solidFill>
                  <a:latin typeface="Lato"/>
                  <a:ea typeface="Lato"/>
                  <a:cs typeface="Lato"/>
                  <a:sym typeface="Lato"/>
                </a:rPr>
                <a:t>1729 total</a:t>
              </a:r>
              <a:endParaRPr/>
            </a:p>
          </p:txBody>
        </p:sp>
        <p:sp>
          <p:nvSpPr>
            <p:cNvPr id="111" name="Google Shape;111;p9"/>
            <p:cNvSpPr txBox="1"/>
            <p:nvPr/>
          </p:nvSpPr>
          <p:spPr>
            <a:xfrm>
              <a:off x="2698175" y="9126243"/>
              <a:ext cx="18573600" cy="186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1500">
                  <a:solidFill>
                    <a:schemeClr val="lt1"/>
                  </a:solidFill>
                  <a:latin typeface="Lato"/>
                  <a:ea typeface="Lato"/>
                  <a:cs typeface="Lato"/>
                  <a:sym typeface="Lato"/>
                </a:rPr>
                <a:t>56.51% baseline </a:t>
              </a:r>
              <a:endParaRPr/>
            </a:p>
          </p:txBody>
        </p:sp>
      </p:grpSp>
      <p:grpSp>
        <p:nvGrpSpPr>
          <p:cNvPr id="112" name="Google Shape;112;p9"/>
          <p:cNvGrpSpPr/>
          <p:nvPr/>
        </p:nvGrpSpPr>
        <p:grpSpPr>
          <a:xfrm>
            <a:off x="5867400" y="8512863"/>
            <a:ext cx="12043967" cy="3742238"/>
            <a:chOff x="6172200" y="5024981"/>
            <a:chExt cx="12043967" cy="3742238"/>
          </a:xfrm>
        </p:grpSpPr>
        <p:sp>
          <p:nvSpPr>
            <p:cNvPr id="113" name="Google Shape;113;p9"/>
            <p:cNvSpPr/>
            <p:nvPr/>
          </p:nvSpPr>
          <p:spPr>
            <a:xfrm rot="5400000">
              <a:off x="4710591" y="6762029"/>
              <a:ext cx="3198658" cy="2754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4" name="Google Shape;114;p9"/>
            <p:cNvSpPr/>
            <p:nvPr/>
          </p:nvSpPr>
          <p:spPr>
            <a:xfrm rot="5400000">
              <a:off x="16479117" y="6762029"/>
              <a:ext cx="3198658" cy="2754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15" name="Google Shape;115;p9"/>
            <p:cNvGrpSpPr/>
            <p:nvPr/>
          </p:nvGrpSpPr>
          <p:grpSpPr>
            <a:xfrm>
              <a:off x="6172200" y="5024981"/>
              <a:ext cx="12043966" cy="3742238"/>
              <a:chOff x="5436607" y="5024981"/>
              <a:chExt cx="13504433" cy="3742238"/>
            </a:xfrm>
          </p:grpSpPr>
          <p:sp>
            <p:nvSpPr>
              <p:cNvPr id="116" name="Google Shape;116;p9"/>
              <p:cNvSpPr/>
              <p:nvPr/>
            </p:nvSpPr>
            <p:spPr>
              <a:xfrm>
                <a:off x="5436609" y="8491780"/>
                <a:ext cx="13504430" cy="2754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7" name="Google Shape;117;p9"/>
              <p:cNvSpPr/>
              <p:nvPr/>
            </p:nvSpPr>
            <p:spPr>
              <a:xfrm>
                <a:off x="5436607" y="5024981"/>
                <a:ext cx="13504433" cy="2754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sp>
        <p:nvSpPr>
          <p:cNvPr id="118" name="Google Shape;118;p9"/>
          <p:cNvSpPr txBox="1"/>
          <p:nvPr/>
        </p:nvSpPr>
        <p:spPr>
          <a:xfrm>
            <a:off x="2649675" y="775600"/>
            <a:ext cx="18573600" cy="186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1500">
                <a:solidFill>
                  <a:schemeClr val="lt1"/>
                </a:solidFill>
                <a:latin typeface="Lato"/>
                <a:ea typeface="Lato"/>
                <a:cs typeface="Lato"/>
                <a:sym typeface="Lato"/>
              </a:rPr>
              <a:t>Post Distribution</a:t>
            </a:r>
            <a:endParaRPr/>
          </a:p>
        </p:txBody>
      </p:sp>
      <p:sp>
        <p:nvSpPr>
          <p:cNvPr id="119" name="Google Shape;119;p9"/>
          <p:cNvSpPr txBox="1"/>
          <p:nvPr/>
        </p:nvSpPr>
        <p:spPr>
          <a:xfrm>
            <a:off x="8498025" y="3162200"/>
            <a:ext cx="3143400" cy="9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200">
                <a:solidFill>
                  <a:srgbClr val="FFFFFF"/>
                </a:solidFill>
                <a:latin typeface="Lato"/>
                <a:ea typeface="Lato"/>
                <a:cs typeface="Lato"/>
                <a:sym typeface="Lato"/>
              </a:rPr>
              <a:t>The_Donald</a:t>
            </a:r>
            <a:endParaRPr sz="4200">
              <a:solidFill>
                <a:srgbClr val="FFFFFF"/>
              </a:solidFill>
              <a:latin typeface="Lato"/>
              <a:ea typeface="Lato"/>
              <a:cs typeface="Lato"/>
              <a:sym typeface="Lato"/>
            </a:endParaRPr>
          </a:p>
        </p:txBody>
      </p:sp>
      <p:sp>
        <p:nvSpPr>
          <p:cNvPr id="120" name="Google Shape;120;p9"/>
          <p:cNvSpPr txBox="1"/>
          <p:nvPr/>
        </p:nvSpPr>
        <p:spPr>
          <a:xfrm>
            <a:off x="12841425" y="3162200"/>
            <a:ext cx="3143400" cy="9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200">
                <a:solidFill>
                  <a:srgbClr val="FFFFFF"/>
                </a:solidFill>
                <a:latin typeface="Lato"/>
                <a:ea typeface="Lato"/>
                <a:cs typeface="Lato"/>
                <a:sym typeface="Lato"/>
              </a:rPr>
              <a:t>r/esist</a:t>
            </a:r>
            <a:endParaRPr sz="42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Google Shape;126;p10"/>
          <p:cNvSpPr txBox="1"/>
          <p:nvPr/>
        </p:nvSpPr>
        <p:spPr>
          <a:xfrm>
            <a:off x="4117800" y="405375"/>
            <a:ext cx="161535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Title Length Distribution</a:t>
            </a:r>
            <a:endParaRPr sz="9600">
              <a:latin typeface="Lato"/>
              <a:ea typeface="Lato"/>
              <a:cs typeface="Lato"/>
              <a:sym typeface="Lato"/>
            </a:endParaRPr>
          </a:p>
        </p:txBody>
      </p:sp>
      <p:pic>
        <p:nvPicPr>
          <p:cNvPr id="127" name="Google Shape;127;p10"/>
          <p:cNvPicPr preferRelativeResize="0"/>
          <p:nvPr/>
        </p:nvPicPr>
        <p:blipFill>
          <a:blip r:embed="rId3">
            <a:alphaModFix/>
          </a:blip>
          <a:stretch>
            <a:fillRect/>
          </a:stretch>
        </p:blipFill>
        <p:spPr>
          <a:xfrm>
            <a:off x="11640875" y="2540574"/>
            <a:ext cx="12445275" cy="10889676"/>
          </a:xfrm>
          <a:prstGeom prst="rect">
            <a:avLst/>
          </a:prstGeom>
          <a:noFill/>
          <a:ln>
            <a:noFill/>
          </a:ln>
        </p:spPr>
      </p:pic>
      <p:pic>
        <p:nvPicPr>
          <p:cNvPr id="128" name="Google Shape;128;p10"/>
          <p:cNvPicPr preferRelativeResize="0"/>
          <p:nvPr/>
        </p:nvPicPr>
        <p:blipFill>
          <a:blip r:embed="rId4">
            <a:alphaModFix/>
          </a:blip>
          <a:stretch>
            <a:fillRect/>
          </a:stretch>
        </p:blipFill>
        <p:spPr>
          <a:xfrm>
            <a:off x="109125" y="2550375"/>
            <a:ext cx="12107550" cy="1059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sp>
        <p:nvSpPr>
          <p:cNvPr id="134" name="Google Shape;134;p11"/>
          <p:cNvSpPr txBox="1"/>
          <p:nvPr/>
        </p:nvSpPr>
        <p:spPr>
          <a:xfrm>
            <a:off x="4117800" y="405375"/>
            <a:ext cx="16153500" cy="3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latin typeface="Lato"/>
                <a:ea typeface="Lato"/>
                <a:cs typeface="Lato"/>
                <a:sym typeface="Lato"/>
              </a:rPr>
              <a:t>Shared Words</a:t>
            </a:r>
            <a:endParaRPr sz="9600">
              <a:latin typeface="Lato"/>
              <a:ea typeface="Lato"/>
              <a:cs typeface="Lato"/>
              <a:sym typeface="Lato"/>
            </a:endParaRPr>
          </a:p>
        </p:txBody>
      </p:sp>
      <p:pic>
        <p:nvPicPr>
          <p:cNvPr id="135" name="Google Shape;135;p11"/>
          <p:cNvPicPr preferRelativeResize="0"/>
          <p:nvPr/>
        </p:nvPicPr>
        <p:blipFill>
          <a:blip r:embed="rId3">
            <a:alphaModFix/>
          </a:blip>
          <a:stretch>
            <a:fillRect/>
          </a:stretch>
        </p:blipFill>
        <p:spPr>
          <a:xfrm>
            <a:off x="881509" y="2036100"/>
            <a:ext cx="13227625" cy="11574175"/>
          </a:xfrm>
          <a:prstGeom prst="rect">
            <a:avLst/>
          </a:prstGeom>
          <a:noFill/>
          <a:ln>
            <a:noFill/>
          </a:ln>
        </p:spPr>
      </p:pic>
      <p:sp>
        <p:nvSpPr>
          <p:cNvPr id="136" name="Google Shape;136;p11"/>
          <p:cNvSpPr/>
          <p:nvPr/>
        </p:nvSpPr>
        <p:spPr>
          <a:xfrm>
            <a:off x="14495325" y="3323275"/>
            <a:ext cx="8638800" cy="9039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pic>
        <p:nvPicPr>
          <p:cNvPr id="137" name="Google Shape;137;p11"/>
          <p:cNvPicPr preferRelativeResize="0"/>
          <p:nvPr/>
        </p:nvPicPr>
        <p:blipFill>
          <a:blip r:embed="rId4">
            <a:alphaModFix/>
          </a:blip>
          <a:stretch>
            <a:fillRect/>
          </a:stretch>
        </p:blipFill>
        <p:spPr>
          <a:xfrm>
            <a:off x="19637700" y="121225"/>
            <a:ext cx="2971800" cy="2971800"/>
          </a:xfrm>
          <a:prstGeom prst="rect">
            <a:avLst/>
          </a:prstGeom>
          <a:noFill/>
          <a:ln>
            <a:noFill/>
          </a:ln>
        </p:spPr>
      </p:pic>
      <p:sp>
        <p:nvSpPr>
          <p:cNvPr id="138" name="Google Shape;138;p11"/>
          <p:cNvSpPr txBox="1"/>
          <p:nvPr/>
        </p:nvSpPr>
        <p:spPr>
          <a:xfrm>
            <a:off x="16209825" y="3714750"/>
            <a:ext cx="5741100" cy="19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Lato"/>
                <a:ea typeface="Lato"/>
                <a:cs typeface="Lato"/>
                <a:sym typeface="Lato"/>
              </a:rPr>
              <a:t>Notes:</a:t>
            </a:r>
            <a:endParaRPr sz="6000">
              <a:solidFill>
                <a:srgbClr val="FFFFFF"/>
              </a:solidFill>
              <a:latin typeface="Lato"/>
              <a:ea typeface="Lato"/>
              <a:cs typeface="Lato"/>
              <a:sym typeface="Lato"/>
            </a:endParaRPr>
          </a:p>
          <a:p>
            <a:pPr indent="0" lvl="0" marL="0" rtl="0" algn="ctr">
              <a:spcBef>
                <a:spcPts val="0"/>
              </a:spcBef>
              <a:spcAft>
                <a:spcPts val="0"/>
              </a:spcAft>
              <a:buNone/>
            </a:pPr>
            <a:r>
              <a:t/>
            </a:r>
            <a:endParaRPr sz="4800">
              <a:solidFill>
                <a:srgbClr val="FFFFFF"/>
              </a:solidFill>
              <a:latin typeface="Lato"/>
              <a:ea typeface="Lato"/>
              <a:cs typeface="Lato"/>
              <a:sym typeface="Lato"/>
            </a:endParaRPr>
          </a:p>
        </p:txBody>
      </p:sp>
      <p:sp>
        <p:nvSpPr>
          <p:cNvPr id="139" name="Google Shape;139;p11"/>
          <p:cNvSpPr txBox="1"/>
          <p:nvPr/>
        </p:nvSpPr>
        <p:spPr>
          <a:xfrm>
            <a:off x="14755100" y="5039600"/>
            <a:ext cx="7741200" cy="70140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Most used word by both subreddits</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We can infer that it’s all about Trump</a:t>
            </a:r>
            <a:endParaRPr sz="4800">
              <a:solidFill>
                <a:srgbClr val="FFFFFF"/>
              </a:solidFill>
              <a:latin typeface="Lato"/>
              <a:ea typeface="Lato"/>
              <a:cs typeface="Lato"/>
              <a:sym typeface="Lato"/>
            </a:endParaRPr>
          </a:p>
          <a:p>
            <a:pPr indent="-533400" lvl="0" marL="457200" rtl="0" algn="l">
              <a:spcBef>
                <a:spcPts val="0"/>
              </a:spcBef>
              <a:spcAft>
                <a:spcPts val="0"/>
              </a:spcAft>
              <a:buClr>
                <a:srgbClr val="FFFFFF"/>
              </a:buClr>
              <a:buSzPts val="4800"/>
              <a:buFont typeface="Lato"/>
              <a:buChar char="●"/>
            </a:pPr>
            <a:r>
              <a:rPr lang="en-US" sz="4800">
                <a:solidFill>
                  <a:srgbClr val="FFFFFF"/>
                </a:solidFill>
                <a:latin typeface="Lato"/>
                <a:ea typeface="Lato"/>
                <a:cs typeface="Lato"/>
                <a:sym typeface="Lato"/>
              </a:rPr>
              <a:t>The left </a:t>
            </a:r>
            <a:r>
              <a:rPr lang="en-US" sz="4800">
                <a:solidFill>
                  <a:srgbClr val="FFFFFF"/>
                </a:solidFill>
                <a:latin typeface="Lato"/>
                <a:ea typeface="Lato"/>
                <a:cs typeface="Lato"/>
                <a:sym typeface="Lato"/>
              </a:rPr>
              <a:t>complains</a:t>
            </a:r>
            <a:r>
              <a:rPr lang="en-US" sz="4800">
                <a:solidFill>
                  <a:srgbClr val="FFFFFF"/>
                </a:solidFill>
                <a:latin typeface="Lato"/>
                <a:ea typeface="Lato"/>
                <a:cs typeface="Lato"/>
                <a:sym typeface="Lato"/>
              </a:rPr>
              <a:t>, while the right defends or complements Trump</a:t>
            </a:r>
            <a:endParaRPr sz="48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Empires 39">
      <a:dk1>
        <a:srgbClr val="7F7F7F"/>
      </a:dk1>
      <a:lt1>
        <a:srgbClr val="FFFFFF"/>
      </a:lt1>
      <a:dk2>
        <a:srgbClr val="000000"/>
      </a:dk2>
      <a:lt2>
        <a:srgbClr val="FFFFFF"/>
      </a:lt2>
      <a:accent1>
        <a:srgbClr val="7693A0"/>
      </a:accent1>
      <a:accent2>
        <a:srgbClr val="FC0548"/>
      </a:accent2>
      <a:accent3>
        <a:srgbClr val="060404"/>
      </a:accent3>
      <a:accent4>
        <a:srgbClr val="313231"/>
      </a:accent4>
      <a:accent5>
        <a:srgbClr val="284457"/>
      </a:accent5>
      <a:accent6>
        <a:srgbClr val="91969B"/>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