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50" r:id="rId4"/>
    <p:sldMasterId id="2147483651" r:id="rId5"/>
    <p:sldMasterId id="2147483653" r:id="rId6"/>
    <p:sldMasterId id="2147483654" r:id="rId7"/>
    <p:sldMasterId id="2147483656" r:id="rId8"/>
    <p:sldMasterId id="2147483657" r:id="rId9"/>
    <p:sldMasterId id="2147483662" r:id="rId10"/>
    <p:sldMasterId id="2147483665" r:id="rId11"/>
    <p:sldMasterId id="2147483684" r:id="rId12"/>
    <p:sldMasterId id="2147483689" r:id="rId13"/>
    <p:sldMasterId id="2147483692" r:id="rId14"/>
    <p:sldMasterId id="2147483693" r:id="rId15"/>
    <p:sldMasterId id="2147483698" r:id="rId16"/>
    <p:sldMasterId id="2147483703" r:id="rId17"/>
    <p:sldMasterId id="2147483706" r:id="rId18"/>
  </p:sldMasterIdLst>
  <p:notesMasterIdLst>
    <p:notesMasterId r:id="rId20"/>
  </p:notesMasterIdLst>
  <p:sldIdLst>
    <p:sldId id="4517" r:id="rId19"/>
    <p:sldId id="4551" r:id="rId21"/>
    <p:sldId id="4591" r:id="rId22"/>
    <p:sldId id="4592" r:id="rId23"/>
    <p:sldId id="4602" r:id="rId24"/>
    <p:sldId id="4594" r:id="rId25"/>
    <p:sldId id="4595" r:id="rId26"/>
    <p:sldId id="4596" r:id="rId27"/>
    <p:sldId id="4597" r:id="rId28"/>
    <p:sldId id="4598" r:id="rId29"/>
    <p:sldId id="4599" r:id="rId30"/>
    <p:sldId id="4600" r:id="rId31"/>
    <p:sldId id="4601" r:id="rId32"/>
    <p:sldId id="4603" r:id="rId33"/>
    <p:sldId id="4604" r:id="rId34"/>
    <p:sldId id="4605" r:id="rId35"/>
    <p:sldId id="4606" r:id="rId36"/>
    <p:sldId id="4507" r:id="rId37"/>
  </p:sldIdLst>
  <p:sldSz cx="12196445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1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pos="5030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pos="38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FFFFF"/>
    <a:srgbClr val="FFF4CB"/>
    <a:srgbClr val="22ACE1"/>
    <a:srgbClr val="086EF8"/>
    <a:srgbClr val="72B0FF"/>
    <a:srgbClr val="CFDFFB"/>
    <a:srgbClr val="F1F5FE"/>
    <a:srgbClr val="FBFBFB"/>
    <a:srgbClr val="D4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5770" autoAdjust="0"/>
  </p:normalViewPr>
  <p:slideViewPr>
    <p:cSldViewPr snapToGrid="0" showGuides="1">
      <p:cViewPr varScale="1">
        <p:scale>
          <a:sx n="103" d="100"/>
          <a:sy n="103" d="100"/>
        </p:scale>
        <p:origin x="72" y="108"/>
      </p:cViewPr>
      <p:guideLst>
        <p:guide orient="horz" pos="461"/>
        <p:guide orient="horz" pos="840"/>
        <p:guide pos="5030"/>
        <p:guide pos="325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gs" Target="tags/tag47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5" Type="http://schemas.openxmlformats.org/officeDocument/2006/relationships/slide" Target="slides/slide16.xml"/><Relationship Id="rId34" Type="http://schemas.openxmlformats.org/officeDocument/2006/relationships/slide" Target="slides/slide15.xml"/><Relationship Id="rId33" Type="http://schemas.openxmlformats.org/officeDocument/2006/relationships/slide" Target="slides/slide14.xml"/><Relationship Id="rId32" Type="http://schemas.openxmlformats.org/officeDocument/2006/relationships/slide" Target="slides/slide13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24" Type="http://schemas.openxmlformats.org/officeDocument/2006/relationships/slide" Target="slides/slide5.xml"/><Relationship Id="rId23" Type="http://schemas.openxmlformats.org/officeDocument/2006/relationships/slide" Target="slides/slide4.xml"/><Relationship Id="rId22" Type="http://schemas.openxmlformats.org/officeDocument/2006/relationships/slide" Target="slides/slide3.xml"/><Relationship Id="rId21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4A8E-3DBA-470C-99FD-B9529773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F277A-14D1-4AFB-BEFA-4B10DD2A00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4076" y="373875"/>
            <a:ext cx="10520363" cy="71514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1"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34418" y="6402806"/>
            <a:ext cx="141095" cy="138456"/>
          </a:xfrm>
          <a:prstGeom prst="rect">
            <a:avLst/>
          </a:prstGeom>
        </p:spPr>
        <p:txBody>
          <a:bodyPr lIns="0" tIns="0" rIns="0" bIns="0" anchor="t"/>
          <a:lstStyle>
            <a:lvl1pPr algn="l" defTabSz="890270">
              <a:defRPr sz="900">
                <a:solidFill>
                  <a:srgbClr val="1D1D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2418" y="477355"/>
            <a:ext cx="10928465" cy="584778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defTabSz="1187450">
              <a:lnSpc>
                <a:spcPct val="90000"/>
              </a:lnSpc>
              <a:defRPr sz="31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2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8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0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6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5" dirty="0">
                <a:solidFill>
                  <a:srgbClr val="282828"/>
                </a:solidFill>
              </a:rPr>
              <a:t>Thank you.</a:t>
            </a:r>
            <a:endParaRPr lang="en-US" sz="4795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5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9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5406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9" y="1193075"/>
            <a:ext cx="10733557" cy="4999374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2pPr>
            <a:lvl3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66BC-06EE-447A-A4F8-71400E12C6D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9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2985" indent="0" algn="ctr">
              <a:buNone/>
              <a:defRPr sz="2080"/>
            </a:lvl7pPr>
            <a:lvl8pPr marL="4156710" indent="0" algn="ctr">
              <a:buNone/>
              <a:defRPr sz="2080"/>
            </a:lvl8pPr>
            <a:lvl9pPr marL="475043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刷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833" y="520852"/>
            <a:ext cx="11034000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914400" rtl="0" eaLnBrk="1" fontAlgn="base" latinLnBrk="0" hangingPunct="1">
              <a:lnSpc>
                <a:spcPts val="343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None/>
              <a:defRPr lang="en-US" sz="2800" b="1" kern="0" dirty="0">
                <a:solidFill>
                  <a:schemeClr val="tx1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</a:defRPr>
            </a:lvl1pPr>
            <a:lvl2pPr marL="593725" indent="0" algn="ctr">
              <a:buNone/>
              <a:defRPr sz="2600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2350" indent="0" algn="ctr">
              <a:buNone/>
              <a:defRPr sz="2080"/>
            </a:lvl7pPr>
            <a:lvl8pPr marL="4156075" indent="0" algn="ctr">
              <a:buNone/>
              <a:defRPr sz="2080"/>
            </a:lvl8pPr>
            <a:lvl9pPr marL="474980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57" y="44444"/>
            <a:ext cx="10756714" cy="78245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153913" y="6481209"/>
            <a:ext cx="719876" cy="26815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defRPr/>
            </a:pPr>
            <a:fld id="{F755AC03-EC96-4B0E-A354-103101E6B5FF}" type="datetime1">
              <a:rPr lang="zh-CN" altLang="en-US" smtClean="0">
                <a:solidFill>
                  <a:srgbClr val="000000"/>
                </a:solidFill>
              </a:rPr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9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94" y="155885"/>
            <a:ext cx="10977404" cy="521010"/>
          </a:xfrm>
          <a:prstGeom prst="rect">
            <a:avLst/>
          </a:prstGeom>
        </p:spPr>
        <p:txBody>
          <a:bodyPr/>
          <a:lstStyle>
            <a:lvl1pPr algn="l">
              <a:defRPr sz="3300" b="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888" y="901350"/>
            <a:ext cx="10582972" cy="5261944"/>
          </a:xfrm>
          <a:prstGeom prst="rect">
            <a:avLst/>
          </a:prstGeom>
        </p:spPr>
        <p:txBody>
          <a:bodyPr/>
          <a:lstStyle>
            <a:lvl1pPr>
              <a:buClrTx/>
              <a:buFont typeface="Wingdings" panose="05000000000000000000" pitchFamily="2" charset="2"/>
              <a:buChar char="n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196000" y="6319872"/>
            <a:ext cx="1269075" cy="2711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916955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  <a:endParaRPr lang="en-US" sz="975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5326" y="6403223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596" y="1122363"/>
            <a:ext cx="91475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596" y="3602038"/>
            <a:ext cx="91475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2C6-3264-4844-B53A-43B49B8D39D4}" type="datetime1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66BC-06EE-447A-A4F8-71400E12C6D4}" type="datetime1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0540" indent="0" algn="ctr">
              <a:buNone/>
              <a:defRPr sz="2080"/>
            </a:lvl4pPr>
            <a:lvl5pPr marL="2374265" indent="0" algn="ctr">
              <a:buNone/>
              <a:defRPr sz="2080"/>
            </a:lvl5pPr>
            <a:lvl6pPr marL="2967990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8530" indent="0" algn="ctr">
              <a:buNone/>
              <a:defRPr sz="2080"/>
            </a:lvl9pPr>
          </a:lstStyle>
          <a:p>
            <a:r>
              <a:rPr lang="en-US" altLang="zh-CN" dirty="0"/>
              <a:t>Ari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10.xml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9" Type="http://schemas.openxmlformats.org/officeDocument/2006/relationships/image" Target="../media/image8.jpeg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2.xml.rels><?xml version="1.0" encoding="UTF-8" standalone="yes"?>
<Relationships xmlns="http://schemas.openxmlformats.org/package/2006/relationships"><Relationship Id="rId4" Type="http://schemas.openxmlformats.org/officeDocument/2006/relationships/theme" Target="../theme/theme12.xml"/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image" Target="../media/image3.tiff"/></Relationships>
</file>

<file path=ppt/slideMasters/_rels/slideMaster14.xml.rels><?xml version="1.0" encoding="UTF-8" standalone="yes"?>
<Relationships xmlns="http://schemas.openxmlformats.org/package/2006/relationships"><Relationship Id="rId6" Type="http://schemas.openxmlformats.org/officeDocument/2006/relationships/theme" Target="../theme/theme1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15.xml.rels><?xml version="1.0" encoding="UTF-8" standalone="yes"?>
<Relationships xmlns="http://schemas.openxmlformats.org/package/2006/relationships"><Relationship Id="rId6" Type="http://schemas.openxmlformats.org/officeDocument/2006/relationships/theme" Target="../theme/theme1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3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6.tiff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625629" y="5956007"/>
            <a:ext cx="1973225" cy="4315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28" y="5911693"/>
            <a:ext cx="1587726" cy="5201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90" y="6223002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90" y="6223002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8" y="6356941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2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5998" y="6315134"/>
            <a:ext cx="1273690" cy="2785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6" y="6356942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199983" y="6321256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7" y="6356944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9984" y="6321258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Proprietary - Restricted Distribution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400"/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400"/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15.xml"/><Relationship Id="rId2" Type="http://schemas.openxmlformats.org/officeDocument/2006/relationships/image" Target="../media/image16.png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18.xml"/><Relationship Id="rId4" Type="http://schemas.openxmlformats.org/officeDocument/2006/relationships/image" Target="../media/image18.png"/><Relationship Id="rId3" Type="http://schemas.openxmlformats.org/officeDocument/2006/relationships/tags" Target="../tags/tag17.xml"/><Relationship Id="rId2" Type="http://schemas.openxmlformats.org/officeDocument/2006/relationships/image" Target="../media/image17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20.xml"/><Relationship Id="rId2" Type="http://schemas.openxmlformats.org/officeDocument/2006/relationships/image" Target="../media/image19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7" Type="http://schemas.openxmlformats.org/officeDocument/2006/relationships/tags" Target="../tags/tag25.xml"/><Relationship Id="rId6" Type="http://schemas.openxmlformats.org/officeDocument/2006/relationships/image" Target="../media/image21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20.png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46.xml"/><Relationship Id="rId3" Type="http://schemas.openxmlformats.org/officeDocument/2006/relationships/hyperlink" Target="https://zhuanlan.zhihu.com/p/43703136/" TargetMode="External"/><Relationship Id="rId2" Type="http://schemas.openxmlformats.org/officeDocument/2006/relationships/hyperlink" Target="https://zh-v2.d2l.ai/chapter_recurrent-modern/beam-search.html" TargetMode="Externa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.xml"/><Relationship Id="rId1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3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6.xml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9.xml"/><Relationship Id="rId2" Type="http://schemas.openxmlformats.org/officeDocument/2006/relationships/image" Target="../media/image15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11.xml"/><Relationship Id="rId2" Type="http://schemas.openxmlformats.org/officeDocument/2006/relationships/image" Target="../media/image15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808855" y="2572385"/>
            <a:ext cx="7036435" cy="6991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6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300" b="1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文本解码</a:t>
            </a:r>
            <a:r>
              <a:rPr lang="zh-CN" altLang="en-US" sz="3300" b="1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原理</a:t>
            </a:r>
            <a:endParaRPr lang="zh-CN" altLang="en-US" sz="3300" b="1" dirty="0">
              <a:solidFill>
                <a:srgbClr val="1D1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线条"/>
          <p:cNvSpPr/>
          <p:nvPr/>
        </p:nvSpPr>
        <p:spPr>
          <a:xfrm>
            <a:off x="7559952" y="3470313"/>
            <a:ext cx="1650999" cy="0"/>
          </a:xfrm>
          <a:prstGeom prst="line">
            <a:avLst/>
          </a:prstGeom>
          <a:ln w="28575">
            <a:solidFill>
              <a:srgbClr val="C00000"/>
            </a:solidFill>
            <a:miter/>
          </a:ln>
        </p:spPr>
        <p:txBody>
          <a:bodyPr lIns="64282" tIns="64282" rIns="64282" bIns="64282"/>
          <a:lstStyle/>
          <a:p>
            <a:pPr defTabSz="2633345">
              <a:defRPr sz="4600" b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4600">
              <a:solidFill>
                <a:srgbClr val="000000"/>
              </a:solidFill>
              <a:latin typeface="Calibri" panose="020F0502020204030204"/>
              <a:ea typeface="Calibri" panose="020F0502020204030204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随机采样（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Random Sampling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104387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我们可以通过随机采样增加生成的随机性，避免回复过于通用化。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相比于贪心搜索或者束搜索中的直接选择最优的一个或几个解，随机采样利用了每次解码的概率分布，按照概率随机选择一个单词。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如下图概率分布所示，在生成I love watching movies的第一个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时，也有一定可能选择概率较低的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词汇。此方法增加了生成的多样性，但可能导致生成的文本不连贯、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无意义。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9580" y="3663315"/>
            <a:ext cx="8627745" cy="2625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3255" y="4457700"/>
            <a:ext cx="4000500" cy="977900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Temperature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采样（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emperature Sampling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10438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Temperature Sampling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通过设置参数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temperature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，控制调整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之间的概率分布。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temperature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的取值范围一般是</a:t>
            </a:r>
            <a:r>
              <a:rPr lang="zh-CN" altLang="en-US" i="1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  <a:sym typeface="+mn-ea"/>
              </a:rPr>
              <a:t>0 &lt; temp ≤ 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，随着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降低，原本概率高的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对应概率更高，原本概率低的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对应概率更低，模型更具有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确定性。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58970" y="3564890"/>
            <a:ext cx="7523480" cy="2372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7400" y="3562985"/>
            <a:ext cx="29019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Temperature Sampling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计算公式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（温度：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81500" y="3340735"/>
            <a:ext cx="0" cy="2908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Top-K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采样（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op-K Sampling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104387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Top-K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采样是每个时间步只从概率最高的前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个单词中进行随机采样，而不考虑其他低概率的单词，即这些单词的采样概率为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。这样可以避免采样到一些不合适或者不相关的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，同时可以保留一些有趣或有创意的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Top-K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Temperature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采样相比模型更加确定，概率小的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根本不会被采样到。缺陷是无法确定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取值是什么时得到的输出序列是最优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2730" y="3625850"/>
            <a:ext cx="8769350" cy="2711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核采样（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ucleus Sampling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10438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核采样又称为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Top-P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Top-P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Sampling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Top-K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采样类似，但可以对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的候选列表大小进行动态调整。在每步中，仅从累积概率超过某个特定阈值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的最小单词集合中进行随机采样，而不考虑其他低概率的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单词。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阈值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一般设置为比较高的值，用于限制低概率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的长尾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13300" y="3087370"/>
            <a:ext cx="6826250" cy="3124200"/>
          </a:xfrm>
          <a:prstGeom prst="rect">
            <a:avLst/>
          </a:prstGeom>
        </p:spPr>
      </p:pic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635500" y="3195320"/>
            <a:ext cx="0" cy="29083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87400" y="3562985"/>
            <a:ext cx="29019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ucleus Sampling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计算公式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（阈值：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1500" y="4479925"/>
            <a:ext cx="3333750" cy="9588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不同解码方式的效果</a:t>
            </a:r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对比</a:t>
            </a:r>
            <a:endParaRPr lang="zh-CN" alt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0255" y="962025"/>
            <a:ext cx="5671820" cy="2148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🗣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Context: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days when he woke early,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president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liked to have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coffee in the oval office. There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 about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watching the sky grow lighter and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lighter as you sat your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pajama'd behind in the most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powerful chair in the free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world, sipping marine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strength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coffee, that you just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couldn't achieve anywhere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else.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70955" y="1069975"/>
            <a:ext cx="48514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🗣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Gold: 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was therefore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disagreeably surprised to find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man in an understated grey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suit sitting in that selfsame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chair sipping tea. The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president turned around and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went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looking for his chief of staff.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0255" y="3267710"/>
            <a:ext cx="476948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💰Greedy: 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He'd been in the oval office for over a year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now, and he'd never been so happy to be there. He'd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been in the oval office for almost a year, and he'd never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been so happy to be there.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8505" y="3215640"/>
            <a:ext cx="565594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🚦BeamSearch (k=4): 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President was a man of his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word. He was a man of his word. He was a man of his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word. He was a man of his word. He was a man of his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word. He was a man of his word.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不同解码方式的效果</a:t>
            </a:r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对比</a:t>
            </a:r>
            <a:endParaRPr lang="zh-CN" alt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0255" y="962025"/>
            <a:ext cx="5671820" cy="2148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🗣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Context: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days when he woke early,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president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liked to have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coffee in the oval office. There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 about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watching the sky grow lighter and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lighter as you sat your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pajama'd behind in the most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powerful chair in the free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world, sipping marine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strength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coffee, that you just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couldn't achieve anywhere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else.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70955" y="1069975"/>
            <a:ext cx="48514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🗣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Gold: 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was therefore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disagreeably surprised to find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man in an understated grey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suit sitting in that selfsame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chair sipping tea. The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president turned around and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went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looking for his chief of staff.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0255" y="3267710"/>
            <a:ext cx="335343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🥄Sampling (t=1.0): 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couldn't be sure if that's what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were really doing, and If you decided to take the day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off. The president wanted you to take the day off, but he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wanted to maintain a curfew and use his influence wisely.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50055" y="3241040"/>
            <a:ext cx="37826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🇰Top-k Sampling (k=8): 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"I'm sorry, sir." "No, it's okay,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son," the president said. "I understand." "You're going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have to make a special trip down there to get that kid.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has no idea where he's going."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59115" y="3241040"/>
            <a:ext cx="3461385" cy="2499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⚛️Nucleus Sampling (p=0.9):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But that wasn't what drew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president's attention. He'd been seated for maybe 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minute when he noticed the other man. What was the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guy doing here?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联合</a:t>
            </a:r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采样</a:t>
            </a:r>
            <a:endParaRPr lang="zh-CN" alt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87705" y="1334135"/>
            <a:ext cx="10438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通常我们是将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Top-K, Top-P, Temperature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联合起来使用，顺序为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Top-K, Top-P, Temperature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705" y="2381885"/>
            <a:ext cx="5066030" cy="532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 love watching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__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29615" y="3117850"/>
          <a:ext cx="30822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35"/>
                <a:gridCol w="1461770"/>
                <a:gridCol w="743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moives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66.4%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you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19.9%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what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10.5%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nice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2.7%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75130" y="3224530"/>
            <a:ext cx="920750" cy="127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1675130" y="3618230"/>
            <a:ext cx="307975" cy="107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675130" y="4005580"/>
            <a:ext cx="153035" cy="1206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675130" y="4367530"/>
            <a:ext cx="76200" cy="1206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6"/>
            </p:custDataLst>
          </p:nvPr>
        </p:nvGraphicFramePr>
        <p:xfrm>
          <a:off x="4677410" y="3117850"/>
          <a:ext cx="30822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35"/>
                <a:gridCol w="1461770"/>
                <a:gridCol w="743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moives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66.4%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you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19.9%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what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10.5%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5622925" y="3224530"/>
            <a:ext cx="920750" cy="127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5622925" y="3618230"/>
            <a:ext cx="279400" cy="107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5622925" y="4005580"/>
            <a:ext cx="127000" cy="1206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2" name="表格 21"/>
          <p:cNvGraphicFramePr/>
          <p:nvPr>
            <p:custDataLst>
              <p:tags r:id="rId10"/>
            </p:custDataLst>
          </p:nvPr>
        </p:nvGraphicFramePr>
        <p:xfrm>
          <a:off x="8620760" y="3117850"/>
          <a:ext cx="30822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35"/>
                <a:gridCol w="1461770"/>
                <a:gridCol w="743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moives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66.0%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you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34.0%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566275" y="3224530"/>
            <a:ext cx="920750" cy="127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9566275" y="3618230"/>
            <a:ext cx="560705" cy="107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0710" y="3087370"/>
            <a:ext cx="3386455" cy="112585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3"/>
            </p:custDataLst>
          </p:nvPr>
        </p:nvSpPr>
        <p:spPr>
          <a:xfrm>
            <a:off x="4677410" y="3087370"/>
            <a:ext cx="3386455" cy="74485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122420" y="3485515"/>
            <a:ext cx="381000" cy="355600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>
            <p:custDataLst>
              <p:tags r:id="rId14"/>
            </p:custDataLst>
          </p:nvPr>
        </p:nvSpPr>
        <p:spPr>
          <a:xfrm>
            <a:off x="8237855" y="3485515"/>
            <a:ext cx="381000" cy="355600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26110" y="5077460"/>
            <a:ext cx="339471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Top-K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= 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4478020" y="5088255"/>
            <a:ext cx="339471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Top-P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= 0.8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8329930" y="5070475"/>
            <a:ext cx="339471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3440"/>
              </a:lnSpc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Temperature: t = 0.7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en-US" altLang="zh-CN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Reference</a:t>
            </a:r>
            <a:endParaRPr lang="en-US" altLang="zh-CN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87705" y="1334135"/>
            <a:ext cx="104387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Segoe UI Light" panose="020B0502040204020203" pitchFamily="34" charset="0"/>
                <a:ea typeface="微软雅黑 Light" panose="020B0502040204020203" pitchFamily="34" charset="-122"/>
                <a:sym typeface="+mn-ea"/>
                <a:hlinkClick r:id="rId2"/>
              </a:rPr>
              <a:t>https://</a:t>
            </a:r>
            <a:r>
              <a:rPr lang="en-US" altLang="zh-CN" dirty="0" smtClean="0">
                <a:latin typeface="Segoe UI Light" panose="020B0502040204020203" pitchFamily="34" charset="0"/>
                <a:ea typeface="微软雅黑 Light" panose="020B0502040204020203" pitchFamily="34" charset="-122"/>
                <a:sym typeface="+mn-ea"/>
                <a:hlinkClick r:id="rId2"/>
              </a:rPr>
              <a:t>zh-v2.d2l.ai/chapter_recurrent-modern/beam-search.html</a:t>
            </a:r>
            <a:endParaRPr lang="en-US" altLang="zh-CN" dirty="0" smtClean="0">
              <a:latin typeface="Segoe UI Light" panose="020B0502040204020203" pitchFamily="34" charset="0"/>
              <a:ea typeface="微软雅黑 Light" panose="020B0502040204020203" pitchFamily="34" charset="-122"/>
              <a:sym typeface="+mn-ea"/>
              <a:hlinkClick r:id="rId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Segoe UI Light" panose="020B0502040204020203" pitchFamily="34" charset="0"/>
                <a:ea typeface="微软雅黑 Light" panose="020B0502040204020203" pitchFamily="34" charset="-122"/>
                <a:sym typeface="+mn-ea"/>
                <a:hlinkClick r:id="rId3"/>
              </a:rPr>
              <a:t>https://zhuanlan.zhihu.com/p/43703136</a:t>
            </a:r>
            <a:r>
              <a:rPr lang="en-US" altLang="zh-CN" dirty="0" smtClean="0">
                <a:latin typeface="Segoe UI Light" panose="020B0502040204020203" pitchFamily="34" charset="0"/>
                <a:ea typeface="微软雅黑 Light" panose="020B0502040204020203" pitchFamily="34" charset="-122"/>
                <a:sym typeface="+mn-ea"/>
                <a:hlinkClick r:id="rId3"/>
              </a:rPr>
              <a:t>/</a:t>
            </a:r>
            <a:endParaRPr lang="en-US" altLang="zh-CN" dirty="0" smtClean="0">
              <a:latin typeface="Segoe UI Light" panose="020B0502040204020203" pitchFamily="34" charset="0"/>
              <a:ea typeface="微软雅黑 Light" panose="020B0502040204020203" pitchFamily="34" charset="-122"/>
              <a:sym typeface="+mn-ea"/>
              <a:hlinkClick r:id="rId3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egoe UI Light" panose="020B0502040204020203" pitchFamily="34" charset="0"/>
                <a:ea typeface="微软雅黑 Light" panose="020B0502040204020203" pitchFamily="34" charset="-122"/>
                <a:sym typeface="+mn-ea"/>
              </a:rPr>
              <a:t>https://medium.com/@fangkuoyu/a-simple-analysis-of-the-repetition-problem-in-text-generation-c4eb696eb543</a:t>
            </a:r>
            <a:endParaRPr lang="en-US" altLang="zh-CN" dirty="0" smtClean="0">
              <a:latin typeface="Segoe UI Light" panose="020B0502040204020203" pitchFamily="34" charset="0"/>
              <a:ea typeface="微软雅黑 Light" panose="020B0502040204020203" pitchFamily="3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https://towardsdatascience.com/decoding-strategies-that-you-need-to-know-for-response-generation-ba95ee0faadc</a:t>
            </a:r>
            <a:endParaRPr lang="en-US" altLang="zh-CN" dirty="0" smtClean="0">
              <a:latin typeface="Segoe UI Light" panose="020B0502040204020203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  <a:hlinkClick r:id="rId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https://arxiv.org/pdf/2002.02492.pdf</a:t>
            </a:r>
            <a:endParaRPr lang="en-US" altLang="zh-CN" dirty="0" smtClean="0">
              <a:latin typeface="Segoe UI Light" panose="020B0502040204020203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  <a:hlinkClick r:id="rId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https://zhuanlan.zhihu.com/p/647813179?utm_psn=1708890082965082112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 descr="gpt-generative ani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915" y="2402205"/>
            <a:ext cx="7583170" cy="4267200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</a:rPr>
              <a:t>文本生成解码</a:t>
            </a:r>
            <a:endParaRPr lang="zh-CN" altLang="en-US" sz="1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068705"/>
            <a:ext cx="107867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在自然语言处理（</a:t>
            </a:r>
            <a:r>
              <a:rPr lang="en-US" altLang="zh-CN" dirty="0">
                <a:latin typeface="+mn-ea"/>
                <a:sym typeface="+mn-ea"/>
              </a:rPr>
              <a:t>NLP</a:t>
            </a:r>
            <a:r>
              <a:rPr lang="zh-CN" altLang="en-US" dirty="0">
                <a:latin typeface="+mn-ea"/>
                <a:sym typeface="+mn-ea"/>
              </a:rPr>
              <a:t>）</a:t>
            </a:r>
            <a:r>
              <a:rPr lang="zh-CN" altLang="en-US" dirty="0" smtClean="0">
                <a:latin typeface="+mn-ea"/>
                <a:sym typeface="+mn-ea"/>
              </a:rPr>
              <a:t>的任务中，模型</a:t>
            </a:r>
            <a:r>
              <a:rPr lang="zh-CN" altLang="en-US" dirty="0">
                <a:latin typeface="+mn-ea"/>
                <a:sym typeface="+mn-ea"/>
              </a:rPr>
              <a:t>的原始</a:t>
            </a:r>
            <a:r>
              <a:rPr lang="zh-CN" altLang="en-US" dirty="0" smtClean="0">
                <a:latin typeface="+mn-ea"/>
                <a:sym typeface="+mn-ea"/>
              </a:rPr>
              <a:t>输出通常</a:t>
            </a:r>
            <a:r>
              <a:rPr lang="zh-CN" altLang="en-US" dirty="0">
                <a:latin typeface="+mn-ea"/>
                <a:sym typeface="+mn-ea"/>
              </a:rPr>
              <a:t>是一种</a:t>
            </a:r>
            <a:r>
              <a:rPr lang="zh-CN" altLang="en-US" dirty="0" smtClean="0">
                <a:latin typeface="+mn-ea"/>
                <a:sym typeface="+mn-ea"/>
              </a:rPr>
              <a:t>概率分布，也就是</a:t>
            </a:r>
            <a:r>
              <a:rPr lang="zh-CN" altLang="en-US" dirty="0">
                <a:latin typeface="+mn-ea"/>
                <a:sym typeface="+mn-ea"/>
              </a:rPr>
              <a:t>在词汇表的每个</a:t>
            </a:r>
            <a:r>
              <a:rPr lang="zh-CN" altLang="en-US" dirty="0" smtClean="0">
                <a:latin typeface="+mn-ea"/>
                <a:sym typeface="+mn-ea"/>
              </a:rPr>
              <a:t>词的概率分布，</a:t>
            </a:r>
            <a:r>
              <a:rPr lang="zh-CN" altLang="en-US" dirty="0">
                <a:latin typeface="+mn-ea"/>
                <a:sym typeface="+mn-ea"/>
              </a:rPr>
              <a:t>而我们</a:t>
            </a:r>
            <a:r>
              <a:rPr lang="zh-CN" altLang="en-US" dirty="0" smtClean="0">
                <a:latin typeface="+mn-ea"/>
                <a:sym typeface="+mn-ea"/>
              </a:rPr>
              <a:t>通常</a:t>
            </a:r>
            <a:r>
              <a:rPr lang="zh-CN" altLang="en-US" dirty="0">
                <a:latin typeface="+mn-ea"/>
                <a:sym typeface="+mn-ea"/>
              </a:rPr>
              <a:t>看到</a:t>
            </a:r>
            <a:r>
              <a:rPr lang="zh-CN" altLang="en-US" dirty="0" smtClean="0">
                <a:latin typeface="+mn-ea"/>
                <a:sym typeface="+mn-ea"/>
              </a:rPr>
              <a:t>的输出是一</a:t>
            </a:r>
            <a:r>
              <a:rPr lang="zh-CN" altLang="en-US" dirty="0">
                <a:latin typeface="+mn-ea"/>
                <a:sym typeface="+mn-ea"/>
              </a:rPr>
              <a:t>个</a:t>
            </a:r>
            <a:r>
              <a:rPr lang="zh-CN" altLang="en-US" dirty="0" smtClean="0">
                <a:latin typeface="+mn-ea"/>
                <a:sym typeface="+mn-ea"/>
              </a:rPr>
              <a:t>句子（系列单词），这个变换过程就是文本生成的解码。</a:t>
            </a:r>
            <a:endParaRPr lang="en-US" altLang="zh-CN" dirty="0">
              <a:latin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latin typeface="+mn-ea"/>
                <a:sym typeface="+mn-ea"/>
              </a:rPr>
              <a:t>这个过程其实是选择</a:t>
            </a:r>
            <a:r>
              <a:rPr lang="zh-CN" altLang="en-US" dirty="0">
                <a:latin typeface="+mn-ea"/>
                <a:sym typeface="+mn-ea"/>
              </a:rPr>
              <a:t>一个最优</a:t>
            </a:r>
            <a:r>
              <a:rPr lang="zh-CN" altLang="en-US" dirty="0" smtClean="0">
                <a:latin typeface="+mn-ea"/>
                <a:sym typeface="+mn-ea"/>
              </a:rPr>
              <a:t>序列，使得</a:t>
            </a:r>
            <a:r>
              <a:rPr lang="zh-CN" altLang="en-US" dirty="0">
                <a:sym typeface="+mn-ea"/>
              </a:rPr>
              <a:t>输出序列的</a:t>
            </a:r>
            <a:r>
              <a:rPr lang="zh-CN" altLang="en-US" dirty="0" smtClean="0">
                <a:sym typeface="+mn-ea"/>
              </a:rPr>
              <a:t>条件概率最大</a:t>
            </a:r>
            <a:r>
              <a:rPr lang="zh-CN" altLang="en-US" dirty="0">
                <a:latin typeface="+mn-ea"/>
                <a:sym typeface="+mn-ea"/>
              </a:rPr>
              <a:t>，</a:t>
            </a:r>
            <a:r>
              <a:rPr lang="zh-CN" altLang="en-US" dirty="0" smtClean="0">
                <a:latin typeface="+mn-ea"/>
                <a:sym typeface="+mn-ea"/>
              </a:rPr>
              <a:t>常用方法有贪心搜索（</a:t>
            </a:r>
            <a:r>
              <a:rPr lang="en-US" altLang="zh-CN" dirty="0" smtClean="0">
                <a:latin typeface="+mn-ea"/>
                <a:sym typeface="+mn-ea"/>
              </a:rPr>
              <a:t>Greedy Search</a:t>
            </a:r>
            <a:r>
              <a:rPr lang="zh-CN" altLang="en-US" dirty="0" smtClean="0">
                <a:latin typeface="+mn-ea"/>
                <a:sym typeface="+mn-ea"/>
              </a:rPr>
              <a:t>）、束搜索（</a:t>
            </a:r>
            <a:r>
              <a:rPr lang="en-US" altLang="zh-CN" dirty="0" smtClean="0">
                <a:latin typeface="+mn-ea"/>
                <a:sym typeface="+mn-ea"/>
              </a:rPr>
              <a:t>Beam Search</a:t>
            </a:r>
            <a:r>
              <a:rPr lang="zh-CN" altLang="en-US" dirty="0" smtClean="0">
                <a:latin typeface="+mn-ea"/>
                <a:sym typeface="+mn-ea"/>
              </a:rPr>
              <a:t>）等，如下图是一个基于贪心搜索的</a:t>
            </a:r>
            <a:r>
              <a:rPr lang="en-US" altLang="zh-CN" dirty="0" smtClean="0">
                <a:latin typeface="+mn-ea"/>
                <a:sym typeface="+mn-ea"/>
              </a:rPr>
              <a:t>GPT</a:t>
            </a:r>
            <a:r>
              <a:rPr lang="zh-CN" altLang="en-US" dirty="0" smtClean="0">
                <a:latin typeface="+mn-ea"/>
                <a:sym typeface="+mn-ea"/>
              </a:rPr>
              <a:t>文本生成</a:t>
            </a:r>
            <a:r>
              <a:rPr lang="zh-CN" altLang="en-US" dirty="0" smtClean="0">
                <a:latin typeface="Segoe UI Light" panose="020B0502040204020203" pitchFamily="34" charset="0"/>
                <a:ea typeface="微软雅黑 Light" panose="020B0502040204020203" pitchFamily="34" charset="-122"/>
                <a:sym typeface="+mn-ea"/>
              </a:rPr>
              <a:t>。</a:t>
            </a:r>
            <a:endParaRPr lang="zh-CN" altLang="en-US" dirty="0" smtClean="0">
              <a:latin typeface="Segoe UI Light" panose="020B0502040204020203" pitchFamily="34" charset="0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1748" t="2923" r="621" b="2311"/>
          <a:stretch>
            <a:fillRect/>
          </a:stretch>
        </p:blipFill>
        <p:spPr>
          <a:xfrm>
            <a:off x="5885180" y="1766570"/>
            <a:ext cx="5499735" cy="4504690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贪心搜索（</a:t>
            </a:r>
            <a:r>
              <a:rPr 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Greedy Search</a:t>
            </a:r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974407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+mn-ea"/>
                <a:sym typeface="+mn-ea"/>
              </a:rPr>
              <a:t>贪心</a:t>
            </a:r>
            <a:r>
              <a:rPr lang="zh-CN" altLang="en-US" dirty="0">
                <a:latin typeface="+mn-ea"/>
                <a:sym typeface="+mn-ea"/>
              </a:rPr>
              <a:t>搜索，即每一个时间步都取出一个条件概率最大的输出，再将从开始到当前步的结果作为输入去获得下一个时间步的输出，直到模型给出生成结束的标志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endParaRPr lang="zh-CN" altLang="en-US" dirty="0" smtClean="0">
              <a:latin typeface="+mn-ea"/>
              <a:sym typeface="+mn-ea"/>
            </a:endParaRPr>
          </a:p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当前的最优不一定全局的最优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右图：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9615" y="2865120"/>
            <a:ext cx="609600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>
              <a:lnSpc>
                <a:spcPct val="150000"/>
              </a:lnSpc>
              <a:buNone/>
            </a:pPr>
            <a:r>
              <a:rPr lang="zh-CN" altLang="en-US" sz="1900" dirty="0" smtClean="0">
                <a:latin typeface="+mn-ea"/>
                <a:sym typeface="+mn-ea"/>
              </a:rPr>
              <a:t>按照贪心搜索输出序列的条件概率为：</a:t>
            </a:r>
            <a:endParaRPr lang="en-US" altLang="zh-CN" sz="1900" dirty="0" smtClean="0">
              <a:latin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1900" dirty="0" smtClean="0">
                <a:latin typeface="+mn-ea"/>
                <a:sym typeface="+mn-ea"/>
              </a:rPr>
              <a:t>0.5 x 0.4 = 0.2</a:t>
            </a:r>
            <a:endParaRPr lang="en-US" altLang="zh-CN" sz="1900" dirty="0" smtClean="0">
              <a:latin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900" dirty="0" smtClean="0">
                <a:latin typeface="+mn-ea"/>
                <a:sym typeface="+mn-ea"/>
              </a:rPr>
              <a:t>其实最优的输出序列的条件概率为：</a:t>
            </a:r>
            <a:endParaRPr lang="en-US" altLang="zh-CN" sz="1900" dirty="0" smtClean="0">
              <a:latin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1900" dirty="0" smtClean="0">
                <a:latin typeface="+mn-ea"/>
                <a:sym typeface="+mn-ea"/>
              </a:rPr>
              <a:t>0.4 x 0.9 = 0.36</a:t>
            </a:r>
            <a:endParaRPr lang="en-US" altLang="zh-CN" sz="1900" dirty="0" smtClean="0">
              <a:latin typeface="+mn-ea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贪心搜索（</a:t>
            </a:r>
            <a:r>
              <a:rPr 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Greedy Search</a:t>
            </a:r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9744075" cy="1778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7950"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Greedy Search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的另一个问题便是容易产生重复文本。如下图的例子，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因为输入数据中有多个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“this is a llm course this”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的表述，使得在生成中该模板的概率更高。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7950"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 is a llm this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的生成后，又会因为数据中的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后常接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而再次开始循环。</a:t>
            </a:r>
            <a:endParaRPr lang="zh-CN" altLang="en-US"/>
          </a:p>
          <a:p>
            <a:pPr algn="l">
              <a:lnSpc>
                <a:spcPts val="344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940" y="2705735"/>
            <a:ext cx="8916670" cy="3179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sz="2000" b="1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dataset</a:t>
            </a:r>
            <a:r>
              <a:rPr lang="zh-CN" altLang="en-US" sz="2000" b="1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：</a:t>
            </a:r>
            <a:endParaRPr lang="zh-CN" altLang="en-US" sz="2000" b="1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</a:endParaRPr>
          </a:p>
          <a:p>
            <a:pPr algn="l">
              <a:lnSpc>
                <a:spcPts val="3440"/>
              </a:lnSpc>
            </a:pPr>
            <a:r>
              <a:rPr lang="en-US" altLang="zh-CN" sz="2000" i="1" dirty="0" smtClean="0">
                <a:solidFill>
                  <a:srgbClr val="C0000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this is a llm course this </a:t>
            </a:r>
            <a:r>
              <a:rPr lang="en-US" altLang="zh-CN" sz="2000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is interesting.</a:t>
            </a:r>
            <a:endParaRPr lang="en-US" altLang="zh-CN" sz="2000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</a:endParaRPr>
          </a:p>
          <a:p>
            <a:pPr algn="l">
              <a:lnSpc>
                <a:spcPts val="3440"/>
              </a:lnSpc>
            </a:pPr>
            <a:r>
              <a:rPr lang="en-US" altLang="zh-CN" sz="2000" i="1" dirty="0" smtClean="0">
                <a:solidFill>
                  <a:srgbClr val="C00000"/>
                </a:solidFill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this is a llm course this</a:t>
            </a:r>
            <a:r>
              <a:rPr lang="en-US" altLang="zh-CN" sz="2000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 is for llm learners.</a:t>
            </a:r>
            <a:endParaRPr lang="en-US" altLang="zh-CN" sz="2000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</a:endParaRPr>
          </a:p>
          <a:p>
            <a:pPr algn="l">
              <a:lnSpc>
                <a:spcPts val="3440"/>
              </a:lnSpc>
            </a:pPr>
            <a:r>
              <a:rPr lang="en-US" altLang="zh-CN" sz="2000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i am currently studying this course.</a:t>
            </a:r>
            <a:endParaRPr lang="en-US" altLang="zh-CN" sz="2000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</a:endParaRPr>
          </a:p>
          <a:p>
            <a:pPr algn="l">
              <a:lnSpc>
                <a:spcPts val="3440"/>
              </a:lnSpc>
            </a:pPr>
            <a:r>
              <a:rPr lang="en-US" altLang="zh-CN" sz="2000" b="1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prompt：</a:t>
            </a:r>
            <a:r>
              <a:rPr lang="en-US" altLang="zh-CN" sz="2000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this</a:t>
            </a:r>
            <a:endParaRPr lang="en-US" altLang="zh-CN" sz="2000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+mn-ea"/>
            </a:endParaRPr>
          </a:p>
          <a:p>
            <a:pPr lvl="0" algn="l">
              <a:lnSpc>
                <a:spcPts val="3440"/>
              </a:lnSpc>
              <a:buClrTx/>
              <a:buSzTx/>
              <a:buFontTx/>
            </a:pPr>
            <a:r>
              <a:rPr lang="en-US" altLang="zh-CN" sz="2000" b="1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output：</a:t>
            </a:r>
            <a:endParaRPr lang="en-US" altLang="zh-CN" sz="2000" b="1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+mn-ea"/>
            </a:endParaRPr>
          </a:p>
          <a:p>
            <a:pPr lvl="0" algn="l">
              <a:lnSpc>
                <a:spcPts val="3440"/>
              </a:lnSpc>
              <a:buClrTx/>
              <a:buSzTx/>
              <a:buFontTx/>
            </a:pPr>
            <a:r>
              <a:rPr lang="en-US" altLang="zh-CN" sz="2000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this is a llm course this is a llm course this is a llm course ..</a:t>
            </a:r>
            <a:endParaRPr lang="en-US" altLang="zh-CN" sz="2000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贪心搜索（</a:t>
            </a:r>
            <a:r>
              <a:rPr 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Greedy Search</a:t>
            </a:r>
            <a:r>
              <a:rPr lang="zh-CN" altLang="en-US" sz="1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601091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另一个常见的例子是手机的默认输入法。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比如最近很火的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你的手机会背《阿房宫赋》吗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挑战，从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六王毕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开始，一直不断输入默认的第一项。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未有相关语料训练的手机输入法就很容易出现重复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3620" y="790575"/>
            <a:ext cx="3043555" cy="52895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穷举搜索（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Exhaustive Search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87705" y="1334135"/>
                <a:ext cx="10467975" cy="343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贪心搜索没法获得最优序列，为了获得最优序列可以考虑</a:t>
                </a:r>
                <a:r>
                  <a:rPr lang="zh-CN" altLang="en-US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穷举搜索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E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xhaustive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S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earch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），即穷举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地列举所有可能的输出序列及其条件概率， 然后计算输出条件概率最高的一个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。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</a:pP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buClrTx/>
                  <a:buSzTx/>
                  <a:buFontTx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但所带来的计算量巨大，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假设词表大小为 10000 ，输出序列的最大词元数为10，穷举搜索需要评估的序列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数量为：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10000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10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40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  <a:cs typeface="Cambria Math" panose="020405030504060302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buClrTx/>
                  <a:buSzTx/>
                  <a:buFontTx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而使用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贪心搜索，需要评估的序列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数量为：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10000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×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10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+mn-ea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5" y="1334135"/>
                <a:ext cx="10467975" cy="3430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束搜索（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eam Search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55848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束搜索是在贪心搜索与穷举所搜中进行了平衡，既可以保证生成的质量，又可以使计算量没有那么大。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束搜索在每个时间步</a:t>
            </a:r>
            <a:r>
              <a:rPr lang="zh-CN" altLang="en-US" dirty="0">
                <a:sym typeface="+mn-ea"/>
              </a:rPr>
              <a:t>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留概率最高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可能的序列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称为束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宽）。每次选择新词时，基于这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个序列进行选择，然后保留总体概率最高的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个序列。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束搜索的计算复杂度为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v*k*l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，其中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为词表大小，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为束宽，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为生成序列长度。可以通过设置束宽的大小灵活控制生成质量和计算量。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64656" y="1570543"/>
            <a:ext cx="5370144" cy="3264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束搜索（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eam Search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55848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如右图所示，假设词表中有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个元素，希望生成长度为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的序列，束宽为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b="1" dirty="0" smtClean="0">
                <a:latin typeface="+mn-ea"/>
                <a:sym typeface="+mn-ea"/>
              </a:rPr>
              <a:t>第</a:t>
            </a:r>
            <a:r>
              <a:rPr lang="en-US" altLang="zh-CN" b="1" dirty="0" smtClean="0">
                <a:latin typeface="+mn-ea"/>
                <a:sym typeface="+mn-ea"/>
              </a:rPr>
              <a:t>1</a:t>
            </a:r>
            <a:r>
              <a:rPr lang="zh-CN" altLang="en-US" b="1" dirty="0" smtClean="0">
                <a:latin typeface="+mn-ea"/>
                <a:sym typeface="+mn-ea"/>
              </a:rPr>
              <a:t>步</a:t>
            </a:r>
            <a:r>
              <a:rPr lang="zh-CN" altLang="en-US" dirty="0" smtClean="0">
                <a:latin typeface="+mn-ea"/>
                <a:sym typeface="+mn-ea"/>
              </a:rPr>
              <a:t>：选取目前概率最大的两个元素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和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endParaRPr lang="en-US" altLang="zh-CN" dirty="0" smtClean="0"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b="1" dirty="0" smtClean="0">
                <a:latin typeface="+mn-ea"/>
                <a:sym typeface="+mn-ea"/>
              </a:rPr>
              <a:t>第</a:t>
            </a:r>
            <a:r>
              <a:rPr lang="en-US" altLang="zh-CN" b="1" dirty="0" smtClean="0">
                <a:latin typeface="+mn-ea"/>
                <a:sym typeface="+mn-ea"/>
              </a:rPr>
              <a:t>2</a:t>
            </a:r>
            <a:r>
              <a:rPr lang="zh-CN" altLang="en-US" b="1" dirty="0" smtClean="0">
                <a:latin typeface="+mn-ea"/>
                <a:sym typeface="+mn-ea"/>
              </a:rPr>
              <a:t>步</a:t>
            </a:r>
            <a:r>
              <a:rPr lang="zh-CN" altLang="en-US" dirty="0" smtClean="0">
                <a:latin typeface="+mn-ea"/>
                <a:sym typeface="+mn-ea"/>
              </a:rPr>
              <a:t>：基于第</a:t>
            </a:r>
            <a:r>
              <a:rPr lang="en-US" altLang="zh-CN" dirty="0" smtClean="0">
                <a:latin typeface="+mn-ea"/>
                <a:sym typeface="+mn-ea"/>
              </a:rPr>
              <a:t>1</a:t>
            </a:r>
            <a:r>
              <a:rPr lang="zh-CN" altLang="en-US" dirty="0" smtClean="0">
                <a:latin typeface="+mn-ea"/>
                <a:sym typeface="+mn-ea"/>
              </a:rPr>
              <a:t>步结果</a:t>
            </a: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和</a:t>
            </a:r>
            <a:r>
              <a:rPr lang="en-US" altLang="zh-CN" dirty="0" smtClean="0">
                <a:latin typeface="+mn-ea"/>
                <a:sym typeface="+mn-ea"/>
              </a:rPr>
              <a:t>C</a:t>
            </a:r>
            <a:r>
              <a:rPr lang="zh-CN" altLang="en-US" dirty="0" smtClean="0">
                <a:latin typeface="+mn-ea"/>
                <a:sym typeface="+mn-ea"/>
              </a:rPr>
              <a:t>分别继续</a:t>
            </a:r>
            <a:r>
              <a:rPr lang="zh-CN" altLang="en-US" dirty="0">
                <a:latin typeface="+mn-ea"/>
                <a:sym typeface="+mn-ea"/>
              </a:rPr>
              <a:t>进行生成。</a:t>
            </a:r>
            <a:endParaRPr lang="zh-CN" altLang="en-US" dirty="0"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dirty="0" smtClean="0">
                <a:latin typeface="+mn-ea"/>
                <a:sym typeface="+mn-ea"/>
              </a:rPr>
              <a:t>A</a:t>
            </a:r>
            <a:r>
              <a:rPr lang="zh-CN" altLang="en-US" dirty="0" smtClean="0">
                <a:latin typeface="+mn-ea"/>
                <a:sym typeface="+mn-ea"/>
              </a:rPr>
              <a:t>分支得到</a:t>
            </a:r>
            <a:r>
              <a:rPr lang="en-US" altLang="zh-CN" dirty="0">
                <a:latin typeface="+mn-ea"/>
                <a:sym typeface="+mn-ea"/>
              </a:rPr>
              <a:t>5</a:t>
            </a:r>
            <a:r>
              <a:rPr lang="zh-CN" altLang="en-US" dirty="0">
                <a:latin typeface="+mn-ea"/>
                <a:sym typeface="+mn-ea"/>
              </a:rPr>
              <a:t>个</a:t>
            </a:r>
            <a:r>
              <a:rPr lang="zh-CN" altLang="en-US" dirty="0" smtClean="0">
                <a:latin typeface="+mn-ea"/>
                <a:sym typeface="+mn-ea"/>
              </a:rPr>
              <a:t>候选：</a:t>
            </a:r>
            <a:r>
              <a:rPr lang="en-US" altLang="zh-CN" dirty="0" smtClean="0">
                <a:latin typeface="+mn-ea"/>
                <a:sym typeface="+mn-ea"/>
              </a:rPr>
              <a:t>[</a:t>
            </a:r>
            <a:r>
              <a:rPr lang="en-US" altLang="zh-CN" dirty="0">
                <a:latin typeface="+mn-ea"/>
                <a:sym typeface="+mn-ea"/>
              </a:rPr>
              <a:t>AA],[AB],[AC],[AD],[AE]</a:t>
            </a:r>
            <a:r>
              <a:rPr lang="zh-CN" altLang="en-US" dirty="0">
                <a:latin typeface="+mn-ea"/>
                <a:sym typeface="+mn-ea"/>
              </a:rPr>
              <a:t>，</a:t>
            </a:r>
            <a:r>
              <a:rPr lang="en-US" altLang="zh-CN" dirty="0">
                <a:latin typeface="+mn-ea"/>
                <a:sym typeface="+mn-ea"/>
              </a:rPr>
              <a:t>C</a:t>
            </a:r>
            <a:r>
              <a:rPr lang="zh-CN" altLang="en-US" dirty="0">
                <a:latin typeface="+mn-ea"/>
                <a:sym typeface="+mn-ea"/>
              </a:rPr>
              <a:t>也同理得到</a:t>
            </a:r>
            <a:r>
              <a:rPr lang="en-US" altLang="zh-CN" dirty="0" smtClean="0">
                <a:latin typeface="+mn-ea"/>
                <a:sym typeface="+mn-ea"/>
              </a:rPr>
              <a:t>5</a:t>
            </a:r>
            <a:r>
              <a:rPr lang="zh-CN" altLang="en-US" dirty="0" smtClean="0">
                <a:latin typeface="+mn-ea"/>
                <a:sym typeface="+mn-ea"/>
              </a:rPr>
              <a:t>个。</a:t>
            </a:r>
            <a:endParaRPr lang="zh-CN" altLang="en-US" dirty="0" smtClean="0"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然后对</a:t>
            </a:r>
            <a:r>
              <a:rPr lang="en-US" altLang="zh-CN" dirty="0">
                <a:latin typeface="+mn-ea"/>
                <a:sym typeface="+mn-ea"/>
              </a:rPr>
              <a:t>10</a:t>
            </a:r>
            <a:r>
              <a:rPr lang="zh-CN" altLang="en-US" dirty="0">
                <a:latin typeface="+mn-ea"/>
                <a:sym typeface="+mn-ea"/>
              </a:rPr>
              <a:t>个候选进行统一排名，再保留</a:t>
            </a:r>
            <a:r>
              <a:rPr lang="zh-CN" altLang="en-US" dirty="0">
                <a:latin typeface="+mn-ea"/>
                <a:sym typeface="+mn-ea"/>
              </a:rPr>
              <a:t>概率最优的两个，即图中的</a:t>
            </a:r>
            <a:r>
              <a:rPr lang="en-US" altLang="zh-CN" dirty="0">
                <a:latin typeface="+mn-ea"/>
                <a:sym typeface="+mn-ea"/>
              </a:rPr>
              <a:t>[AB]</a:t>
            </a:r>
            <a:r>
              <a:rPr lang="zh-CN" altLang="en-US" dirty="0">
                <a:latin typeface="+mn-ea"/>
                <a:sym typeface="+mn-ea"/>
              </a:rPr>
              <a:t>和</a:t>
            </a:r>
            <a:r>
              <a:rPr lang="en-US" altLang="zh-CN" dirty="0">
                <a:latin typeface="+mn-ea"/>
                <a:sym typeface="+mn-ea"/>
              </a:rPr>
              <a:t>[CE]</a:t>
            </a:r>
            <a:r>
              <a:rPr lang="zh-CN" altLang="en-US" dirty="0">
                <a:latin typeface="+mn-ea"/>
                <a:sym typeface="+mn-ea"/>
              </a:rPr>
              <a:t>；</a:t>
            </a:r>
            <a:endParaRPr lang="zh-CN" altLang="en-US" dirty="0">
              <a:latin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b="1" dirty="0" smtClean="0">
                <a:latin typeface="+mn-ea"/>
                <a:sym typeface="+mn-ea"/>
              </a:rPr>
              <a:t>第</a:t>
            </a:r>
            <a:r>
              <a:rPr lang="en-US" altLang="zh-CN" b="1" dirty="0" smtClean="0">
                <a:latin typeface="+mn-ea"/>
                <a:sym typeface="+mn-ea"/>
              </a:rPr>
              <a:t>3</a:t>
            </a:r>
            <a:r>
              <a:rPr lang="zh-CN" altLang="en-US" b="1" dirty="0" smtClean="0">
                <a:latin typeface="+mn-ea"/>
                <a:sym typeface="+mn-ea"/>
              </a:rPr>
              <a:t>步</a:t>
            </a:r>
            <a:r>
              <a:rPr lang="zh-CN" altLang="en-US" dirty="0" smtClean="0">
                <a:latin typeface="+mn-ea"/>
                <a:sym typeface="+mn-ea"/>
              </a:rPr>
              <a:t>：基于</a:t>
            </a:r>
            <a:r>
              <a:rPr lang="en-US" altLang="zh-CN" dirty="0" smtClean="0">
                <a:latin typeface="+mn-ea"/>
                <a:sym typeface="+mn-ea"/>
              </a:rPr>
              <a:t>[AB]</a:t>
            </a:r>
            <a:r>
              <a:rPr lang="zh-CN" altLang="en-US" dirty="0" smtClean="0">
                <a:latin typeface="+mn-ea"/>
                <a:sym typeface="+mn-ea"/>
              </a:rPr>
              <a:t>和</a:t>
            </a:r>
            <a:r>
              <a:rPr lang="en-US" altLang="zh-CN" dirty="0" smtClean="0">
                <a:latin typeface="+mn-ea"/>
                <a:sym typeface="+mn-ea"/>
              </a:rPr>
              <a:t>[CE]</a:t>
            </a:r>
            <a:r>
              <a:rPr lang="zh-CN" altLang="en-US" dirty="0" smtClean="0">
                <a:latin typeface="+mn-ea"/>
                <a:sym typeface="+mn-ea"/>
              </a:rPr>
              <a:t>再次分别进行生成，重复第二步的十选二，最终得到</a:t>
            </a:r>
            <a:r>
              <a:rPr lang="en-US" altLang="zh-CN" dirty="0" smtClean="0">
                <a:latin typeface="+mn-ea"/>
                <a:sym typeface="+mn-ea"/>
              </a:rPr>
              <a:t>[ABD]</a:t>
            </a:r>
            <a:r>
              <a:rPr lang="zh-CN" altLang="en-US" dirty="0" smtClean="0">
                <a:latin typeface="+mn-ea"/>
                <a:sym typeface="+mn-ea"/>
              </a:rPr>
              <a:t>和</a:t>
            </a:r>
            <a:r>
              <a:rPr lang="en-US" altLang="zh-CN" dirty="0" smtClean="0">
                <a:latin typeface="+mn-ea"/>
                <a:sym typeface="+mn-ea"/>
              </a:rPr>
              <a:t>[CED]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64656" y="1570543"/>
            <a:ext cx="5370144" cy="3264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束搜索（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en-US" altLang="zh-CN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eam Search</a:t>
            </a:r>
            <a:r>
              <a:rPr lang="zh-CN" altLang="en-US" sz="1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sz="1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705" y="1334135"/>
            <a:ext cx="104387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不过，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束搜索一般会面临生成文本过于保守或者不自然的问题。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如下面展示的例子，通过束搜索模型会更倾向生成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Response 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，但我们肯定不希望模型一直在回复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’Thank you’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’I don’t know’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这样的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safe answer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29615" y="3276600"/>
            <a:ext cx="89166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sz="2000" b="1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Context: </a:t>
            </a:r>
            <a:r>
              <a:rPr lang="en-US" altLang="zh-CN" sz="2000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   	Try this cake. I baked it myself.</a:t>
            </a:r>
            <a:endParaRPr lang="en-US" altLang="zh-CN" sz="2000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</a:endParaRPr>
          </a:p>
          <a:p>
            <a:pPr algn="l">
              <a:lnSpc>
                <a:spcPts val="3440"/>
              </a:lnSpc>
            </a:pPr>
            <a:r>
              <a:rPr lang="en-US" altLang="zh-CN" sz="2000" b="1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Response A: </a:t>
            </a:r>
            <a:r>
              <a:rPr lang="en-US" altLang="zh-CN" sz="2000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	That cake tastes great.</a:t>
            </a:r>
            <a:endParaRPr lang="en-US" altLang="zh-CN" sz="2000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</a:endParaRPr>
          </a:p>
          <a:p>
            <a:pPr algn="l">
              <a:lnSpc>
                <a:spcPts val="3440"/>
              </a:lnSpc>
            </a:pPr>
            <a:r>
              <a:rPr lang="en-US" altLang="zh-CN" sz="2000" b="1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Response B: </a:t>
            </a:r>
            <a:r>
              <a:rPr lang="en-US" altLang="zh-CN" sz="2000" i="1" dirty="0" smtClean="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</a:rPr>
              <a:t>	Thank you.</a:t>
            </a:r>
            <a:endParaRPr lang="en-US" altLang="zh-CN" sz="2000" i="1" dirty="0" smtClean="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TABLE_BEAUTIFY" val="smartTable{d8add8d0-9c80-4478-992b-f16f94730e8f}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TABLE_BEAUTIFY" val="smartTable{d8add8d0-9c80-4478-992b-f16f94730e8f}"/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TABLE_BEAUTIFY" val="smartTable{d8add8d0-9c80-4478-992b-f16f94730e8f}"/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PP_MARK_KEY" val="29da8031-21b9-4556-b056-bc40aa1f1612"/>
  <p:tag name="COMMONDATA" val="eyJoZGlkIjoiNWYzZWZkMzYzYzRlMWI4YzEyMGE0NzZmNjVjMzU5Mz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8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1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5243</Words>
  <Application>WPS 演示</Application>
  <PresentationFormat>自定义</PresentationFormat>
  <Paragraphs>200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18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Arial</vt:lpstr>
      <vt:lpstr>Huawei Sans</vt:lpstr>
      <vt:lpstr>DejaVu Math TeX Gyre</vt:lpstr>
      <vt:lpstr>方正兰亭粗黑简体</vt:lpstr>
      <vt:lpstr>黑体</vt:lpstr>
      <vt:lpstr>.AppleSystemUIFont</vt:lpstr>
      <vt:lpstr>Segoe Print</vt:lpstr>
      <vt:lpstr>Huawei Sans</vt:lpstr>
      <vt:lpstr>Calibri</vt:lpstr>
      <vt:lpstr>微软雅黑 Light</vt:lpstr>
      <vt:lpstr>等线</vt:lpstr>
      <vt:lpstr>Arial Unicode MS</vt:lpstr>
      <vt:lpstr>Calibri Light</vt:lpstr>
      <vt:lpstr>等线 Light</vt:lpstr>
      <vt:lpstr>SimSun-ExtB</vt:lpstr>
      <vt:lpstr>Yu Gothic</vt:lpstr>
      <vt:lpstr>Yu Gothic Light</vt:lpstr>
      <vt:lpstr>Segoe UI Light</vt:lpstr>
      <vt:lpstr>Cambria Math</vt:lpstr>
      <vt:lpstr>1_Title Slide</vt:lpstr>
      <vt:lpstr>15_Chart page</vt:lpstr>
      <vt:lpstr>6_Chart page</vt:lpstr>
      <vt:lpstr>7_Chart page</vt:lpstr>
      <vt:lpstr>19_Chart page</vt:lpstr>
      <vt:lpstr>28_Chart page</vt:lpstr>
      <vt:lpstr>41_Chart page</vt:lpstr>
      <vt:lpstr>章节页</vt:lpstr>
      <vt:lpstr>8_Chart page</vt:lpstr>
      <vt:lpstr>2_Title Slide</vt:lpstr>
      <vt:lpstr>26_Chart page</vt:lpstr>
      <vt:lpstr>27_Chart page</vt:lpstr>
      <vt:lpstr>9_Chart page</vt:lpstr>
      <vt:lpstr>10_Chart page</vt:lpstr>
      <vt:lpstr>11_Chart page</vt:lpstr>
      <vt:lpstr>29_Chart page</vt:lpstr>
      <vt:lpstr>56_Chart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Atlas人工智能计算解决方案主打胶片-01(20200715)</dc:title>
  <dc:creator>Yufan (C)</dc:creator>
  <dc:description>共创行业AI新价值</dc:description>
  <cp:lastModifiedBy>Selina</cp:lastModifiedBy>
  <cp:revision>2622</cp:revision>
  <cp:lastPrinted>2020-01-16T11:26:00Z</cp:lastPrinted>
  <dcterms:created xsi:type="dcterms:W3CDTF">2018-12-27T01:12:00Z</dcterms:created>
  <dcterms:modified xsi:type="dcterms:W3CDTF">2023-11-17T08:53:45Z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(3)pJhb8IDknMgxmK0NLhOv8nqAkpX5rnxgzo6GRiuvGCCWrozgPPkOnjCyGa/AiMAUOA/sEdFP
yufnYy4RERc1zbbML9wvBp/pF/My6ZRvSCxYZxoSuLfewkTJiQfkyJAymygGYZl/Rnq6+mMj
3vy7Kf2/h7GCY6/LtkPdYAdKWmpSzO2aT3lpeZV527n9qHgVtgCGgjz0HwTBgC8E0FQSrb8d
oRUjL2Qo9Pu0Wvoks2</vt:lpwstr>
  </property>
  <property fmtid="{D5CDD505-2E9C-101B-9397-08002B2CF9AE}" pid="3" name="_2015_ms_pID_7253431">
    <vt:lpwstr>mLfDVAAmbAbRCfZ0x2dw0wexDc3YboRDFWujUqUbRj1phVt7fPq+Pw
RL7FuellkdjmP0GyvFobCR1nVuENQzm/tPhCeZ7xlkuEzESIZJdumH6pZKK0hbazsmNyJN9f
AuBOMcYLpZI7L+ixeAU3svoi9xkGrSJ4A0r6qvTxG1xVL3+OSmHXgaic+lJGqvP50oIHlWK5
rQGAJiydnaVRjfdCtjDtn1C0fvIdxcqmp18r</vt:lpwstr>
  </property>
  <property fmtid="{D5CDD505-2E9C-101B-9397-08002B2CF9AE}" pid="4" name="_2015_ms_pID_7253432">
    <vt:lpwstr>F4Y6+vcyC/SC/JTwh9BewKo=</vt:lpwstr>
  </property>
  <property fmtid="{D5CDD505-2E9C-101B-9397-08002B2CF9AE}" pid="5" name="Presentation">
    <vt:lpwstr>Atlas人工智能计算解决方案主打胶片-01(20200715)</vt:lpwstr>
  </property>
  <property fmtid="{D5CDD505-2E9C-101B-9397-08002B2CF9AE}" pid="6" name="SlideDescription">
    <vt:lpwstr>共创行业AI新价值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1678755618</vt:lpwstr>
  </property>
  <property fmtid="{D5CDD505-2E9C-101B-9397-08002B2CF9AE}" pid="11" name="ICV">
    <vt:lpwstr>9F0DA0830E45420E9E830C7FB0F0FD43_12</vt:lpwstr>
  </property>
  <property fmtid="{D5CDD505-2E9C-101B-9397-08002B2CF9AE}" pid="12" name="KSOProductBuildVer">
    <vt:lpwstr>2052-11.1.0.14036</vt:lpwstr>
  </property>
</Properties>
</file>