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7"/>
              <a:ext cx="842597" cy="566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itle Text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/>
          <p:nvPr>
            <p:ph type="body" sz="quarter" idx="13"/>
          </p:nvPr>
        </p:nvSpPr>
        <p:spPr>
          <a:xfrm>
            <a:off x="677334" y="4470399"/>
            <a:ext cx="8596670" cy="1570964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7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/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Picture Placeholder 2"/>
          <p:cNvSpPr/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8820322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p4331groupone.com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08;p16"/>
          <p:cNvSpPr txBox="1"/>
          <p:nvPr>
            <p:ph type="ctr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lIns="45699" tIns="45699" rIns="45699" bIns="45699"/>
          <a:lstStyle/>
          <a:p>
            <a:pPr algn="l">
              <a:lnSpc>
                <a:spcPct val="85000"/>
              </a:lnSpc>
            </a:pPr>
            <a:r>
              <a:t>Group 1:</a:t>
            </a:r>
            <a:br/>
            <a:r>
              <a:t>Contact Manager</a:t>
            </a:r>
          </a:p>
        </p:txBody>
      </p:sp>
      <p:sp>
        <p:nvSpPr>
          <p:cNvPr id="187" name="Google Shape;109;p16"/>
          <p:cNvSpPr txBox="1"/>
          <p:nvPr>
            <p:ph type="subTitle" sz="quarter" idx="1"/>
          </p:nvPr>
        </p:nvSpPr>
        <p:spPr>
          <a:xfrm>
            <a:off x="1507067" y="4050832"/>
            <a:ext cx="7766937" cy="1096900"/>
          </a:xfrm>
          <a:prstGeom prst="rect">
            <a:avLst/>
          </a:prstGeom>
        </p:spPr>
        <p:txBody>
          <a:bodyPr lIns="45699" tIns="45699" rIns="45699" bIns="45699"/>
          <a:lstStyle/>
          <a:p>
            <a:pPr algn="l">
              <a:lnSpc>
                <a:spcPct val="95000"/>
              </a:lnSpc>
              <a:spcBef>
                <a:spcPts val="0"/>
              </a:spcBef>
            </a:pPr>
            <a:r>
              <a:t>COP 4331C </a:t>
            </a:r>
          </a:p>
          <a:p>
            <a:pPr algn="l">
              <a:lnSpc>
                <a:spcPct val="95000"/>
              </a:lnSpc>
              <a:spcBef>
                <a:spcPts val="0"/>
              </a:spcBef>
            </a:pPr>
            <a:r>
              <a:t>Summer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70;p25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</a:lvl1pPr>
          </a:lstStyle>
          <a:p>
            <a:pPr/>
            <a:r>
              <a:t>Road to Success</a:t>
            </a:r>
          </a:p>
        </p:txBody>
      </p:sp>
      <p:sp>
        <p:nvSpPr>
          <p:cNvPr id="222" name="Google Shape;171;p25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182879" indent="-182879">
              <a:lnSpc>
                <a:spcPct val="95000"/>
              </a:lnSpc>
              <a:spcBef>
                <a:spcPts val="0"/>
              </a:spcBef>
              <a:buSzPts val="1800"/>
              <a:buChar char="•"/>
            </a:pPr>
            <a:r>
              <a:t>Research and several software and programming website</a:t>
            </a:r>
          </a:p>
          <a:p>
            <a:pPr marL="182879" indent="-182879">
              <a:lnSpc>
                <a:spcPct val="95000"/>
              </a:lnSpc>
              <a:spcBef>
                <a:spcPts val="0"/>
              </a:spcBef>
              <a:buSzPts val="1800"/>
              <a:buChar char="•"/>
            </a:pPr>
          </a:p>
          <a:p>
            <a:pPr marL="182879" indent="-182879">
              <a:lnSpc>
                <a:spcPct val="95000"/>
              </a:lnSpc>
              <a:spcBef>
                <a:spcPts val="0"/>
              </a:spcBef>
              <a:buSzPts val="1800"/>
              <a:buChar char="•"/>
            </a:pPr>
            <a:r>
              <a:t>Documentation, Blogs, Tutorials</a:t>
            </a:r>
          </a:p>
          <a:p>
            <a:pPr marL="182879" indent="-182879">
              <a:lnSpc>
                <a:spcPct val="95000"/>
              </a:lnSpc>
              <a:spcBef>
                <a:spcPts val="0"/>
              </a:spcBef>
              <a:buSzPts val="1800"/>
              <a:buChar char="•"/>
            </a:pPr>
          </a:p>
          <a:p>
            <a:pPr marL="182879" indent="-182879">
              <a:lnSpc>
                <a:spcPct val="95000"/>
              </a:lnSpc>
              <a:spcBef>
                <a:spcPts val="0"/>
              </a:spcBef>
              <a:buSzPts val="1800"/>
              <a:buChar char="•"/>
            </a:pPr>
            <a:r>
              <a:t>Working with everyone’s strengths</a:t>
            </a:r>
          </a:p>
          <a:p>
            <a:pPr marL="182879" indent="-182879">
              <a:lnSpc>
                <a:spcPct val="95000"/>
              </a:lnSpc>
              <a:spcBef>
                <a:spcPts val="0"/>
              </a:spcBef>
              <a:buSzPts val="1800"/>
              <a:buChar char="•"/>
            </a:pPr>
          </a:p>
          <a:p>
            <a:pPr marL="182879" indent="-182879">
              <a:lnSpc>
                <a:spcPct val="95000"/>
              </a:lnSpc>
              <a:spcBef>
                <a:spcPts val="0"/>
              </a:spcBef>
              <a:buSzPts val="1800"/>
              <a:buChar char="•"/>
            </a:pPr>
            <a:r>
              <a:t>Trial and error</a:t>
            </a:r>
          </a:p>
        </p:txBody>
      </p:sp>
      <p:pic>
        <p:nvPicPr>
          <p:cNvPr id="223" name="Google Shape;172;p25" descr="Google Shape;172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9322" y="2389982"/>
            <a:ext cx="3549360" cy="2078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77;p26"/>
          <p:cNvSpPr txBox="1"/>
          <p:nvPr>
            <p:ph type="title"/>
          </p:nvPr>
        </p:nvSpPr>
        <p:spPr>
          <a:xfrm>
            <a:off x="1261871" y="326002"/>
            <a:ext cx="9692642" cy="132556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</a:lvl1pPr>
          </a:lstStyle>
          <a:p>
            <a:pPr/>
            <a:r>
              <a:t>Actions Speak Louder Than Words</a:t>
            </a:r>
          </a:p>
        </p:txBody>
      </p:sp>
      <p:sp>
        <p:nvSpPr>
          <p:cNvPr id="226" name="Google Shape;178;p26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182879" indent="-182879">
              <a:lnSpc>
                <a:spcPct val="95000"/>
              </a:lnSpc>
              <a:spcBef>
                <a:spcPts val="0"/>
              </a:spcBef>
              <a:buSzPts val="1800"/>
              <a:buChar char="•"/>
              <a:defRPr u="sng"/>
            </a:pPr>
            <a:r>
              <a:rPr>
                <a:solidFill>
                  <a:srgbClr val="99CA3C"/>
                </a:solidFill>
                <a:uFill>
                  <a:solidFill>
                    <a:srgbClr val="99CA3C"/>
                  </a:solidFill>
                </a:uFill>
                <a:hlinkClick r:id="rId2" invalidUrl="" action="" tgtFrame="" tooltip="" history="1" highlightClick="0" endSnd="0"/>
              </a:rPr>
              <a:t>http://www.cop4331groupone.com/</a:t>
            </a:r>
          </a:p>
          <a:p>
            <a:pPr marL="182879" indent="-182879">
              <a:lnSpc>
                <a:spcPct val="95000"/>
              </a:lnSpc>
              <a:spcBef>
                <a:spcPts val="1600"/>
              </a:spcBef>
              <a:buSzPts val="1800"/>
              <a:buChar char="•"/>
            </a:pPr>
            <a:r>
              <a:t>May the demo-gods be in our favor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183;p27" descr="Google Shape;183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1176" y="998031"/>
            <a:ext cx="8253987" cy="486193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Google Shape;184;p27"/>
          <p:cNvSpPr txBox="1"/>
          <p:nvPr>
            <p:ph type="title"/>
          </p:nvPr>
        </p:nvSpPr>
        <p:spPr>
          <a:xfrm>
            <a:off x="3916722" y="2247568"/>
            <a:ext cx="3402894" cy="1325563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b="1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14;p17"/>
          <p:cNvSpPr txBox="1"/>
          <p:nvPr>
            <p:ph type="title"/>
          </p:nvPr>
        </p:nvSpPr>
        <p:spPr>
          <a:xfrm>
            <a:off x="621322" y="479255"/>
            <a:ext cx="6088966" cy="121314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Our Awesome Team</a:t>
            </a:r>
          </a:p>
        </p:txBody>
      </p:sp>
      <p:sp>
        <p:nvSpPr>
          <p:cNvPr id="190" name="Google Shape;115;p17"/>
          <p:cNvSpPr txBox="1"/>
          <p:nvPr>
            <p:ph type="body" sz="quarter" idx="1"/>
          </p:nvPr>
        </p:nvSpPr>
        <p:spPr>
          <a:xfrm>
            <a:off x="5334072" y="1919027"/>
            <a:ext cx="4241806" cy="3853148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182879" indent="-182879">
              <a:lnSpc>
                <a:spcPct val="95000"/>
              </a:lnSpc>
              <a:spcBef>
                <a:spcPts val="0"/>
              </a:spcBef>
              <a:buSzPts val="1800"/>
              <a:buChar char="•"/>
              <a:defRPr>
                <a:solidFill>
                  <a:srgbClr val="FFFFFF"/>
                </a:solidFill>
              </a:defRPr>
            </a:pPr>
            <a:r>
              <a:t>Joseph Hill - Project Manager</a:t>
            </a:r>
          </a:p>
          <a:p>
            <a:pPr marL="182879" indent="-182879">
              <a:lnSpc>
                <a:spcPct val="95000"/>
              </a:lnSpc>
              <a:spcBef>
                <a:spcPts val="1600"/>
              </a:spcBef>
              <a:buSzPts val="1800"/>
              <a:buChar char="•"/>
              <a:defRPr>
                <a:solidFill>
                  <a:srgbClr val="FFFFFF"/>
                </a:solidFill>
              </a:defRPr>
            </a:pPr>
            <a:r>
              <a:t>Robert Law - Graphical Data/Presentation</a:t>
            </a:r>
          </a:p>
          <a:p>
            <a:pPr marL="182879" indent="-182879">
              <a:lnSpc>
                <a:spcPct val="95000"/>
              </a:lnSpc>
              <a:spcBef>
                <a:spcPts val="1600"/>
              </a:spcBef>
              <a:buSzPts val="1800"/>
              <a:buChar char="•"/>
              <a:defRPr>
                <a:solidFill>
                  <a:srgbClr val="FFFFFF"/>
                </a:solidFill>
              </a:defRPr>
            </a:pPr>
            <a:r>
              <a:t>Barry Latour - Front End Programmer</a:t>
            </a:r>
          </a:p>
          <a:p>
            <a:pPr marL="182879" indent="-182879">
              <a:lnSpc>
                <a:spcPct val="95000"/>
              </a:lnSpc>
              <a:spcBef>
                <a:spcPts val="1600"/>
              </a:spcBef>
              <a:buSzPts val="1800"/>
              <a:buChar char="•"/>
              <a:defRPr>
                <a:solidFill>
                  <a:srgbClr val="FFFFFF"/>
                </a:solidFill>
              </a:defRPr>
            </a:pPr>
            <a:r>
              <a:t>Joel Robertson - Front End Programmer</a:t>
            </a:r>
          </a:p>
          <a:p>
            <a:pPr marL="182879" indent="-182879">
              <a:lnSpc>
                <a:spcPct val="95000"/>
              </a:lnSpc>
              <a:spcBef>
                <a:spcPts val="1600"/>
              </a:spcBef>
              <a:buSzPts val="1800"/>
              <a:buChar char="•"/>
              <a:defRPr>
                <a:solidFill>
                  <a:srgbClr val="FFFFFF"/>
                </a:solidFill>
              </a:defRPr>
            </a:pPr>
            <a:r>
              <a:t>Jacob Haake - Project Lead/Programmer</a:t>
            </a:r>
          </a:p>
          <a:p>
            <a:pPr marL="182879" indent="-182879">
              <a:lnSpc>
                <a:spcPct val="95000"/>
              </a:lnSpc>
              <a:spcBef>
                <a:spcPts val="1600"/>
              </a:spcBef>
              <a:buSzPts val="1800"/>
              <a:buChar char="•"/>
              <a:defRPr>
                <a:solidFill>
                  <a:srgbClr val="FFFFFF"/>
                </a:solidFill>
              </a:defRPr>
            </a:pPr>
            <a:r>
              <a:t>Miguel Cordero - Graphical Data/Presentation</a:t>
            </a:r>
          </a:p>
        </p:txBody>
      </p:sp>
      <p:pic>
        <p:nvPicPr>
          <p:cNvPr id="191" name="Google Shape;116;p17" descr="Google Shape;116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803" y="2260281"/>
            <a:ext cx="3882292" cy="2337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21;p18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4" name="Google Shape;122;p18"/>
          <p:cNvSpPr/>
          <p:nvPr/>
        </p:nvSpPr>
        <p:spPr>
          <a:xfrm>
            <a:off x="-1" y="1745838"/>
            <a:ext cx="11292842" cy="5112163"/>
          </a:xfrm>
          <a:prstGeom prst="rect">
            <a:avLst/>
          </a:prstGeom>
          <a:solidFill>
            <a:srgbClr val="618097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5" name="Google Shape;123;p18"/>
          <p:cNvSpPr/>
          <p:nvPr/>
        </p:nvSpPr>
        <p:spPr>
          <a:xfrm>
            <a:off x="0" y="0"/>
            <a:ext cx="11292841" cy="202149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6" name="Google Shape;124;p18"/>
          <p:cNvSpPr txBox="1"/>
          <p:nvPr>
            <p:ph type="title"/>
          </p:nvPr>
        </p:nvSpPr>
        <p:spPr>
          <a:xfrm>
            <a:off x="1261871" y="464574"/>
            <a:ext cx="10168130" cy="98237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Contact Manager Goals</a:t>
            </a:r>
          </a:p>
        </p:txBody>
      </p:sp>
      <p:sp>
        <p:nvSpPr>
          <p:cNvPr id="197" name="Google Shape;125;p18"/>
          <p:cNvSpPr txBox="1"/>
          <p:nvPr>
            <p:ph type="body" idx="1"/>
          </p:nvPr>
        </p:nvSpPr>
        <p:spPr>
          <a:xfrm>
            <a:off x="1261872" y="2021491"/>
            <a:ext cx="8595360" cy="4158646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182879" indent="-182879">
              <a:lnSpc>
                <a:spcPct val="95000"/>
              </a:lnSpc>
              <a:spcBef>
                <a:spcPts val="0"/>
              </a:spcBef>
              <a:buSzPts val="1800"/>
              <a:buChar char="•"/>
              <a:defRPr>
                <a:solidFill>
                  <a:srgbClr val="FFFFFF"/>
                </a:solidFill>
              </a:defRPr>
            </a:pPr>
            <a:r>
              <a:t>The purpose of our project was to create a functional user contact manager</a:t>
            </a:r>
          </a:p>
          <a:p>
            <a:pPr marL="182879" indent="-182879">
              <a:lnSpc>
                <a:spcPct val="95000"/>
              </a:lnSpc>
              <a:spcBef>
                <a:spcPts val="1600"/>
              </a:spcBef>
              <a:buSzPts val="1800"/>
              <a:buChar char="•"/>
              <a:defRPr>
                <a:solidFill>
                  <a:srgbClr val="FFFFFF"/>
                </a:solidFill>
              </a:defRPr>
            </a:pPr>
            <a:r>
              <a:t>Features include</a:t>
            </a:r>
          </a:p>
          <a:p>
            <a:pPr lvl="1" marL="457200" indent="-182879">
              <a:lnSpc>
                <a:spcPct val="90000"/>
              </a:lnSpc>
              <a:spcBef>
                <a:spcPts val="500"/>
              </a:spcBef>
              <a:buSzPts val="1600"/>
              <a:buChar char="●"/>
              <a:defRPr sz="1600">
                <a:solidFill>
                  <a:srgbClr val="FFFFFF"/>
                </a:solidFill>
              </a:defRPr>
            </a:pPr>
            <a:r>
              <a:t>Login/Create Account</a:t>
            </a:r>
          </a:p>
          <a:p>
            <a:pPr lvl="1" marL="457200" indent="-182879">
              <a:lnSpc>
                <a:spcPct val="90000"/>
              </a:lnSpc>
              <a:spcBef>
                <a:spcPts val="600"/>
              </a:spcBef>
              <a:buSzPts val="1600"/>
              <a:buChar char="●"/>
              <a:defRPr sz="1600">
                <a:solidFill>
                  <a:srgbClr val="FFFFFF"/>
                </a:solidFill>
              </a:defRPr>
            </a:pPr>
            <a:r>
              <a:t>Search Contacts</a:t>
            </a:r>
          </a:p>
          <a:p>
            <a:pPr lvl="1" marL="457200" indent="-182879">
              <a:lnSpc>
                <a:spcPct val="90000"/>
              </a:lnSpc>
              <a:spcBef>
                <a:spcPts val="600"/>
              </a:spcBef>
              <a:buSzPts val="1600"/>
              <a:buChar char="●"/>
              <a:defRPr sz="1600">
                <a:solidFill>
                  <a:srgbClr val="FFFFFF"/>
                </a:solidFill>
              </a:defRPr>
            </a:pPr>
            <a:r>
              <a:t>Add/Delete Contacts</a:t>
            </a:r>
          </a:p>
          <a:p>
            <a:pPr lvl="1" marL="457200" indent="-182879">
              <a:lnSpc>
                <a:spcPct val="90000"/>
              </a:lnSpc>
              <a:spcBef>
                <a:spcPts val="600"/>
              </a:spcBef>
              <a:buSzPts val="1600"/>
              <a:buChar char="●"/>
              <a:defRPr sz="1600">
                <a:solidFill>
                  <a:srgbClr val="FFFFFF"/>
                </a:solidFill>
              </a:defRPr>
            </a:pPr>
            <a:r>
              <a:t>Edit/Update Contacts</a:t>
            </a:r>
          </a:p>
          <a:p>
            <a:pPr marL="0" indent="0">
              <a:lnSpc>
                <a:spcPct val="95000"/>
              </a:lnSpc>
              <a:spcBef>
                <a:spcPts val="1700"/>
              </a:spcBef>
              <a:buSzTx/>
              <a:buFont typeface="Wingdings 3"/>
              <a:buNone/>
              <a:defRPr>
                <a:solidFill>
                  <a:srgbClr val="FFFFFF"/>
                </a:solidFill>
              </a:defRPr>
            </a:pPr>
            <a:r>
              <a:t>	</a:t>
            </a:r>
          </a:p>
        </p:txBody>
      </p:sp>
      <p:pic>
        <p:nvPicPr>
          <p:cNvPr id="198" name="Google Shape;126;p18" descr="Google Shape;126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3266" y="2811569"/>
            <a:ext cx="6036862" cy="298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31;p19"/>
          <p:cNvSpPr txBox="1"/>
          <p:nvPr>
            <p:ph type="title"/>
          </p:nvPr>
        </p:nvSpPr>
        <p:spPr>
          <a:xfrm>
            <a:off x="960119" y="434100"/>
            <a:ext cx="7169755" cy="1232752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>
              <a:defRPr>
                <a:solidFill>
                  <a:srgbClr val="000000"/>
                </a:solidFill>
              </a:defRPr>
            </a:pPr>
            <a:r>
              <a:t>Use Case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Diagram</a:t>
            </a:r>
          </a:p>
        </p:txBody>
      </p:sp>
      <p:pic>
        <p:nvPicPr>
          <p:cNvPr id="201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0879" y="177239"/>
            <a:ext cx="7058963" cy="6503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37;p20"/>
          <p:cNvSpPr txBox="1"/>
          <p:nvPr>
            <p:ph type="title"/>
          </p:nvPr>
        </p:nvSpPr>
        <p:spPr>
          <a:xfrm>
            <a:off x="152400" y="243599"/>
            <a:ext cx="2185800" cy="810902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</a:lvl1pPr>
          </a:lstStyle>
          <a:p>
            <a:pPr/>
            <a:r>
              <a:t>ERD</a:t>
            </a:r>
          </a:p>
        </p:txBody>
      </p:sp>
      <p:pic>
        <p:nvPicPr>
          <p:cNvPr id="204" name="Google Shape;138;p20" descr="Google Shape;138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206603"/>
            <a:ext cx="11692598" cy="5407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143;p21"/>
          <p:cNvSpPr txBox="1"/>
          <p:nvPr>
            <p:ph type="title"/>
          </p:nvPr>
        </p:nvSpPr>
        <p:spPr>
          <a:xfrm>
            <a:off x="0" y="187374"/>
            <a:ext cx="4078500" cy="77310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</a:lvl1pPr>
          </a:lstStyle>
          <a:p>
            <a:pPr/>
            <a:r>
              <a:t>GANTT  </a:t>
            </a:r>
          </a:p>
        </p:txBody>
      </p:sp>
      <p:pic>
        <p:nvPicPr>
          <p:cNvPr id="207" name="Google Shape;144;p21" descr="Google Shape;144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1204685"/>
            <a:ext cx="11829144" cy="5465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149;p22" descr="Google Shape;149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636436"/>
            <a:ext cx="2538720" cy="132556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oogle Shape;150;p22"/>
          <p:cNvSpPr txBox="1"/>
          <p:nvPr>
            <p:ph type="title"/>
          </p:nvPr>
        </p:nvSpPr>
        <p:spPr>
          <a:xfrm>
            <a:off x="918049" y="331563"/>
            <a:ext cx="9692700" cy="132570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</a:lvl1pPr>
          </a:lstStyle>
          <a:p>
            <a:pPr/>
            <a:r>
              <a:t>Backend and API</a:t>
            </a:r>
          </a:p>
        </p:txBody>
      </p:sp>
      <p:sp>
        <p:nvSpPr>
          <p:cNvPr id="211" name="Google Shape;151;p22"/>
          <p:cNvSpPr txBox="1"/>
          <p:nvPr>
            <p:ph type="body" idx="1"/>
          </p:nvPr>
        </p:nvSpPr>
        <p:spPr>
          <a:xfrm>
            <a:off x="1086677" y="1765595"/>
            <a:ext cx="8595360" cy="4351338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20040">
              <a:lnSpc>
                <a:spcPct val="95000"/>
              </a:lnSpc>
              <a:spcBef>
                <a:spcPts val="0"/>
              </a:spcBef>
              <a:buSzPts val="1800"/>
              <a:buChar char="●"/>
            </a:pPr>
            <a:r>
              <a:t>MERN Stack</a:t>
            </a:r>
          </a:p>
          <a:p>
            <a:pPr lvl="1" marL="457200" indent="-182879">
              <a:lnSpc>
                <a:spcPct val="90000"/>
              </a:lnSpc>
              <a:spcBef>
                <a:spcPts val="500"/>
              </a:spcBef>
              <a:buSzPts val="1600"/>
              <a:buChar char="●"/>
              <a:defRPr sz="1600"/>
            </a:pPr>
            <a:r>
              <a:t>MongoDB</a:t>
            </a:r>
          </a:p>
          <a:p>
            <a:pPr lvl="1" marL="457200" indent="-182879">
              <a:lnSpc>
                <a:spcPct val="90000"/>
              </a:lnSpc>
              <a:spcBef>
                <a:spcPts val="600"/>
              </a:spcBef>
              <a:buSzPts val="1600"/>
              <a:buChar char="●"/>
              <a:defRPr sz="1600"/>
            </a:pPr>
            <a:r>
              <a:t>Express</a:t>
            </a:r>
          </a:p>
          <a:p>
            <a:pPr lvl="1" marL="457200" indent="-182879">
              <a:lnSpc>
                <a:spcPct val="90000"/>
              </a:lnSpc>
              <a:spcBef>
                <a:spcPts val="600"/>
              </a:spcBef>
              <a:buSzPts val="1600"/>
              <a:buChar char="●"/>
              <a:defRPr sz="1600"/>
            </a:pPr>
            <a:r>
              <a:t>React</a:t>
            </a:r>
          </a:p>
          <a:p>
            <a:pPr lvl="1" marL="457200" indent="-182879">
              <a:lnSpc>
                <a:spcPct val="90000"/>
              </a:lnSpc>
              <a:spcBef>
                <a:spcPts val="600"/>
              </a:spcBef>
              <a:buSzPts val="1600"/>
              <a:buChar char="●"/>
              <a:defRPr sz="1600"/>
            </a:pPr>
            <a:r>
              <a:t>Node JS</a:t>
            </a:r>
          </a:p>
          <a:p>
            <a:pPr marL="0" indent="457200">
              <a:lnSpc>
                <a:spcPct val="90000"/>
              </a:lnSpc>
              <a:spcBef>
                <a:spcPts val="600"/>
              </a:spcBef>
              <a:buSzTx/>
              <a:buFont typeface="Wingdings 3"/>
              <a:buNone/>
            </a:pPr>
            <a:endParaRPr sz="1600"/>
          </a:p>
          <a:p>
            <a:pPr marL="457200" indent="-320040">
              <a:lnSpc>
                <a:spcPct val="90000"/>
              </a:lnSpc>
              <a:spcBef>
                <a:spcPts val="600"/>
              </a:spcBef>
              <a:buSzPts val="1800"/>
              <a:buChar char="●"/>
            </a:pPr>
            <a:r>
              <a:t>Mongoose used to connect to MongoDB atlas</a:t>
            </a:r>
          </a:p>
          <a:p>
            <a:pPr marL="0" indent="457200">
              <a:lnSpc>
                <a:spcPct val="90000"/>
              </a:lnSpc>
              <a:spcBef>
                <a:spcPts val="600"/>
              </a:spcBef>
              <a:buSzTx/>
              <a:buFont typeface="Wingdings 3"/>
              <a:buNone/>
            </a:pPr>
          </a:p>
          <a:p>
            <a:pPr marL="457200" indent="-320040">
              <a:lnSpc>
                <a:spcPct val="90000"/>
              </a:lnSpc>
              <a:spcBef>
                <a:spcPts val="600"/>
              </a:spcBef>
              <a:buSzPts val="1800"/>
              <a:buChar char="●"/>
            </a:pPr>
            <a:r>
              <a:t>Tested with postman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56;p23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</a:lvl1pPr>
          </a:lstStyle>
          <a:p>
            <a:pPr/>
            <a:r>
              <a:t>Front-End</a:t>
            </a:r>
          </a:p>
        </p:txBody>
      </p:sp>
      <p:sp>
        <p:nvSpPr>
          <p:cNvPr id="214" name="Google Shape;157;p23"/>
          <p:cNvSpPr txBox="1"/>
          <p:nvPr>
            <p:ph type="body" sz="half" idx="1"/>
          </p:nvPr>
        </p:nvSpPr>
        <p:spPr>
          <a:xfrm>
            <a:off x="1261873" y="1828800"/>
            <a:ext cx="7132502" cy="43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20040">
              <a:lnSpc>
                <a:spcPct val="95000"/>
              </a:lnSpc>
              <a:spcBef>
                <a:spcPts val="0"/>
              </a:spcBef>
              <a:buSzPts val="1800"/>
              <a:buChar char="●"/>
            </a:pPr>
            <a:r>
              <a:t>Used Bootstrap</a:t>
            </a:r>
          </a:p>
          <a:p>
            <a:pPr marL="0" indent="457200">
              <a:lnSpc>
                <a:spcPct val="95000"/>
              </a:lnSpc>
              <a:spcBef>
                <a:spcPts val="0"/>
              </a:spcBef>
              <a:buSzTx/>
              <a:buFont typeface="Wingdings 3"/>
              <a:buNone/>
            </a:pPr>
          </a:p>
          <a:p>
            <a:pPr marL="457200" indent="-320040">
              <a:lnSpc>
                <a:spcPct val="95000"/>
              </a:lnSpc>
              <a:spcBef>
                <a:spcPts val="0"/>
              </a:spcBef>
              <a:buSzPts val="1800"/>
              <a:buChar char="●"/>
            </a:pPr>
            <a:r>
              <a:t>Used light colors, very contrasted</a:t>
            </a:r>
          </a:p>
          <a:p>
            <a:pPr marL="0" indent="457200">
              <a:lnSpc>
                <a:spcPct val="95000"/>
              </a:lnSpc>
              <a:spcBef>
                <a:spcPts val="0"/>
              </a:spcBef>
              <a:buSzTx/>
              <a:buFont typeface="Wingdings 3"/>
              <a:buNone/>
            </a:pPr>
          </a:p>
          <a:p>
            <a:pPr marL="457200" indent="-320040">
              <a:lnSpc>
                <a:spcPct val="95000"/>
              </a:lnSpc>
              <a:spcBef>
                <a:spcPts val="0"/>
              </a:spcBef>
              <a:buSzPts val="1800"/>
              <a:buChar char="●"/>
            </a:pPr>
            <a:r>
              <a:t>all prompts are clearly marked to make easy user interface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Font typeface="Wingdings 3"/>
              <a:buNone/>
            </a:pPr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Font typeface="Wingdings 3"/>
              <a:buNone/>
            </a:pPr>
          </a:p>
          <a:p>
            <a:pPr marL="457200" indent="-320040">
              <a:lnSpc>
                <a:spcPct val="95000"/>
              </a:lnSpc>
              <a:spcBef>
                <a:spcPts val="0"/>
              </a:spcBef>
              <a:buSzPts val="1800"/>
              <a:buChar char="•"/>
            </a:pPr>
            <a:r>
              <a:t>Challenges</a:t>
            </a:r>
          </a:p>
          <a:p>
            <a:pPr lvl="1" marL="914400" indent="-342900">
              <a:lnSpc>
                <a:spcPct val="95000"/>
              </a:lnSpc>
              <a:spcBef>
                <a:spcPts val="0"/>
              </a:spcBef>
              <a:buSzPts val="1600"/>
              <a:buChar char="●"/>
              <a:defRPr sz="1600"/>
            </a:pPr>
            <a:r>
              <a:t>Connecting frontend to backend presented difficulty </a:t>
            </a:r>
          </a:p>
          <a:p>
            <a:pPr lvl="1" marL="914400" indent="-342900">
              <a:lnSpc>
                <a:spcPct val="95000"/>
              </a:lnSpc>
              <a:spcBef>
                <a:spcPts val="0"/>
              </a:spcBef>
              <a:buSzPts val="1600"/>
              <a:buChar char="●"/>
              <a:defRPr sz="1600"/>
            </a:pPr>
            <a:r>
              <a:t>Creating proper call functions for the edit and delete contacts buttons was more time consuming than we initially planned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162;p24" descr="Google Shape;162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633" y="5311373"/>
            <a:ext cx="1454476" cy="145447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Google Shape;163;p24"/>
          <p:cNvSpPr txBox="1"/>
          <p:nvPr>
            <p:ph type="title"/>
          </p:nvPr>
        </p:nvSpPr>
        <p:spPr>
          <a:xfrm>
            <a:off x="1261872" y="365759"/>
            <a:ext cx="9692700" cy="132570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</a:lvl1pPr>
          </a:lstStyle>
          <a:p>
            <a:pPr/>
            <a:r>
              <a:t>Team Challenges</a:t>
            </a:r>
          </a:p>
        </p:txBody>
      </p:sp>
      <p:sp>
        <p:nvSpPr>
          <p:cNvPr id="218" name="Google Shape;164;p24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20040">
              <a:lnSpc>
                <a:spcPct val="95000"/>
              </a:lnSpc>
              <a:spcBef>
                <a:spcPts val="0"/>
              </a:spcBef>
              <a:buSzPts val="1600"/>
              <a:buChar char="●"/>
              <a:defRPr sz="1600"/>
            </a:pPr>
            <a:r>
              <a:t>As UCF students finding times to meet up is always a challenge at first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Font typeface="Wingdings 3"/>
              <a:buNone/>
              <a:defRPr sz="1600"/>
            </a:pPr>
          </a:p>
          <a:p>
            <a:pPr marL="457200" indent="-320040">
              <a:lnSpc>
                <a:spcPct val="95000"/>
              </a:lnSpc>
              <a:spcBef>
                <a:spcPts val="0"/>
              </a:spcBef>
              <a:buSzPts val="1600"/>
              <a:buChar char="●"/>
              <a:defRPr sz="1600"/>
            </a:pPr>
            <a:r>
              <a:t>Finding a way to balance the workload without stepping on each others toes (small project, not much room for everyone to do anything huge)</a:t>
            </a:r>
          </a:p>
          <a:p>
            <a:pPr marL="457200" indent="-320040">
              <a:lnSpc>
                <a:spcPct val="95000"/>
              </a:lnSpc>
              <a:spcBef>
                <a:spcPts val="0"/>
              </a:spcBef>
              <a:buSzPts val="1600"/>
              <a:buChar char="●"/>
              <a:defRPr sz="1600"/>
            </a:pPr>
          </a:p>
          <a:p>
            <a:pPr marL="457200" indent="-320040">
              <a:lnSpc>
                <a:spcPct val="95000"/>
              </a:lnSpc>
              <a:spcBef>
                <a:spcPts val="0"/>
              </a:spcBef>
              <a:buSzPts val="1600"/>
              <a:buChar char="●"/>
              <a:defRPr sz="1600"/>
            </a:pPr>
            <a:r>
              <a:t>Integrating everyone’s work together </a:t>
            </a:r>
          </a:p>
          <a:p>
            <a:pPr marL="0" indent="914400">
              <a:lnSpc>
                <a:spcPct val="95000"/>
              </a:lnSpc>
              <a:spcBef>
                <a:spcPts val="0"/>
              </a:spcBef>
              <a:buSzTx/>
              <a:buFont typeface="Wingdings 3"/>
              <a:buNone/>
              <a:defRPr sz="1600"/>
            </a:pPr>
          </a:p>
          <a:p>
            <a:pPr marL="457200" indent="-320040">
              <a:lnSpc>
                <a:spcPct val="95000"/>
              </a:lnSpc>
              <a:spcBef>
                <a:spcPts val="0"/>
              </a:spcBef>
              <a:buSzPts val="1600"/>
              <a:buChar char="●"/>
              <a:defRPr sz="1600"/>
            </a:pPr>
            <a:r>
              <a:t>MERN was new for most of us, so learning the stack and how to use it was a challenge as well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Font typeface="Wingdings 3"/>
              <a:buNone/>
              <a:defRPr sz="1600"/>
            </a:pPr>
          </a:p>
          <a:p>
            <a:pPr marL="457200" indent="-320040">
              <a:lnSpc>
                <a:spcPct val="95000"/>
              </a:lnSpc>
              <a:spcBef>
                <a:spcPts val="0"/>
              </a:spcBef>
              <a:buSzPts val="1600"/>
              <a:buChar char="●"/>
              <a:defRPr sz="1600"/>
            </a:pPr>
            <a:r>
              <a:t>Login page presented difficulty</a:t>
            </a:r>
          </a:p>
          <a:p>
            <a:pPr marL="457200" indent="-320040">
              <a:lnSpc>
                <a:spcPct val="95000"/>
              </a:lnSpc>
              <a:spcBef>
                <a:spcPts val="0"/>
              </a:spcBef>
              <a:buSzPts val="1600"/>
              <a:buChar char="●"/>
              <a:defRPr sz="1600"/>
            </a:pPr>
          </a:p>
          <a:p>
            <a:pPr marL="457200" indent="-320040">
              <a:lnSpc>
                <a:spcPct val="95000"/>
              </a:lnSpc>
              <a:spcBef>
                <a:spcPts val="0"/>
              </a:spcBef>
              <a:buSzPts val="1600"/>
              <a:buChar char="●"/>
              <a:defRPr sz="1600"/>
            </a:pPr>
            <a:r>
              <a:t>Day of Presentation Bug</a:t>
            </a:r>
          </a:p>
        </p:txBody>
      </p:sp>
      <p:pic>
        <p:nvPicPr>
          <p:cNvPr id="219" name="Google Shape;165;p24" descr="Google Shape;16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6498" y="5311373"/>
            <a:ext cx="1454476" cy="145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