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2" r:id="rId6"/>
    <p:sldId id="263" r:id="rId7"/>
    <p:sldId id="261" r:id="rId8"/>
    <p:sldId id="264" r:id="rId9"/>
    <p:sldId id="266" r:id="rId10"/>
    <p:sldId id="265" r:id="rId11"/>
    <p:sldId id="267" r:id="rId12"/>
    <p:sldId id="269" r:id="rId13"/>
    <p:sldId id="272" r:id="rId14"/>
    <p:sldId id="268" r:id="rId15"/>
    <p:sldId id="270" r:id="rId16"/>
    <p:sldId id="271"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69" autoAdjust="0"/>
  </p:normalViewPr>
  <p:slideViewPr>
    <p:cSldViewPr snapToGrid="0">
      <p:cViewPr>
        <p:scale>
          <a:sx n="62" d="100"/>
          <a:sy n="62" d="100"/>
        </p:scale>
        <p:origin x="105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D800-0BE8-43F7-8011-25EC70E6A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76B99B-73AC-468D-BBA9-F75FAFDD7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D15AED-3697-49CC-AC37-2808CD6F6BAC}"/>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5" name="Footer Placeholder 4">
            <a:extLst>
              <a:ext uri="{FF2B5EF4-FFF2-40B4-BE49-F238E27FC236}">
                <a16:creationId xmlns:a16="http://schemas.microsoft.com/office/drawing/2014/main" id="{95A4005E-1035-4254-89FB-E0552A29B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44E8-D862-4296-94C5-E4CE27E0CE75}"/>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29733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91D4-26E5-4C03-AECA-1E43CE2740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E0C756-352C-42EE-9F68-F64C77380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EA287-AD37-465E-A4F4-E9EC84C2096A}"/>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5" name="Footer Placeholder 4">
            <a:extLst>
              <a:ext uri="{FF2B5EF4-FFF2-40B4-BE49-F238E27FC236}">
                <a16:creationId xmlns:a16="http://schemas.microsoft.com/office/drawing/2014/main" id="{4F3684FD-9CCC-465A-A951-50836E97B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736D1-AD53-41CE-9AEA-1A17A9961DF3}"/>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71279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F7F58-BCF1-43E6-A6B0-248CE1640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1554F4-3D1A-407E-AADE-167A30403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08FB7-B0F6-4078-ABED-3516247A0746}"/>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5" name="Footer Placeholder 4">
            <a:extLst>
              <a:ext uri="{FF2B5EF4-FFF2-40B4-BE49-F238E27FC236}">
                <a16:creationId xmlns:a16="http://schemas.microsoft.com/office/drawing/2014/main" id="{0E7326B1-F38A-45E7-8006-08E6037D4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17276-0AC2-4DAC-88C0-2B5C17E357A6}"/>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214779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5501-2522-40CF-BF7D-2F877A83C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51513-8256-4AF8-98A1-9DFF56A31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45B87-9472-491F-88FC-3C9476DF56AD}"/>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5" name="Footer Placeholder 4">
            <a:extLst>
              <a:ext uri="{FF2B5EF4-FFF2-40B4-BE49-F238E27FC236}">
                <a16:creationId xmlns:a16="http://schemas.microsoft.com/office/drawing/2014/main" id="{4D4EE038-ED00-4EFB-85A0-C163FDB40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DA5BA-0742-44FB-BCE5-874F26EEDD98}"/>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2201502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6EC9-6209-4B03-94E1-0B68BED8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8B7585-899A-4A92-8081-782BD967A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80B2B-F271-44EA-954A-8E92F49B9BB5}"/>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5" name="Footer Placeholder 4">
            <a:extLst>
              <a:ext uri="{FF2B5EF4-FFF2-40B4-BE49-F238E27FC236}">
                <a16:creationId xmlns:a16="http://schemas.microsoft.com/office/drawing/2014/main" id="{B5EAAFDF-2E8F-4893-B60F-AFDF96B66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75EE7-C338-4385-A9A3-099A9BA81404}"/>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395386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D0E4-E81C-48E7-85FB-C10754CF5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0CF6C1-3B59-4124-84FF-7A95B6551E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D0B639-0C05-426D-A746-0D94C7434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2DD08F-5629-4DD7-9A4E-7B7B69D161B6}"/>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6" name="Footer Placeholder 5">
            <a:extLst>
              <a:ext uri="{FF2B5EF4-FFF2-40B4-BE49-F238E27FC236}">
                <a16:creationId xmlns:a16="http://schemas.microsoft.com/office/drawing/2014/main" id="{45495F6E-AF24-44DB-BFFC-63C63D864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448A8-A741-4734-BA6A-C02427CA3EE8}"/>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31325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6CDE-AFA6-4A4A-B181-59B4FAF2E9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D9691-A6BD-454A-B96F-A08D1AB96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9CF0A-293E-43B0-A26B-687A5113E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EAF5EC-A4A2-4535-9455-089E38863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475DC5-A9B7-487B-8C37-948D819776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23FB3-51DC-4AC7-9B1E-9BD8C66FBC8F}"/>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8" name="Footer Placeholder 7">
            <a:extLst>
              <a:ext uri="{FF2B5EF4-FFF2-40B4-BE49-F238E27FC236}">
                <a16:creationId xmlns:a16="http://schemas.microsoft.com/office/drawing/2014/main" id="{15738853-ABC4-456B-880F-4A687C9A10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E1B0E-D46A-4570-825E-214AEC4D3E86}"/>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359483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BA70-ECC2-4A1D-8D29-27A4EB754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ECDB86-FC97-485A-AB95-0FE06DC97A11}"/>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4" name="Footer Placeholder 3">
            <a:extLst>
              <a:ext uri="{FF2B5EF4-FFF2-40B4-BE49-F238E27FC236}">
                <a16:creationId xmlns:a16="http://schemas.microsoft.com/office/drawing/2014/main" id="{9A1D028B-10B1-491F-B5DF-BCFC383723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FC13C3-C9AB-4C92-A457-72A9FB8AD873}"/>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78850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987DA-D8DE-48E8-8C04-CCCE1BD26AC7}"/>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3" name="Footer Placeholder 2">
            <a:extLst>
              <a:ext uri="{FF2B5EF4-FFF2-40B4-BE49-F238E27FC236}">
                <a16:creationId xmlns:a16="http://schemas.microsoft.com/office/drawing/2014/main" id="{4ECA5B85-D884-4FD4-917F-8D947189B3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51430-8877-4CC9-95A5-26ED292EF3AF}"/>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233529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9A3C-93F8-407C-B598-A70FB642B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82355D-F33B-43A9-9314-2F5B6E1C9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3CEB4-5B0C-4956-A251-1D89EC8D7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13BF6-E954-429E-A690-302C248DFD6E}"/>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6" name="Footer Placeholder 5">
            <a:extLst>
              <a:ext uri="{FF2B5EF4-FFF2-40B4-BE49-F238E27FC236}">
                <a16:creationId xmlns:a16="http://schemas.microsoft.com/office/drawing/2014/main" id="{F68251CC-01B5-4163-A5DC-211E2A57E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9219D-F5AF-4A94-9008-9724B3DAF456}"/>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371988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1BBB-F120-4E2B-A7CA-1C2DE344C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045082-9326-4F97-B142-F91BB1310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6983C5-FEE6-4C7B-969C-6782AFD8A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92E2C-2ED7-4CA5-9521-17E5EF1E5858}"/>
              </a:ext>
            </a:extLst>
          </p:cNvPr>
          <p:cNvSpPr>
            <a:spLocks noGrp="1"/>
          </p:cNvSpPr>
          <p:nvPr>
            <p:ph type="dt" sz="half" idx="10"/>
          </p:nvPr>
        </p:nvSpPr>
        <p:spPr/>
        <p:txBody>
          <a:bodyPr/>
          <a:lstStyle/>
          <a:p>
            <a:fld id="{8C13EEEA-E75F-48EF-BA65-16877444E9F6}" type="datetimeFigureOut">
              <a:rPr lang="en-US" smtClean="0"/>
              <a:t>11/23/2023</a:t>
            </a:fld>
            <a:endParaRPr lang="en-US"/>
          </a:p>
        </p:txBody>
      </p:sp>
      <p:sp>
        <p:nvSpPr>
          <p:cNvPr id="6" name="Footer Placeholder 5">
            <a:extLst>
              <a:ext uri="{FF2B5EF4-FFF2-40B4-BE49-F238E27FC236}">
                <a16:creationId xmlns:a16="http://schemas.microsoft.com/office/drawing/2014/main" id="{22631EF4-0355-4691-AC0C-C6F83A446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CE2EE-FF99-4FD3-A7BD-A533C102C67E}"/>
              </a:ext>
            </a:extLst>
          </p:cNvPr>
          <p:cNvSpPr>
            <a:spLocks noGrp="1"/>
          </p:cNvSpPr>
          <p:nvPr>
            <p:ph type="sldNum" sz="quarter" idx="12"/>
          </p:nvPr>
        </p:nvSpPr>
        <p:spPr/>
        <p:txBody>
          <a:bodyPr/>
          <a:lstStyle/>
          <a:p>
            <a:fld id="{F9C1D605-2E6D-49E9-B7FB-49D4790933E6}" type="slidenum">
              <a:rPr lang="en-US" smtClean="0"/>
              <a:t>‹#›</a:t>
            </a:fld>
            <a:endParaRPr lang="en-US"/>
          </a:p>
        </p:txBody>
      </p:sp>
    </p:spTree>
    <p:extLst>
      <p:ext uri="{BB962C8B-B14F-4D97-AF65-F5344CB8AC3E}">
        <p14:creationId xmlns:p14="http://schemas.microsoft.com/office/powerpoint/2010/main" val="256899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E77F7-1E42-403F-A3F5-689033522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3122D-D9A9-4AF8-A1A0-8C6982DDB2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875E0-EF38-4AFB-BF82-DD27E1783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3EEEA-E75F-48EF-BA65-16877444E9F6}" type="datetimeFigureOut">
              <a:rPr lang="en-US" smtClean="0"/>
              <a:t>11/23/2023</a:t>
            </a:fld>
            <a:endParaRPr lang="en-US"/>
          </a:p>
        </p:txBody>
      </p:sp>
      <p:sp>
        <p:nvSpPr>
          <p:cNvPr id="5" name="Footer Placeholder 4">
            <a:extLst>
              <a:ext uri="{FF2B5EF4-FFF2-40B4-BE49-F238E27FC236}">
                <a16:creationId xmlns:a16="http://schemas.microsoft.com/office/drawing/2014/main" id="{0A8E4109-2581-450F-869D-89880C2A7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7DB883-5D63-491A-AEAF-DF96578D8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1D605-2E6D-49E9-B7FB-49D4790933E6}" type="slidenum">
              <a:rPr lang="en-US" smtClean="0"/>
              <a:t>‹#›</a:t>
            </a:fld>
            <a:endParaRPr lang="en-US"/>
          </a:p>
        </p:txBody>
      </p:sp>
    </p:spTree>
    <p:extLst>
      <p:ext uri="{BB962C8B-B14F-4D97-AF65-F5344CB8AC3E}">
        <p14:creationId xmlns:p14="http://schemas.microsoft.com/office/powerpoint/2010/main" val="177929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9103825-2DC7-4CC7-88A2-7497C4353FFD}"/>
              </a:ext>
            </a:extLst>
          </p:cNvPr>
          <p:cNvSpPr txBox="1"/>
          <p:nvPr/>
        </p:nvSpPr>
        <p:spPr>
          <a:xfrm>
            <a:off x="2369128" y="2105890"/>
            <a:ext cx="6941126" cy="3139321"/>
          </a:xfrm>
          <a:prstGeom prst="rect">
            <a:avLst/>
          </a:prstGeom>
          <a:noFill/>
        </p:spPr>
        <p:txBody>
          <a:bodyPr wrap="square" rtlCol="0">
            <a:spAutoFit/>
          </a:bodyPr>
          <a:lstStyle/>
          <a:p>
            <a:pPr algn="ctr"/>
            <a:r>
              <a:rPr lang="en-US" sz="6600" b="1" dirty="0">
                <a:solidFill>
                  <a:schemeClr val="bg1"/>
                </a:solidFill>
              </a:rPr>
              <a:t>W</a:t>
            </a:r>
            <a:r>
              <a:rPr lang="en-NG" sz="6600" b="1" dirty="0">
                <a:solidFill>
                  <a:schemeClr val="bg1"/>
                </a:solidFill>
              </a:rPr>
              <a:t>ALM</a:t>
            </a:r>
            <a:r>
              <a:rPr lang="en-US" sz="6600" b="1" dirty="0">
                <a:solidFill>
                  <a:schemeClr val="bg1"/>
                </a:solidFill>
              </a:rPr>
              <a:t>A</a:t>
            </a:r>
            <a:r>
              <a:rPr lang="en-NG" sz="6600" b="1" dirty="0">
                <a:solidFill>
                  <a:schemeClr val="bg1"/>
                </a:solidFill>
              </a:rPr>
              <a:t>R</a:t>
            </a:r>
            <a:r>
              <a:rPr lang="en-US" sz="6600" b="1" dirty="0">
                <a:solidFill>
                  <a:schemeClr val="bg1"/>
                </a:solidFill>
              </a:rPr>
              <a:t>T</a:t>
            </a:r>
            <a:r>
              <a:rPr lang="en-NG" sz="6600" b="1" dirty="0">
                <a:solidFill>
                  <a:schemeClr val="bg1"/>
                </a:solidFill>
              </a:rPr>
              <a:t> </a:t>
            </a:r>
            <a:r>
              <a:rPr lang="en-US" sz="6600" b="1" dirty="0">
                <a:solidFill>
                  <a:schemeClr val="bg1"/>
                </a:solidFill>
              </a:rPr>
              <a:t>I</a:t>
            </a:r>
            <a:r>
              <a:rPr lang="en-NG" sz="6600" b="1" dirty="0">
                <a:solidFill>
                  <a:schemeClr val="bg1"/>
                </a:solidFill>
              </a:rPr>
              <a:t>N</a:t>
            </a:r>
            <a:r>
              <a:rPr lang="en-US" sz="6600" b="1" dirty="0">
                <a:solidFill>
                  <a:schemeClr val="bg1"/>
                </a:solidFill>
              </a:rPr>
              <a:t>C</a:t>
            </a:r>
            <a:r>
              <a:rPr lang="en-NG" sz="6600" b="1" dirty="0">
                <a:solidFill>
                  <a:schemeClr val="bg1"/>
                </a:solidFill>
              </a:rPr>
              <a:t> SALES DATA ANALYSIS.</a:t>
            </a:r>
            <a:endParaRPr lang="en-US" sz="6600" b="1" dirty="0">
              <a:solidFill>
                <a:schemeClr val="bg1"/>
              </a:solidFill>
            </a:endParaRPr>
          </a:p>
        </p:txBody>
      </p:sp>
      <p:sp>
        <p:nvSpPr>
          <p:cNvPr id="5" name="TextBox 4">
            <a:extLst>
              <a:ext uri="{FF2B5EF4-FFF2-40B4-BE49-F238E27FC236}">
                <a16:creationId xmlns:a16="http://schemas.microsoft.com/office/drawing/2014/main" id="{FCEAB455-4035-462A-834E-B0386CBA850F}"/>
              </a:ext>
            </a:extLst>
          </p:cNvPr>
          <p:cNvSpPr txBox="1"/>
          <p:nvPr/>
        </p:nvSpPr>
        <p:spPr>
          <a:xfrm>
            <a:off x="8118765" y="6047048"/>
            <a:ext cx="3925458" cy="523220"/>
          </a:xfrm>
          <a:prstGeom prst="rect">
            <a:avLst/>
          </a:prstGeom>
          <a:noFill/>
        </p:spPr>
        <p:txBody>
          <a:bodyPr wrap="square" rtlCol="0">
            <a:spAutoFit/>
          </a:bodyPr>
          <a:lstStyle/>
          <a:p>
            <a:pPr algn="ctr"/>
            <a:r>
              <a:rPr lang="en-NG" sz="2800" b="1" dirty="0">
                <a:solidFill>
                  <a:srgbClr val="FFC000"/>
                </a:solidFill>
              </a:rPr>
              <a:t>B</a:t>
            </a:r>
            <a:r>
              <a:rPr lang="en-US" sz="2800" b="1" dirty="0">
                <a:solidFill>
                  <a:srgbClr val="FFC000"/>
                </a:solidFill>
              </a:rPr>
              <a:t>y</a:t>
            </a:r>
            <a:r>
              <a:rPr lang="en-NG" sz="2800" b="1" dirty="0">
                <a:solidFill>
                  <a:srgbClr val="FFC000"/>
                </a:solidFill>
              </a:rPr>
              <a:t> </a:t>
            </a:r>
            <a:r>
              <a:rPr lang="en-US" sz="2800" b="1" dirty="0">
                <a:solidFill>
                  <a:srgbClr val="FFC000"/>
                </a:solidFill>
              </a:rPr>
              <a:t>A</a:t>
            </a:r>
            <a:r>
              <a:rPr lang="en-NG" sz="2800" b="1" dirty="0">
                <a:solidFill>
                  <a:srgbClr val="FFC000"/>
                </a:solidFill>
              </a:rPr>
              <a:t>yomide Adeyemi</a:t>
            </a:r>
            <a:endParaRPr lang="en-US" sz="2800" b="1" dirty="0">
              <a:solidFill>
                <a:srgbClr val="FFC000"/>
              </a:solidFill>
            </a:endParaRPr>
          </a:p>
        </p:txBody>
      </p:sp>
      <p:cxnSp>
        <p:nvCxnSpPr>
          <p:cNvPr id="6" name="Straight Connector 5">
            <a:extLst>
              <a:ext uri="{FF2B5EF4-FFF2-40B4-BE49-F238E27FC236}">
                <a16:creationId xmlns:a16="http://schemas.microsoft.com/office/drawing/2014/main" id="{5D19BD6F-E19D-4337-9842-1E3E231AE4A9}"/>
              </a:ext>
            </a:extLst>
          </p:cNvPr>
          <p:cNvCxnSpPr/>
          <p:nvPr/>
        </p:nvCxnSpPr>
        <p:spPr>
          <a:xfrm>
            <a:off x="8446576" y="6047048"/>
            <a:ext cx="33011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0614DDC-1C8E-4B29-9871-070A168D5932}"/>
              </a:ext>
            </a:extLst>
          </p:cNvPr>
          <p:cNvCxnSpPr/>
          <p:nvPr/>
        </p:nvCxnSpPr>
        <p:spPr>
          <a:xfrm>
            <a:off x="8443993" y="6586907"/>
            <a:ext cx="33011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1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A1A0A2FB-3A51-45FD-ACD3-36BB2B040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55" y="2235526"/>
            <a:ext cx="5153891" cy="3500162"/>
          </a:xfrm>
          <a:prstGeom prst="rect">
            <a:avLst/>
          </a:prstGeom>
          <a:ln w="3175">
            <a:solidFill>
              <a:schemeClr val="bg1"/>
            </a:solidFill>
          </a:ln>
        </p:spPr>
      </p:pic>
      <p:sp>
        <p:nvSpPr>
          <p:cNvPr id="5" name="TextBox 4">
            <a:extLst>
              <a:ext uri="{FF2B5EF4-FFF2-40B4-BE49-F238E27FC236}">
                <a16:creationId xmlns:a16="http://schemas.microsoft.com/office/drawing/2014/main" id="{7F42456E-7916-4218-8BFC-997FC1E62377}"/>
              </a:ext>
            </a:extLst>
          </p:cNvPr>
          <p:cNvSpPr txBox="1"/>
          <p:nvPr/>
        </p:nvSpPr>
        <p:spPr>
          <a:xfrm>
            <a:off x="471055" y="1029454"/>
            <a:ext cx="10778836" cy="923330"/>
          </a:xfrm>
          <a:prstGeom prst="rect">
            <a:avLst/>
          </a:prstGeom>
          <a:noFill/>
        </p:spPr>
        <p:txBody>
          <a:bodyPr wrap="square" rtlCol="0">
            <a:spAutoFit/>
          </a:bodyPr>
          <a:lstStyle/>
          <a:p>
            <a:pPr algn="ctr"/>
            <a:r>
              <a:rPr lang="en-NG" sz="5400" dirty="0">
                <a:solidFill>
                  <a:schemeClr val="bg1"/>
                </a:solidFill>
              </a:rPr>
              <a:t>R</a:t>
            </a:r>
            <a:r>
              <a:rPr lang="en-US" sz="5400" dirty="0">
                <a:solidFill>
                  <a:schemeClr val="bg1"/>
                </a:solidFill>
              </a:rPr>
              <a:t>E</a:t>
            </a:r>
            <a:r>
              <a:rPr lang="en-NG" sz="5400" dirty="0">
                <a:solidFill>
                  <a:schemeClr val="bg1"/>
                </a:solidFill>
              </a:rPr>
              <a:t>V</a:t>
            </a:r>
            <a:r>
              <a:rPr lang="en-US" sz="5400" dirty="0">
                <a:solidFill>
                  <a:schemeClr val="bg1"/>
                </a:solidFill>
              </a:rPr>
              <a:t>E</a:t>
            </a:r>
            <a:r>
              <a:rPr lang="en-NG" sz="5400" dirty="0">
                <a:solidFill>
                  <a:schemeClr val="bg1"/>
                </a:solidFill>
              </a:rPr>
              <a:t>N</a:t>
            </a:r>
            <a:r>
              <a:rPr lang="en-US" sz="5400" dirty="0">
                <a:solidFill>
                  <a:schemeClr val="bg1"/>
                </a:solidFill>
              </a:rPr>
              <a:t>U</a:t>
            </a:r>
            <a:r>
              <a:rPr lang="en-NG" sz="5400" dirty="0">
                <a:solidFill>
                  <a:schemeClr val="bg1"/>
                </a:solidFill>
              </a:rPr>
              <a:t>E </a:t>
            </a:r>
            <a:r>
              <a:rPr lang="en-US" sz="5400" dirty="0">
                <a:solidFill>
                  <a:schemeClr val="bg1"/>
                </a:solidFill>
              </a:rPr>
              <a:t>B</a:t>
            </a:r>
            <a:r>
              <a:rPr lang="en-NG" sz="5400" dirty="0">
                <a:solidFill>
                  <a:schemeClr val="bg1"/>
                </a:solidFill>
              </a:rPr>
              <a:t>Y </a:t>
            </a:r>
            <a:r>
              <a:rPr lang="en-US" sz="5400" dirty="0">
                <a:solidFill>
                  <a:schemeClr val="bg1"/>
                </a:solidFill>
              </a:rPr>
              <a:t>P</a:t>
            </a:r>
            <a:r>
              <a:rPr lang="en-NG" sz="5400" dirty="0">
                <a:solidFill>
                  <a:schemeClr val="bg1"/>
                </a:solidFill>
              </a:rPr>
              <a:t>R</a:t>
            </a:r>
            <a:r>
              <a:rPr lang="en-US" sz="5400" dirty="0">
                <a:solidFill>
                  <a:schemeClr val="bg1"/>
                </a:solidFill>
              </a:rPr>
              <a:t>O</a:t>
            </a:r>
            <a:r>
              <a:rPr lang="en-NG" sz="5400" dirty="0">
                <a:solidFill>
                  <a:schemeClr val="bg1"/>
                </a:solidFill>
              </a:rPr>
              <a:t>D</a:t>
            </a:r>
            <a:r>
              <a:rPr lang="en-US" sz="5400" dirty="0">
                <a:solidFill>
                  <a:schemeClr val="bg1"/>
                </a:solidFill>
              </a:rPr>
              <a:t>U</a:t>
            </a:r>
            <a:r>
              <a:rPr lang="en-NG" sz="5400" dirty="0">
                <a:solidFill>
                  <a:schemeClr val="bg1"/>
                </a:solidFill>
              </a:rPr>
              <a:t>C</a:t>
            </a:r>
            <a:r>
              <a:rPr lang="en-US" sz="5400" dirty="0">
                <a:solidFill>
                  <a:schemeClr val="bg1"/>
                </a:solidFill>
              </a:rPr>
              <a:t>T</a:t>
            </a:r>
          </a:p>
        </p:txBody>
      </p:sp>
      <p:sp>
        <p:nvSpPr>
          <p:cNvPr id="2" name="TextBox 1">
            <a:extLst>
              <a:ext uri="{FF2B5EF4-FFF2-40B4-BE49-F238E27FC236}">
                <a16:creationId xmlns:a16="http://schemas.microsoft.com/office/drawing/2014/main" id="{03273F33-234E-4329-8F3A-9D49EAD7563F}"/>
              </a:ext>
            </a:extLst>
          </p:cNvPr>
          <p:cNvSpPr txBox="1"/>
          <p:nvPr/>
        </p:nvSpPr>
        <p:spPr>
          <a:xfrm>
            <a:off x="5920353" y="2971800"/>
            <a:ext cx="5800592" cy="2276008"/>
          </a:xfrm>
          <a:prstGeom prst="rect">
            <a:avLst/>
          </a:prstGeom>
          <a:noFill/>
        </p:spPr>
        <p:txBody>
          <a:bodyPr wrap="square" rtlCol="0">
            <a:spAutoFit/>
          </a:bodyPr>
          <a:lstStyle/>
          <a:p>
            <a:pPr>
              <a:lnSpc>
                <a:spcPct val="250000"/>
              </a:lnSpc>
            </a:pPr>
            <a:r>
              <a:rPr lang="en-NG" sz="2000" dirty="0">
                <a:solidFill>
                  <a:schemeClr val="bg1"/>
                </a:solidFill>
              </a:rPr>
              <a:t>F</a:t>
            </a:r>
            <a:r>
              <a:rPr lang="en-US" sz="2000" dirty="0">
                <a:solidFill>
                  <a:schemeClr val="bg1"/>
                </a:solidFill>
              </a:rPr>
              <a:t>o</a:t>
            </a:r>
            <a:r>
              <a:rPr lang="en-NG" sz="2000" dirty="0">
                <a:solidFill>
                  <a:schemeClr val="bg1"/>
                </a:solidFill>
              </a:rPr>
              <a:t>o</a:t>
            </a:r>
            <a:r>
              <a:rPr lang="en-US" sz="2000" dirty="0">
                <a:solidFill>
                  <a:schemeClr val="bg1"/>
                </a:solidFill>
              </a:rPr>
              <a:t>d</a:t>
            </a:r>
            <a:r>
              <a:rPr lang="en-NG" sz="2000" dirty="0">
                <a:solidFill>
                  <a:schemeClr val="bg1"/>
                </a:solidFill>
              </a:rPr>
              <a:t> a</a:t>
            </a:r>
            <a:r>
              <a:rPr lang="en-US" sz="2000" dirty="0">
                <a:solidFill>
                  <a:schemeClr val="bg1"/>
                </a:solidFill>
              </a:rPr>
              <a:t>n</a:t>
            </a:r>
            <a:r>
              <a:rPr lang="en-NG" sz="2000" dirty="0">
                <a:solidFill>
                  <a:schemeClr val="bg1"/>
                </a:solidFill>
              </a:rPr>
              <a:t>d </a:t>
            </a:r>
            <a:r>
              <a:rPr lang="en-US" sz="2000" dirty="0">
                <a:solidFill>
                  <a:schemeClr val="bg1"/>
                </a:solidFill>
              </a:rPr>
              <a:t>b</a:t>
            </a:r>
            <a:r>
              <a:rPr lang="en-NG" sz="2000" dirty="0">
                <a:solidFill>
                  <a:schemeClr val="bg1"/>
                </a:solidFill>
              </a:rPr>
              <a:t>e</a:t>
            </a:r>
            <a:r>
              <a:rPr lang="en-US" sz="2000" dirty="0">
                <a:solidFill>
                  <a:schemeClr val="bg1"/>
                </a:solidFill>
              </a:rPr>
              <a:t>v</a:t>
            </a:r>
            <a:r>
              <a:rPr lang="en-NG" sz="2000" dirty="0">
                <a:solidFill>
                  <a:schemeClr val="bg1"/>
                </a:solidFill>
              </a:rPr>
              <a:t>e</a:t>
            </a:r>
            <a:r>
              <a:rPr lang="en-US" sz="2000" dirty="0">
                <a:solidFill>
                  <a:schemeClr val="bg1"/>
                </a:solidFill>
              </a:rPr>
              <a:t>r</a:t>
            </a:r>
            <a:r>
              <a:rPr lang="en-NG" sz="2000" dirty="0">
                <a:solidFill>
                  <a:schemeClr val="bg1"/>
                </a:solidFill>
              </a:rPr>
              <a:t>a</a:t>
            </a:r>
            <a:r>
              <a:rPr lang="en-US" sz="2000" dirty="0">
                <a:solidFill>
                  <a:schemeClr val="bg1"/>
                </a:solidFill>
              </a:rPr>
              <a:t>g</a:t>
            </a:r>
            <a:r>
              <a:rPr lang="en-NG" sz="2000" dirty="0">
                <a:solidFill>
                  <a:schemeClr val="bg1"/>
                </a:solidFill>
              </a:rPr>
              <a:t>e</a:t>
            </a:r>
            <a:r>
              <a:rPr lang="en-US" sz="2000" dirty="0">
                <a:solidFill>
                  <a:schemeClr val="bg1"/>
                </a:solidFill>
              </a:rPr>
              <a:t>s</a:t>
            </a:r>
            <a:r>
              <a:rPr lang="en-NG" sz="2000" dirty="0">
                <a:solidFill>
                  <a:schemeClr val="bg1"/>
                </a:solidFill>
              </a:rPr>
              <a:t>, </a:t>
            </a:r>
            <a:r>
              <a:rPr lang="en-US" sz="2000" dirty="0">
                <a:solidFill>
                  <a:schemeClr val="bg1"/>
                </a:solidFill>
              </a:rPr>
              <a:t>S</a:t>
            </a:r>
            <a:r>
              <a:rPr lang="en-NG" sz="2000" dirty="0">
                <a:solidFill>
                  <a:schemeClr val="bg1"/>
                </a:solidFill>
              </a:rPr>
              <a:t>p</a:t>
            </a:r>
            <a:r>
              <a:rPr lang="en-US" sz="2000" dirty="0">
                <a:solidFill>
                  <a:schemeClr val="bg1"/>
                </a:solidFill>
              </a:rPr>
              <a:t>o</a:t>
            </a:r>
            <a:r>
              <a:rPr lang="en-NG" sz="2000" dirty="0">
                <a:solidFill>
                  <a:schemeClr val="bg1"/>
                </a:solidFill>
              </a:rPr>
              <a:t>r</a:t>
            </a:r>
            <a:r>
              <a:rPr lang="en-US" sz="2000" dirty="0">
                <a:solidFill>
                  <a:schemeClr val="bg1"/>
                </a:solidFill>
              </a:rPr>
              <a:t>t</a:t>
            </a:r>
            <a:r>
              <a:rPr lang="en-NG" sz="2000" dirty="0">
                <a:solidFill>
                  <a:schemeClr val="bg1"/>
                </a:solidFill>
              </a:rPr>
              <a:t>s </a:t>
            </a:r>
            <a:r>
              <a:rPr lang="en-US" sz="2000" dirty="0">
                <a:solidFill>
                  <a:schemeClr val="bg1"/>
                </a:solidFill>
              </a:rPr>
              <a:t>a</a:t>
            </a:r>
            <a:r>
              <a:rPr lang="en-NG" sz="2000" dirty="0">
                <a:solidFill>
                  <a:schemeClr val="bg1"/>
                </a:solidFill>
              </a:rPr>
              <a:t>n</a:t>
            </a:r>
            <a:r>
              <a:rPr lang="en-US" sz="2000" dirty="0">
                <a:solidFill>
                  <a:schemeClr val="bg1"/>
                </a:solidFill>
              </a:rPr>
              <a:t>d</a:t>
            </a:r>
            <a:r>
              <a:rPr lang="en-NG" sz="2000" dirty="0">
                <a:solidFill>
                  <a:schemeClr val="bg1"/>
                </a:solidFill>
              </a:rPr>
              <a:t> </a:t>
            </a:r>
            <a:r>
              <a:rPr lang="en-US" sz="2000" dirty="0">
                <a:solidFill>
                  <a:schemeClr val="bg1"/>
                </a:solidFill>
              </a:rPr>
              <a:t>t</a:t>
            </a:r>
            <a:r>
              <a:rPr lang="en-NG" sz="2000" dirty="0">
                <a:solidFill>
                  <a:schemeClr val="bg1"/>
                </a:solidFill>
              </a:rPr>
              <a:t>r</a:t>
            </a:r>
            <a:r>
              <a:rPr lang="en-US" sz="2000" dirty="0">
                <a:solidFill>
                  <a:schemeClr val="bg1"/>
                </a:solidFill>
              </a:rPr>
              <a:t>a</a:t>
            </a:r>
            <a:r>
              <a:rPr lang="en-NG" sz="2000" dirty="0">
                <a:solidFill>
                  <a:schemeClr val="bg1"/>
                </a:solidFill>
              </a:rPr>
              <a:t>v</a:t>
            </a:r>
            <a:r>
              <a:rPr lang="en-US" sz="2000" dirty="0">
                <a:solidFill>
                  <a:schemeClr val="bg1"/>
                </a:solidFill>
              </a:rPr>
              <a:t>e</a:t>
            </a:r>
            <a:r>
              <a:rPr lang="en-NG" sz="2000" dirty="0">
                <a:solidFill>
                  <a:schemeClr val="bg1"/>
                </a:solidFill>
              </a:rPr>
              <a:t>l, </a:t>
            </a:r>
            <a:r>
              <a:rPr lang="en-US" sz="2000" dirty="0">
                <a:solidFill>
                  <a:schemeClr val="bg1"/>
                </a:solidFill>
              </a:rPr>
              <a:t>e</a:t>
            </a:r>
            <a:r>
              <a:rPr lang="en-NG" sz="2000" dirty="0">
                <a:solidFill>
                  <a:schemeClr val="bg1"/>
                </a:solidFill>
              </a:rPr>
              <a:t>l</a:t>
            </a:r>
            <a:r>
              <a:rPr lang="en-US" sz="2000" dirty="0">
                <a:solidFill>
                  <a:schemeClr val="bg1"/>
                </a:solidFill>
              </a:rPr>
              <a:t>e</a:t>
            </a:r>
            <a:r>
              <a:rPr lang="en-NG" sz="2000" dirty="0">
                <a:solidFill>
                  <a:schemeClr val="bg1"/>
                </a:solidFill>
              </a:rPr>
              <a:t>c</a:t>
            </a:r>
            <a:r>
              <a:rPr lang="en-US" sz="2000" dirty="0">
                <a:solidFill>
                  <a:schemeClr val="bg1"/>
                </a:solidFill>
              </a:rPr>
              <a:t>t</a:t>
            </a:r>
            <a:r>
              <a:rPr lang="en-NG" sz="2000" dirty="0">
                <a:solidFill>
                  <a:schemeClr val="bg1"/>
                </a:solidFill>
              </a:rPr>
              <a:t>r</a:t>
            </a:r>
            <a:r>
              <a:rPr lang="en-US" sz="2000" dirty="0">
                <a:solidFill>
                  <a:schemeClr val="bg1"/>
                </a:solidFill>
              </a:rPr>
              <a:t>o</a:t>
            </a:r>
            <a:r>
              <a:rPr lang="en-NG" sz="2000" dirty="0">
                <a:solidFill>
                  <a:schemeClr val="bg1"/>
                </a:solidFill>
              </a:rPr>
              <a:t>n</a:t>
            </a:r>
            <a:r>
              <a:rPr lang="en-US" sz="2000" dirty="0" err="1">
                <a:solidFill>
                  <a:schemeClr val="bg1"/>
                </a:solidFill>
              </a:rPr>
              <a:t>i</a:t>
            </a:r>
            <a:r>
              <a:rPr lang="en-NG" sz="2000" dirty="0">
                <a:solidFill>
                  <a:schemeClr val="bg1"/>
                </a:solidFill>
              </a:rPr>
              <a:t>c</a:t>
            </a:r>
            <a:r>
              <a:rPr lang="en-US" sz="2000" dirty="0">
                <a:solidFill>
                  <a:schemeClr val="bg1"/>
                </a:solidFill>
              </a:rPr>
              <a:t>s</a:t>
            </a:r>
            <a:r>
              <a:rPr lang="en-NG" sz="2000" dirty="0">
                <a:solidFill>
                  <a:schemeClr val="bg1"/>
                </a:solidFill>
              </a:rPr>
              <a:t> were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t</a:t>
            </a:r>
            <a:r>
              <a:rPr lang="en-NG" sz="2000" dirty="0">
                <a:solidFill>
                  <a:schemeClr val="bg1"/>
                </a:solidFill>
              </a:rPr>
              <a:t>o</a:t>
            </a:r>
            <a:r>
              <a:rPr lang="en-US" sz="2000" dirty="0">
                <a:solidFill>
                  <a:schemeClr val="bg1"/>
                </a:solidFill>
              </a:rPr>
              <a:t>p</a:t>
            </a:r>
            <a:r>
              <a:rPr lang="en-NG" sz="2000" dirty="0">
                <a:solidFill>
                  <a:schemeClr val="bg1"/>
                </a:solidFill>
              </a:rPr>
              <a:t> </a:t>
            </a:r>
            <a:r>
              <a:rPr lang="en-US" sz="2000" dirty="0">
                <a:solidFill>
                  <a:schemeClr val="bg1"/>
                </a:solidFill>
              </a:rPr>
              <a:t>t</a:t>
            </a:r>
            <a:r>
              <a:rPr lang="en-NG" sz="2000" dirty="0">
                <a:solidFill>
                  <a:schemeClr val="bg1"/>
                </a:solidFill>
              </a:rPr>
              <a:t>h</a:t>
            </a:r>
            <a:r>
              <a:rPr lang="en-US" sz="2000" dirty="0">
                <a:solidFill>
                  <a:schemeClr val="bg1"/>
                </a:solidFill>
              </a:rPr>
              <a:t>r</a:t>
            </a:r>
            <a:r>
              <a:rPr lang="en-NG" sz="2000" dirty="0">
                <a:solidFill>
                  <a:schemeClr val="bg1"/>
                </a:solidFill>
              </a:rPr>
              <a:t>e</a:t>
            </a:r>
            <a:r>
              <a:rPr lang="en-US" sz="2000" dirty="0">
                <a:solidFill>
                  <a:schemeClr val="bg1"/>
                </a:solidFill>
              </a:rPr>
              <a:t>e</a:t>
            </a:r>
            <a:r>
              <a:rPr lang="en-NG" sz="2000" dirty="0">
                <a:solidFill>
                  <a:schemeClr val="bg1"/>
                </a:solidFill>
              </a:rPr>
              <a:t> </a:t>
            </a:r>
            <a:r>
              <a:rPr lang="en-US" sz="2000" dirty="0">
                <a:solidFill>
                  <a:schemeClr val="bg1"/>
                </a:solidFill>
              </a:rPr>
              <a:t>r</a:t>
            </a:r>
            <a:r>
              <a:rPr lang="en-NG" sz="2000" dirty="0">
                <a:solidFill>
                  <a:schemeClr val="bg1"/>
                </a:solidFill>
              </a:rPr>
              <a:t>e</a:t>
            </a:r>
            <a:r>
              <a:rPr lang="en-US" sz="2000" dirty="0">
                <a:solidFill>
                  <a:schemeClr val="bg1"/>
                </a:solidFill>
              </a:rPr>
              <a:t>v</a:t>
            </a:r>
            <a:r>
              <a:rPr lang="en-NG" sz="2000" dirty="0">
                <a:solidFill>
                  <a:schemeClr val="bg1"/>
                </a:solidFill>
              </a:rPr>
              <a:t>e</a:t>
            </a:r>
            <a:r>
              <a:rPr lang="en-US" sz="2000" dirty="0">
                <a:solidFill>
                  <a:schemeClr val="bg1"/>
                </a:solidFill>
              </a:rPr>
              <a:t>n</a:t>
            </a:r>
            <a:r>
              <a:rPr lang="en-NG" sz="2000" dirty="0">
                <a:solidFill>
                  <a:schemeClr val="bg1"/>
                </a:solidFill>
              </a:rPr>
              <a:t>u</a:t>
            </a:r>
            <a:r>
              <a:rPr lang="en-US" sz="2000" dirty="0">
                <a:solidFill>
                  <a:schemeClr val="bg1"/>
                </a:solidFill>
              </a:rPr>
              <a:t>e</a:t>
            </a:r>
            <a:r>
              <a:rPr lang="en-NG" sz="2000" dirty="0">
                <a:solidFill>
                  <a:schemeClr val="bg1"/>
                </a:solidFill>
              </a:rPr>
              <a:t> </a:t>
            </a:r>
            <a:r>
              <a:rPr lang="en-US" sz="2000" dirty="0">
                <a:solidFill>
                  <a:schemeClr val="bg1"/>
                </a:solidFill>
              </a:rPr>
              <a:t>g</a:t>
            </a:r>
            <a:r>
              <a:rPr lang="en-NG" sz="2000" dirty="0">
                <a:solidFill>
                  <a:schemeClr val="bg1"/>
                </a:solidFill>
              </a:rPr>
              <a:t>e</a:t>
            </a:r>
            <a:r>
              <a:rPr lang="en-US" sz="2000" dirty="0">
                <a:solidFill>
                  <a:schemeClr val="bg1"/>
                </a:solidFill>
              </a:rPr>
              <a:t>n</a:t>
            </a:r>
            <a:r>
              <a:rPr lang="en-NG" sz="2000" dirty="0">
                <a:solidFill>
                  <a:schemeClr val="bg1"/>
                </a:solidFill>
              </a:rPr>
              <a:t>e</a:t>
            </a:r>
            <a:r>
              <a:rPr lang="en-US" sz="2000" dirty="0">
                <a:solidFill>
                  <a:schemeClr val="bg1"/>
                </a:solidFill>
              </a:rPr>
              <a:t>r</a:t>
            </a:r>
            <a:r>
              <a:rPr lang="en-NG" sz="2000" dirty="0">
                <a:solidFill>
                  <a:schemeClr val="bg1"/>
                </a:solidFill>
              </a:rPr>
              <a:t>a</a:t>
            </a:r>
            <a:r>
              <a:rPr lang="en-US" sz="2000" dirty="0">
                <a:solidFill>
                  <a:schemeClr val="bg1"/>
                </a:solidFill>
              </a:rPr>
              <a:t>t</a:t>
            </a:r>
            <a:r>
              <a:rPr lang="en-NG" sz="2000" dirty="0" err="1">
                <a:solidFill>
                  <a:schemeClr val="bg1"/>
                </a:solidFill>
              </a:rPr>
              <a:t>i</a:t>
            </a:r>
            <a:r>
              <a:rPr lang="en-US" sz="2000" dirty="0">
                <a:solidFill>
                  <a:schemeClr val="bg1"/>
                </a:solidFill>
              </a:rPr>
              <a:t>n</a:t>
            </a:r>
            <a:r>
              <a:rPr lang="en-NG" sz="2000" dirty="0">
                <a:solidFill>
                  <a:schemeClr val="bg1"/>
                </a:solidFill>
              </a:rPr>
              <a:t>g </a:t>
            </a:r>
            <a:r>
              <a:rPr lang="en-US" sz="2000" dirty="0">
                <a:solidFill>
                  <a:schemeClr val="bg1"/>
                </a:solidFill>
              </a:rPr>
              <a:t>p</a:t>
            </a:r>
            <a:r>
              <a:rPr lang="en-NG" sz="2000" dirty="0">
                <a:solidFill>
                  <a:schemeClr val="bg1"/>
                </a:solidFill>
              </a:rPr>
              <a:t>r</a:t>
            </a:r>
            <a:r>
              <a:rPr lang="en-US" sz="2000" dirty="0">
                <a:solidFill>
                  <a:schemeClr val="bg1"/>
                </a:solidFill>
              </a:rPr>
              <a:t>o</a:t>
            </a:r>
            <a:r>
              <a:rPr lang="en-NG" sz="2000" dirty="0">
                <a:solidFill>
                  <a:schemeClr val="bg1"/>
                </a:solidFill>
              </a:rPr>
              <a:t>d</a:t>
            </a:r>
            <a:r>
              <a:rPr lang="en-US" sz="2000" dirty="0">
                <a:solidFill>
                  <a:schemeClr val="bg1"/>
                </a:solidFill>
              </a:rPr>
              <a:t>u</a:t>
            </a:r>
            <a:r>
              <a:rPr lang="en-NG" sz="2000" dirty="0">
                <a:solidFill>
                  <a:schemeClr val="bg1"/>
                </a:solidFill>
              </a:rPr>
              <a:t>c</a:t>
            </a:r>
            <a:r>
              <a:rPr lang="en-US" sz="2000" dirty="0">
                <a:solidFill>
                  <a:schemeClr val="bg1"/>
                </a:solidFill>
              </a:rPr>
              <a:t>t</a:t>
            </a:r>
            <a:r>
              <a:rPr lang="en-NG" sz="2000" dirty="0">
                <a:solidFill>
                  <a:schemeClr val="bg1"/>
                </a:solidFill>
              </a:rPr>
              <a:t>s </a:t>
            </a:r>
            <a:r>
              <a:rPr lang="en-US" sz="2000" dirty="0">
                <a:solidFill>
                  <a:schemeClr val="bg1"/>
                </a:solidFill>
              </a:rPr>
              <a:t>a</a:t>
            </a:r>
            <a:r>
              <a:rPr lang="en-NG" sz="2000" dirty="0">
                <a:solidFill>
                  <a:schemeClr val="bg1"/>
                </a:solidFill>
              </a:rPr>
              <a:t>s </a:t>
            </a:r>
            <a:r>
              <a:rPr lang="en-US" sz="2000" dirty="0">
                <a:solidFill>
                  <a:schemeClr val="bg1"/>
                </a:solidFill>
              </a:rPr>
              <a:t>s</a:t>
            </a:r>
            <a:r>
              <a:rPr lang="en-NG" sz="2000" dirty="0">
                <a:solidFill>
                  <a:schemeClr val="bg1"/>
                </a:solidFill>
              </a:rPr>
              <a:t>e</a:t>
            </a:r>
            <a:r>
              <a:rPr lang="en-US" sz="2000" dirty="0">
                <a:solidFill>
                  <a:schemeClr val="bg1"/>
                </a:solidFill>
              </a:rPr>
              <a:t>e</a:t>
            </a:r>
            <a:r>
              <a:rPr lang="en-NG" sz="2000" dirty="0">
                <a:solidFill>
                  <a:schemeClr val="bg1"/>
                </a:solidFill>
              </a:rPr>
              <a:t>n </a:t>
            </a:r>
            <a:r>
              <a:rPr lang="en-US" sz="2000" dirty="0">
                <a:solidFill>
                  <a:schemeClr val="bg1"/>
                </a:solidFill>
              </a:rPr>
              <a:t>f</a:t>
            </a:r>
            <a:r>
              <a:rPr lang="en-NG" sz="2000" dirty="0">
                <a:solidFill>
                  <a:schemeClr val="bg1"/>
                </a:solidFill>
              </a:rPr>
              <a:t>r</a:t>
            </a:r>
            <a:r>
              <a:rPr lang="en-US" sz="2000" dirty="0">
                <a:solidFill>
                  <a:schemeClr val="bg1"/>
                </a:solidFill>
              </a:rPr>
              <a:t>o</a:t>
            </a:r>
            <a:r>
              <a:rPr lang="en-NG" sz="2000" dirty="0">
                <a:solidFill>
                  <a:schemeClr val="bg1"/>
                </a:solidFill>
              </a:rPr>
              <a:t>m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c</a:t>
            </a:r>
            <a:r>
              <a:rPr lang="en-NG" sz="2000" dirty="0">
                <a:solidFill>
                  <a:schemeClr val="bg1"/>
                </a:solidFill>
              </a:rPr>
              <a:t>h</a:t>
            </a:r>
            <a:r>
              <a:rPr lang="en-US" sz="2000" dirty="0">
                <a:solidFill>
                  <a:schemeClr val="bg1"/>
                </a:solidFill>
              </a:rPr>
              <a:t>a</a:t>
            </a:r>
            <a:r>
              <a:rPr lang="en-NG" sz="2000" dirty="0">
                <a:solidFill>
                  <a:schemeClr val="bg1"/>
                </a:solidFill>
              </a:rPr>
              <a:t>r</a:t>
            </a:r>
            <a:r>
              <a:rPr lang="en-US" sz="2000" dirty="0">
                <a:solidFill>
                  <a:schemeClr val="bg1"/>
                </a:solidFill>
              </a:rPr>
              <a:t>t</a:t>
            </a:r>
            <a:r>
              <a:rPr lang="en-NG" sz="2000" dirty="0">
                <a:solidFill>
                  <a:schemeClr val="bg1"/>
                </a:solidFill>
              </a:rPr>
              <a:t>.</a:t>
            </a:r>
            <a:endParaRPr lang="en-US" sz="2000" dirty="0">
              <a:solidFill>
                <a:schemeClr val="bg1"/>
              </a:solidFill>
            </a:endParaRPr>
          </a:p>
        </p:txBody>
      </p:sp>
      <p:cxnSp>
        <p:nvCxnSpPr>
          <p:cNvPr id="6" name="Straight Connector 5">
            <a:extLst>
              <a:ext uri="{FF2B5EF4-FFF2-40B4-BE49-F238E27FC236}">
                <a16:creationId xmlns:a16="http://schemas.microsoft.com/office/drawing/2014/main" id="{7273CCC3-BF3B-4061-84EF-A5218145CEFB}"/>
              </a:ext>
            </a:extLst>
          </p:cNvPr>
          <p:cNvCxnSpPr>
            <a:cxnSpLocks/>
          </p:cNvCxnSpPr>
          <p:nvPr/>
        </p:nvCxnSpPr>
        <p:spPr>
          <a:xfrm>
            <a:off x="0" y="1797803"/>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78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1D4D6736-E1FC-4737-9DF7-1AD390799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25" y="2230169"/>
            <a:ext cx="7005351" cy="4577459"/>
          </a:xfrm>
          <a:prstGeom prst="rect">
            <a:avLst/>
          </a:prstGeom>
          <a:ln w="3175">
            <a:solidFill>
              <a:schemeClr val="bg1"/>
            </a:solidFill>
          </a:ln>
        </p:spPr>
      </p:pic>
      <p:sp>
        <p:nvSpPr>
          <p:cNvPr id="5" name="TextBox 4">
            <a:extLst>
              <a:ext uri="{FF2B5EF4-FFF2-40B4-BE49-F238E27FC236}">
                <a16:creationId xmlns:a16="http://schemas.microsoft.com/office/drawing/2014/main" id="{D0D6E3D4-64B2-422D-8FC0-B8ACB87F1FE5}"/>
              </a:ext>
            </a:extLst>
          </p:cNvPr>
          <p:cNvSpPr txBox="1"/>
          <p:nvPr/>
        </p:nvSpPr>
        <p:spPr>
          <a:xfrm>
            <a:off x="1752600" y="1039495"/>
            <a:ext cx="7432963" cy="923330"/>
          </a:xfrm>
          <a:prstGeom prst="rect">
            <a:avLst/>
          </a:prstGeom>
          <a:noFill/>
        </p:spPr>
        <p:txBody>
          <a:bodyPr wrap="square" rtlCol="0">
            <a:spAutoFit/>
          </a:bodyPr>
          <a:lstStyle/>
          <a:p>
            <a:pPr algn="ctr"/>
            <a:r>
              <a:rPr lang="en-NG" sz="5400" dirty="0">
                <a:solidFill>
                  <a:schemeClr val="bg1"/>
                </a:solidFill>
              </a:rPr>
              <a:t>R</a:t>
            </a:r>
            <a:r>
              <a:rPr lang="en-US" sz="5400" dirty="0">
                <a:solidFill>
                  <a:schemeClr val="bg1"/>
                </a:solidFill>
              </a:rPr>
              <a:t>e</a:t>
            </a:r>
            <a:r>
              <a:rPr lang="en-NG" sz="5400" dirty="0">
                <a:solidFill>
                  <a:schemeClr val="bg1"/>
                </a:solidFill>
              </a:rPr>
              <a:t>v</a:t>
            </a:r>
            <a:r>
              <a:rPr lang="en-US" sz="5400" dirty="0">
                <a:solidFill>
                  <a:schemeClr val="bg1"/>
                </a:solidFill>
              </a:rPr>
              <a:t>e</a:t>
            </a:r>
            <a:r>
              <a:rPr lang="en-NG" sz="5400" dirty="0">
                <a:solidFill>
                  <a:schemeClr val="bg1"/>
                </a:solidFill>
              </a:rPr>
              <a:t>n</a:t>
            </a:r>
            <a:r>
              <a:rPr lang="en-US" sz="5400" dirty="0">
                <a:solidFill>
                  <a:schemeClr val="bg1"/>
                </a:solidFill>
              </a:rPr>
              <a:t>u</a:t>
            </a:r>
            <a:r>
              <a:rPr lang="en-NG" sz="5400" dirty="0">
                <a:solidFill>
                  <a:schemeClr val="bg1"/>
                </a:solidFill>
              </a:rPr>
              <a:t>e </a:t>
            </a:r>
            <a:r>
              <a:rPr lang="en-US" sz="5400" dirty="0">
                <a:solidFill>
                  <a:schemeClr val="bg1"/>
                </a:solidFill>
              </a:rPr>
              <a:t>B</a:t>
            </a:r>
            <a:r>
              <a:rPr lang="en-NG" sz="5400" dirty="0">
                <a:solidFill>
                  <a:schemeClr val="bg1"/>
                </a:solidFill>
              </a:rPr>
              <a:t>y </a:t>
            </a:r>
            <a:r>
              <a:rPr lang="en-US" sz="5400" dirty="0">
                <a:solidFill>
                  <a:schemeClr val="bg1"/>
                </a:solidFill>
              </a:rPr>
              <a:t>C</a:t>
            </a:r>
            <a:r>
              <a:rPr lang="en-NG" sz="5400" dirty="0" err="1">
                <a:solidFill>
                  <a:schemeClr val="bg1"/>
                </a:solidFill>
              </a:rPr>
              <a:t>i</a:t>
            </a:r>
            <a:r>
              <a:rPr lang="en-US" sz="5400" dirty="0">
                <a:solidFill>
                  <a:schemeClr val="bg1"/>
                </a:solidFill>
              </a:rPr>
              <a:t>t</a:t>
            </a:r>
            <a:r>
              <a:rPr lang="en-NG" sz="5400" dirty="0">
                <a:solidFill>
                  <a:schemeClr val="bg1"/>
                </a:solidFill>
              </a:rPr>
              <a:t>y</a:t>
            </a:r>
            <a:endParaRPr lang="en-US" sz="5400" dirty="0">
              <a:solidFill>
                <a:schemeClr val="bg1"/>
              </a:solidFill>
            </a:endParaRPr>
          </a:p>
        </p:txBody>
      </p:sp>
      <p:sp>
        <p:nvSpPr>
          <p:cNvPr id="2" name="TextBox 1">
            <a:extLst>
              <a:ext uri="{FF2B5EF4-FFF2-40B4-BE49-F238E27FC236}">
                <a16:creationId xmlns:a16="http://schemas.microsoft.com/office/drawing/2014/main" id="{E92726F3-4808-4E00-9B94-3D0A07846C80}"/>
              </a:ext>
            </a:extLst>
          </p:cNvPr>
          <p:cNvSpPr txBox="1"/>
          <p:nvPr/>
        </p:nvSpPr>
        <p:spPr>
          <a:xfrm>
            <a:off x="7684575" y="3113550"/>
            <a:ext cx="4401520" cy="3045449"/>
          </a:xfrm>
          <a:prstGeom prst="rect">
            <a:avLst/>
          </a:prstGeom>
          <a:noFill/>
        </p:spPr>
        <p:txBody>
          <a:bodyPr wrap="square" rtlCol="0">
            <a:spAutoFit/>
          </a:bodyPr>
          <a:lstStyle/>
          <a:p>
            <a:pPr>
              <a:lnSpc>
                <a:spcPct val="250000"/>
              </a:lnSpc>
            </a:pPr>
            <a:r>
              <a:rPr lang="en-NG" sz="2000" dirty="0">
                <a:solidFill>
                  <a:schemeClr val="bg1"/>
                </a:solidFill>
              </a:rPr>
              <a:t>Of the three cities with </a:t>
            </a:r>
            <a:r>
              <a:rPr lang="en-US" sz="2000" dirty="0">
                <a:solidFill>
                  <a:schemeClr val="bg1"/>
                </a:solidFill>
              </a:rPr>
              <a:t>Walmart</a:t>
            </a:r>
            <a:r>
              <a:rPr lang="en-NG" sz="2000" dirty="0">
                <a:solidFill>
                  <a:schemeClr val="bg1"/>
                </a:solidFill>
              </a:rPr>
              <a:t>, </a:t>
            </a:r>
            <a:r>
              <a:rPr lang="en-US" sz="2000" dirty="0">
                <a:solidFill>
                  <a:schemeClr val="bg1"/>
                </a:solidFill>
              </a:rPr>
              <a:t>Naypyidaw</a:t>
            </a:r>
            <a:r>
              <a:rPr lang="en-NG" sz="2000" dirty="0">
                <a:solidFill>
                  <a:schemeClr val="bg1"/>
                </a:solidFill>
              </a:rPr>
              <a:t> had the hi</a:t>
            </a:r>
            <a:r>
              <a:rPr lang="en-US" sz="2000" dirty="0">
                <a:solidFill>
                  <a:schemeClr val="bg1"/>
                </a:solidFill>
              </a:rPr>
              <a:t>g</a:t>
            </a:r>
            <a:r>
              <a:rPr lang="en-NG" sz="2000" dirty="0">
                <a:solidFill>
                  <a:schemeClr val="bg1"/>
                </a:solidFill>
              </a:rPr>
              <a:t>hest </a:t>
            </a:r>
            <a:r>
              <a:rPr lang="en-US" sz="2000" dirty="0">
                <a:solidFill>
                  <a:schemeClr val="bg1"/>
                </a:solidFill>
              </a:rPr>
              <a:t>s</a:t>
            </a:r>
            <a:r>
              <a:rPr lang="en-NG" sz="2000" dirty="0">
                <a:solidFill>
                  <a:schemeClr val="bg1"/>
                </a:solidFill>
              </a:rPr>
              <a:t>a</a:t>
            </a:r>
            <a:r>
              <a:rPr lang="en-US" sz="2000" dirty="0">
                <a:solidFill>
                  <a:schemeClr val="bg1"/>
                </a:solidFill>
              </a:rPr>
              <a:t>l</a:t>
            </a:r>
            <a:r>
              <a:rPr lang="en-NG" sz="2000" dirty="0">
                <a:solidFill>
                  <a:schemeClr val="bg1"/>
                </a:solidFill>
              </a:rPr>
              <a:t>e</a:t>
            </a:r>
            <a:r>
              <a:rPr lang="en-US" sz="2000" dirty="0">
                <a:solidFill>
                  <a:schemeClr val="bg1"/>
                </a:solidFill>
              </a:rPr>
              <a:t>s</a:t>
            </a:r>
            <a:r>
              <a:rPr lang="en-NG" sz="2000" dirty="0">
                <a:solidFill>
                  <a:schemeClr val="bg1"/>
                </a:solidFill>
              </a:rPr>
              <a:t>, </a:t>
            </a:r>
            <a:r>
              <a:rPr lang="en-US" sz="2000" dirty="0">
                <a:solidFill>
                  <a:schemeClr val="bg1"/>
                </a:solidFill>
              </a:rPr>
              <a:t>f</a:t>
            </a:r>
            <a:r>
              <a:rPr lang="en-NG" sz="2000" dirty="0">
                <a:solidFill>
                  <a:schemeClr val="bg1"/>
                </a:solidFill>
              </a:rPr>
              <a:t>o</a:t>
            </a:r>
            <a:r>
              <a:rPr lang="en-US" sz="2000" dirty="0">
                <a:solidFill>
                  <a:schemeClr val="bg1"/>
                </a:solidFill>
              </a:rPr>
              <a:t>l</a:t>
            </a:r>
            <a:r>
              <a:rPr lang="en-NG" sz="2000" dirty="0">
                <a:solidFill>
                  <a:schemeClr val="bg1"/>
                </a:solidFill>
              </a:rPr>
              <a:t>l</a:t>
            </a:r>
            <a:r>
              <a:rPr lang="en-US" sz="2000" dirty="0">
                <a:solidFill>
                  <a:schemeClr val="bg1"/>
                </a:solidFill>
              </a:rPr>
              <a:t>ow</a:t>
            </a:r>
            <a:r>
              <a:rPr lang="en-NG" sz="2000" dirty="0">
                <a:solidFill>
                  <a:schemeClr val="bg1"/>
                </a:solidFill>
              </a:rPr>
              <a:t>e</a:t>
            </a:r>
            <a:r>
              <a:rPr lang="en-US" sz="2000" dirty="0">
                <a:solidFill>
                  <a:schemeClr val="bg1"/>
                </a:solidFill>
              </a:rPr>
              <a:t>d</a:t>
            </a:r>
            <a:r>
              <a:rPr lang="en-NG" sz="2000" dirty="0">
                <a:solidFill>
                  <a:schemeClr val="bg1"/>
                </a:solidFill>
              </a:rPr>
              <a:t> </a:t>
            </a:r>
            <a:r>
              <a:rPr lang="en-US" sz="2000" dirty="0">
                <a:solidFill>
                  <a:schemeClr val="bg1"/>
                </a:solidFill>
              </a:rPr>
              <a:t>b</a:t>
            </a:r>
            <a:r>
              <a:rPr lang="en-NG" sz="2000" dirty="0">
                <a:solidFill>
                  <a:schemeClr val="bg1"/>
                </a:solidFill>
              </a:rPr>
              <a:t>y </a:t>
            </a:r>
            <a:r>
              <a:rPr lang="en-US" sz="2000" dirty="0">
                <a:solidFill>
                  <a:schemeClr val="bg1"/>
                </a:solidFill>
              </a:rPr>
              <a:t>y</a:t>
            </a:r>
            <a:r>
              <a:rPr lang="en-NG" sz="2000" dirty="0">
                <a:solidFill>
                  <a:schemeClr val="bg1"/>
                </a:solidFill>
              </a:rPr>
              <a:t>a</a:t>
            </a:r>
            <a:r>
              <a:rPr lang="en-US" sz="2000" dirty="0">
                <a:solidFill>
                  <a:schemeClr val="bg1"/>
                </a:solidFill>
              </a:rPr>
              <a:t>n</a:t>
            </a:r>
            <a:r>
              <a:rPr lang="en-NG" sz="2000" dirty="0">
                <a:solidFill>
                  <a:schemeClr val="bg1"/>
                </a:solidFill>
              </a:rPr>
              <a:t>g</a:t>
            </a:r>
            <a:r>
              <a:rPr lang="en-US" sz="2000" dirty="0">
                <a:solidFill>
                  <a:schemeClr val="bg1"/>
                </a:solidFill>
              </a:rPr>
              <a:t>o</a:t>
            </a:r>
            <a:r>
              <a:rPr lang="en-NG" sz="2000" dirty="0">
                <a:solidFill>
                  <a:schemeClr val="bg1"/>
                </a:solidFill>
              </a:rPr>
              <a:t>n </a:t>
            </a:r>
            <a:r>
              <a:rPr lang="en-US" sz="2000" dirty="0">
                <a:solidFill>
                  <a:schemeClr val="bg1"/>
                </a:solidFill>
              </a:rPr>
              <a:t>a</a:t>
            </a:r>
            <a:r>
              <a:rPr lang="en-NG" sz="2000" dirty="0">
                <a:solidFill>
                  <a:schemeClr val="bg1"/>
                </a:solidFill>
              </a:rPr>
              <a:t>n</a:t>
            </a:r>
            <a:r>
              <a:rPr lang="en-US" sz="2000" dirty="0">
                <a:solidFill>
                  <a:schemeClr val="bg1"/>
                </a:solidFill>
              </a:rPr>
              <a:t>d</a:t>
            </a:r>
            <a:r>
              <a:rPr lang="en-NG" sz="2000" dirty="0">
                <a:solidFill>
                  <a:schemeClr val="bg1"/>
                </a:solidFill>
              </a:rPr>
              <a:t> </a:t>
            </a:r>
            <a:r>
              <a:rPr lang="en-US" sz="2000" dirty="0">
                <a:solidFill>
                  <a:schemeClr val="bg1"/>
                </a:solidFill>
              </a:rPr>
              <a:t>M</a:t>
            </a:r>
            <a:r>
              <a:rPr lang="en-NG" sz="2000" dirty="0">
                <a:solidFill>
                  <a:schemeClr val="bg1"/>
                </a:solidFill>
              </a:rPr>
              <a:t>a</a:t>
            </a:r>
            <a:r>
              <a:rPr lang="en-US" sz="2000" dirty="0">
                <a:solidFill>
                  <a:schemeClr val="bg1"/>
                </a:solidFill>
              </a:rPr>
              <a:t>n</a:t>
            </a:r>
            <a:r>
              <a:rPr lang="en-NG" sz="2000" dirty="0">
                <a:solidFill>
                  <a:schemeClr val="bg1"/>
                </a:solidFill>
              </a:rPr>
              <a:t>d</a:t>
            </a:r>
            <a:r>
              <a:rPr lang="en-US" sz="2000" dirty="0">
                <a:solidFill>
                  <a:schemeClr val="bg1"/>
                </a:solidFill>
              </a:rPr>
              <a:t>a</a:t>
            </a:r>
            <a:r>
              <a:rPr lang="en-NG" sz="2000" dirty="0">
                <a:solidFill>
                  <a:schemeClr val="bg1"/>
                </a:solidFill>
              </a:rPr>
              <a:t>l</a:t>
            </a:r>
            <a:r>
              <a:rPr lang="en-US" sz="2000" dirty="0">
                <a:solidFill>
                  <a:schemeClr val="bg1"/>
                </a:solidFill>
              </a:rPr>
              <a:t>a</a:t>
            </a:r>
            <a:r>
              <a:rPr lang="en-NG" sz="2000" dirty="0">
                <a:solidFill>
                  <a:schemeClr val="bg1"/>
                </a:solidFill>
              </a:rPr>
              <a:t>y </a:t>
            </a:r>
            <a:r>
              <a:rPr lang="en-US" sz="2000" dirty="0">
                <a:solidFill>
                  <a:schemeClr val="bg1"/>
                </a:solidFill>
              </a:rPr>
              <a:t>r</a:t>
            </a:r>
            <a:r>
              <a:rPr lang="en-NG" sz="2000" dirty="0">
                <a:solidFill>
                  <a:schemeClr val="bg1"/>
                </a:solidFill>
              </a:rPr>
              <a:t>e</a:t>
            </a:r>
            <a:r>
              <a:rPr lang="en-US" sz="2000" dirty="0">
                <a:solidFill>
                  <a:schemeClr val="bg1"/>
                </a:solidFill>
              </a:rPr>
              <a:t>s</a:t>
            </a:r>
            <a:r>
              <a:rPr lang="en-NG" sz="2000" dirty="0">
                <a:solidFill>
                  <a:schemeClr val="bg1"/>
                </a:solidFill>
              </a:rPr>
              <a:t>p</a:t>
            </a:r>
            <a:r>
              <a:rPr lang="en-US" sz="2000" dirty="0">
                <a:solidFill>
                  <a:schemeClr val="bg1"/>
                </a:solidFill>
              </a:rPr>
              <a:t>e</a:t>
            </a:r>
            <a:r>
              <a:rPr lang="en-NG" sz="2000" dirty="0">
                <a:solidFill>
                  <a:schemeClr val="bg1"/>
                </a:solidFill>
              </a:rPr>
              <a:t>c</a:t>
            </a:r>
            <a:r>
              <a:rPr lang="en-US" sz="2000" dirty="0">
                <a:solidFill>
                  <a:schemeClr val="bg1"/>
                </a:solidFill>
              </a:rPr>
              <a:t>t</a:t>
            </a:r>
            <a:r>
              <a:rPr lang="en-NG" sz="2000" dirty="0" err="1">
                <a:solidFill>
                  <a:schemeClr val="bg1"/>
                </a:solidFill>
              </a:rPr>
              <a:t>i</a:t>
            </a:r>
            <a:r>
              <a:rPr lang="en-US" sz="2000" dirty="0">
                <a:solidFill>
                  <a:schemeClr val="bg1"/>
                </a:solidFill>
              </a:rPr>
              <a:t>v</a:t>
            </a:r>
            <a:r>
              <a:rPr lang="en-NG" sz="2000" dirty="0">
                <a:solidFill>
                  <a:schemeClr val="bg1"/>
                </a:solidFill>
              </a:rPr>
              <a:t>e</a:t>
            </a:r>
            <a:r>
              <a:rPr lang="en-US" sz="2000" dirty="0">
                <a:solidFill>
                  <a:schemeClr val="bg1"/>
                </a:solidFill>
              </a:rPr>
              <a:t>l</a:t>
            </a:r>
            <a:r>
              <a:rPr lang="en-NG" sz="2000" dirty="0">
                <a:solidFill>
                  <a:schemeClr val="bg1"/>
                </a:solidFill>
              </a:rPr>
              <a:t>y.</a:t>
            </a:r>
            <a:endParaRPr lang="en-US" sz="2000" dirty="0">
              <a:solidFill>
                <a:schemeClr val="bg1"/>
              </a:solidFill>
            </a:endParaRPr>
          </a:p>
        </p:txBody>
      </p:sp>
      <p:cxnSp>
        <p:nvCxnSpPr>
          <p:cNvPr id="6" name="Straight Connector 5">
            <a:extLst>
              <a:ext uri="{FF2B5EF4-FFF2-40B4-BE49-F238E27FC236}">
                <a16:creationId xmlns:a16="http://schemas.microsoft.com/office/drawing/2014/main" id="{2773246A-463D-4ED5-841A-BC09D1E0CFF7}"/>
              </a:ext>
            </a:extLst>
          </p:cNvPr>
          <p:cNvCxnSpPr>
            <a:cxnSpLocks/>
          </p:cNvCxnSpPr>
          <p:nvPr/>
        </p:nvCxnSpPr>
        <p:spPr>
          <a:xfrm>
            <a:off x="0" y="1828798"/>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87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EA1886A-CF04-4386-96F7-804B94AC5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656" y="2646218"/>
            <a:ext cx="4496152" cy="2870140"/>
          </a:xfrm>
          <a:prstGeom prst="rect">
            <a:avLst/>
          </a:prstGeom>
          <a:ln w="3175">
            <a:solidFill>
              <a:schemeClr val="bg1"/>
            </a:solidFill>
          </a:ln>
        </p:spPr>
      </p:pic>
      <p:sp>
        <p:nvSpPr>
          <p:cNvPr id="5" name="TextBox 4">
            <a:extLst>
              <a:ext uri="{FF2B5EF4-FFF2-40B4-BE49-F238E27FC236}">
                <a16:creationId xmlns:a16="http://schemas.microsoft.com/office/drawing/2014/main" id="{940C7382-C47C-424D-844D-74E4A5BFD266}"/>
              </a:ext>
            </a:extLst>
          </p:cNvPr>
          <p:cNvSpPr txBox="1"/>
          <p:nvPr/>
        </p:nvSpPr>
        <p:spPr>
          <a:xfrm>
            <a:off x="2069258" y="883511"/>
            <a:ext cx="7232073" cy="923330"/>
          </a:xfrm>
          <a:prstGeom prst="rect">
            <a:avLst/>
          </a:prstGeom>
          <a:noFill/>
        </p:spPr>
        <p:txBody>
          <a:bodyPr wrap="square" rtlCol="0">
            <a:spAutoFit/>
          </a:bodyPr>
          <a:lstStyle/>
          <a:p>
            <a:pPr algn="ctr"/>
            <a:r>
              <a:rPr lang="en-NG" sz="5400" dirty="0">
                <a:solidFill>
                  <a:schemeClr val="bg1"/>
                </a:solidFill>
              </a:rPr>
              <a:t>R</a:t>
            </a:r>
            <a:r>
              <a:rPr lang="en-US" sz="5400" dirty="0">
                <a:solidFill>
                  <a:schemeClr val="bg1"/>
                </a:solidFill>
              </a:rPr>
              <a:t>E</a:t>
            </a:r>
            <a:r>
              <a:rPr lang="en-NG" sz="5400" dirty="0">
                <a:solidFill>
                  <a:schemeClr val="bg1"/>
                </a:solidFill>
              </a:rPr>
              <a:t>V</a:t>
            </a:r>
            <a:r>
              <a:rPr lang="en-US" sz="5400" dirty="0">
                <a:solidFill>
                  <a:schemeClr val="bg1"/>
                </a:solidFill>
              </a:rPr>
              <a:t>E</a:t>
            </a:r>
            <a:r>
              <a:rPr lang="en-NG" sz="5400" dirty="0">
                <a:solidFill>
                  <a:schemeClr val="bg1"/>
                </a:solidFill>
              </a:rPr>
              <a:t>N</a:t>
            </a:r>
            <a:r>
              <a:rPr lang="en-US" sz="5400" dirty="0">
                <a:solidFill>
                  <a:schemeClr val="bg1"/>
                </a:solidFill>
              </a:rPr>
              <a:t>U</a:t>
            </a:r>
            <a:r>
              <a:rPr lang="en-NG" sz="5400" dirty="0">
                <a:solidFill>
                  <a:schemeClr val="bg1"/>
                </a:solidFill>
              </a:rPr>
              <a:t>E </a:t>
            </a:r>
            <a:r>
              <a:rPr lang="en-US" sz="5400" dirty="0">
                <a:solidFill>
                  <a:schemeClr val="bg1"/>
                </a:solidFill>
              </a:rPr>
              <a:t>B</a:t>
            </a:r>
            <a:r>
              <a:rPr lang="en-NG" sz="5400" dirty="0">
                <a:solidFill>
                  <a:schemeClr val="bg1"/>
                </a:solidFill>
              </a:rPr>
              <a:t>Y </a:t>
            </a:r>
            <a:r>
              <a:rPr lang="en-US" sz="5400" dirty="0">
                <a:solidFill>
                  <a:schemeClr val="bg1"/>
                </a:solidFill>
              </a:rPr>
              <a:t>P</a:t>
            </a:r>
            <a:r>
              <a:rPr lang="en-NG" sz="5400" dirty="0">
                <a:solidFill>
                  <a:schemeClr val="bg1"/>
                </a:solidFill>
              </a:rPr>
              <a:t>A</a:t>
            </a:r>
            <a:r>
              <a:rPr lang="en-US" sz="5400" dirty="0">
                <a:solidFill>
                  <a:schemeClr val="bg1"/>
                </a:solidFill>
              </a:rPr>
              <a:t>Y</a:t>
            </a:r>
            <a:r>
              <a:rPr lang="en-NG" sz="5400" dirty="0">
                <a:solidFill>
                  <a:schemeClr val="bg1"/>
                </a:solidFill>
              </a:rPr>
              <a:t>M</a:t>
            </a:r>
            <a:r>
              <a:rPr lang="en-US" sz="5400" dirty="0">
                <a:solidFill>
                  <a:schemeClr val="bg1"/>
                </a:solidFill>
              </a:rPr>
              <a:t>E</a:t>
            </a:r>
            <a:r>
              <a:rPr lang="en-NG" sz="5400" dirty="0">
                <a:solidFill>
                  <a:schemeClr val="bg1"/>
                </a:solidFill>
              </a:rPr>
              <a:t>N</a:t>
            </a:r>
            <a:r>
              <a:rPr lang="en-US" sz="5400" dirty="0">
                <a:solidFill>
                  <a:schemeClr val="bg1"/>
                </a:solidFill>
              </a:rPr>
              <a:t>T</a:t>
            </a:r>
          </a:p>
        </p:txBody>
      </p:sp>
      <p:sp>
        <p:nvSpPr>
          <p:cNvPr id="2" name="TextBox 1">
            <a:extLst>
              <a:ext uri="{FF2B5EF4-FFF2-40B4-BE49-F238E27FC236}">
                <a16:creationId xmlns:a16="http://schemas.microsoft.com/office/drawing/2014/main" id="{5951E6CB-B0F8-424F-A7F8-B350018DF0F2}"/>
              </a:ext>
            </a:extLst>
          </p:cNvPr>
          <p:cNvSpPr txBox="1"/>
          <p:nvPr/>
        </p:nvSpPr>
        <p:spPr>
          <a:xfrm>
            <a:off x="7486638" y="2173843"/>
            <a:ext cx="3269185" cy="3814890"/>
          </a:xfrm>
          <a:prstGeom prst="rect">
            <a:avLst/>
          </a:prstGeom>
          <a:noFill/>
        </p:spPr>
        <p:txBody>
          <a:bodyPr wrap="square" rtlCol="0">
            <a:spAutoFit/>
          </a:bodyPr>
          <a:lstStyle/>
          <a:p>
            <a:pPr algn="just">
              <a:lnSpc>
                <a:spcPct val="250000"/>
              </a:lnSpc>
            </a:pPr>
            <a:r>
              <a:rPr lang="en-NG" sz="2000" dirty="0">
                <a:solidFill>
                  <a:schemeClr val="bg1"/>
                </a:solidFill>
              </a:rPr>
              <a:t> Customers paid </a:t>
            </a:r>
            <a:r>
              <a:rPr lang="en-US" sz="2000" dirty="0">
                <a:solidFill>
                  <a:schemeClr val="bg1"/>
                </a:solidFill>
              </a:rPr>
              <a:t>b</a:t>
            </a:r>
            <a:r>
              <a:rPr lang="en-NG" sz="2000" dirty="0">
                <a:solidFill>
                  <a:schemeClr val="bg1"/>
                </a:solidFill>
              </a:rPr>
              <a:t>y </a:t>
            </a:r>
            <a:r>
              <a:rPr lang="en-US" sz="2000" dirty="0">
                <a:solidFill>
                  <a:schemeClr val="bg1"/>
                </a:solidFill>
              </a:rPr>
              <a:t>c</a:t>
            </a:r>
            <a:r>
              <a:rPr lang="en-NG" sz="2000" dirty="0">
                <a:solidFill>
                  <a:schemeClr val="bg1"/>
                </a:solidFill>
              </a:rPr>
              <a:t>a</a:t>
            </a:r>
            <a:r>
              <a:rPr lang="en-US" sz="2000" dirty="0">
                <a:solidFill>
                  <a:schemeClr val="bg1"/>
                </a:solidFill>
              </a:rPr>
              <a:t>s</a:t>
            </a:r>
            <a:r>
              <a:rPr lang="en-NG" sz="2000" dirty="0">
                <a:solidFill>
                  <a:schemeClr val="bg1"/>
                </a:solidFill>
              </a:rPr>
              <a:t>h  </a:t>
            </a:r>
            <a:r>
              <a:rPr lang="en-US" sz="2000" dirty="0">
                <a:solidFill>
                  <a:schemeClr val="bg1"/>
                </a:solidFill>
              </a:rPr>
              <a:t>m</a:t>
            </a:r>
            <a:r>
              <a:rPr lang="en-NG" sz="2000" dirty="0">
                <a:solidFill>
                  <a:schemeClr val="bg1"/>
                </a:solidFill>
              </a:rPr>
              <a:t>o</a:t>
            </a:r>
            <a:r>
              <a:rPr lang="en-US" sz="2000" dirty="0">
                <a:solidFill>
                  <a:schemeClr val="bg1"/>
                </a:solidFill>
              </a:rPr>
              <a:t>r</a:t>
            </a:r>
            <a:r>
              <a:rPr lang="en-NG" sz="2000" dirty="0">
                <a:solidFill>
                  <a:schemeClr val="bg1"/>
                </a:solidFill>
              </a:rPr>
              <a:t>e </a:t>
            </a:r>
            <a:r>
              <a:rPr lang="en-US" sz="2000" dirty="0">
                <a:solidFill>
                  <a:schemeClr val="bg1"/>
                </a:solidFill>
              </a:rPr>
              <a:t>t</a:t>
            </a:r>
            <a:r>
              <a:rPr lang="en-NG" sz="2000" dirty="0">
                <a:solidFill>
                  <a:schemeClr val="bg1"/>
                </a:solidFill>
              </a:rPr>
              <a:t>h</a:t>
            </a:r>
            <a:r>
              <a:rPr lang="en-US" sz="2000" dirty="0">
                <a:solidFill>
                  <a:schemeClr val="bg1"/>
                </a:solidFill>
              </a:rPr>
              <a:t>a</a:t>
            </a:r>
            <a:r>
              <a:rPr lang="en-NG" sz="2000" dirty="0">
                <a:solidFill>
                  <a:schemeClr val="bg1"/>
                </a:solidFill>
              </a:rPr>
              <a:t>n </a:t>
            </a:r>
            <a:r>
              <a:rPr lang="en-US" sz="2000" dirty="0">
                <a:solidFill>
                  <a:schemeClr val="bg1"/>
                </a:solidFill>
              </a:rPr>
              <a:t>o</a:t>
            </a:r>
            <a:r>
              <a:rPr lang="en-NG" sz="2000" dirty="0">
                <a:solidFill>
                  <a:schemeClr val="bg1"/>
                </a:solidFill>
              </a:rPr>
              <a:t>ther mean of payment, foll</a:t>
            </a:r>
            <a:r>
              <a:rPr lang="en-US" sz="2000" dirty="0">
                <a:solidFill>
                  <a:schemeClr val="bg1"/>
                </a:solidFill>
              </a:rPr>
              <a:t>o</a:t>
            </a:r>
            <a:r>
              <a:rPr lang="en-NG" sz="2000" dirty="0">
                <a:solidFill>
                  <a:schemeClr val="bg1"/>
                </a:solidFill>
              </a:rPr>
              <a:t>wed by e-wallet and credit card respectively.</a:t>
            </a:r>
            <a:endParaRPr lang="en-US" sz="2000" dirty="0">
              <a:solidFill>
                <a:schemeClr val="bg1"/>
              </a:solidFill>
            </a:endParaRPr>
          </a:p>
        </p:txBody>
      </p:sp>
      <p:cxnSp>
        <p:nvCxnSpPr>
          <p:cNvPr id="6" name="Straight Connector 5">
            <a:extLst>
              <a:ext uri="{FF2B5EF4-FFF2-40B4-BE49-F238E27FC236}">
                <a16:creationId xmlns:a16="http://schemas.microsoft.com/office/drawing/2014/main" id="{816F1DB5-2413-4EAC-8282-942E51B69C9C}"/>
              </a:ext>
            </a:extLst>
          </p:cNvPr>
          <p:cNvCxnSpPr>
            <a:cxnSpLocks/>
          </p:cNvCxnSpPr>
          <p:nvPr/>
        </p:nvCxnSpPr>
        <p:spPr>
          <a:xfrm>
            <a:off x="0" y="1673816"/>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60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ED7AA68-E219-4CD8-AF07-B85890193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77" y="2336882"/>
            <a:ext cx="4276828" cy="4063918"/>
          </a:xfrm>
          <a:prstGeom prst="rect">
            <a:avLst/>
          </a:prstGeom>
          <a:ln w="3175">
            <a:solidFill>
              <a:schemeClr val="bg1"/>
            </a:solidFill>
          </a:ln>
        </p:spPr>
      </p:pic>
      <p:sp>
        <p:nvSpPr>
          <p:cNvPr id="5" name="TextBox 4">
            <a:extLst>
              <a:ext uri="{FF2B5EF4-FFF2-40B4-BE49-F238E27FC236}">
                <a16:creationId xmlns:a16="http://schemas.microsoft.com/office/drawing/2014/main" id="{70777A65-3D4C-4138-A86A-8AF7BC3F8F16}"/>
              </a:ext>
            </a:extLst>
          </p:cNvPr>
          <p:cNvSpPr txBox="1"/>
          <p:nvPr/>
        </p:nvSpPr>
        <p:spPr>
          <a:xfrm>
            <a:off x="2867891" y="1029454"/>
            <a:ext cx="6317673" cy="923330"/>
          </a:xfrm>
          <a:prstGeom prst="rect">
            <a:avLst/>
          </a:prstGeom>
          <a:noFill/>
        </p:spPr>
        <p:txBody>
          <a:bodyPr wrap="square" rtlCol="0">
            <a:spAutoFit/>
          </a:bodyPr>
          <a:lstStyle/>
          <a:p>
            <a:pPr algn="ctr"/>
            <a:r>
              <a:rPr lang="en-NG" sz="5400" dirty="0">
                <a:solidFill>
                  <a:schemeClr val="bg1"/>
                </a:solidFill>
              </a:rPr>
              <a:t>S</a:t>
            </a:r>
            <a:r>
              <a:rPr lang="en-US" sz="5400" dirty="0">
                <a:solidFill>
                  <a:schemeClr val="bg1"/>
                </a:solidFill>
              </a:rPr>
              <a:t>A</a:t>
            </a:r>
            <a:r>
              <a:rPr lang="en-NG" sz="5400" dirty="0">
                <a:solidFill>
                  <a:schemeClr val="bg1"/>
                </a:solidFill>
              </a:rPr>
              <a:t>L</a:t>
            </a:r>
            <a:r>
              <a:rPr lang="en-US" sz="5400" dirty="0">
                <a:solidFill>
                  <a:schemeClr val="bg1"/>
                </a:solidFill>
              </a:rPr>
              <a:t>E</a:t>
            </a:r>
            <a:r>
              <a:rPr lang="en-NG" sz="5400" dirty="0">
                <a:solidFill>
                  <a:schemeClr val="bg1"/>
                </a:solidFill>
              </a:rPr>
              <a:t>S </a:t>
            </a:r>
            <a:r>
              <a:rPr lang="en-US" sz="5400" dirty="0">
                <a:solidFill>
                  <a:schemeClr val="bg1"/>
                </a:solidFill>
              </a:rPr>
              <a:t>B</a:t>
            </a:r>
            <a:r>
              <a:rPr lang="en-NG" sz="5400" dirty="0">
                <a:solidFill>
                  <a:schemeClr val="bg1"/>
                </a:solidFill>
              </a:rPr>
              <a:t>Y </a:t>
            </a:r>
            <a:r>
              <a:rPr lang="en-US" sz="5400" dirty="0">
                <a:solidFill>
                  <a:schemeClr val="bg1"/>
                </a:solidFill>
              </a:rPr>
              <a:t>M</a:t>
            </a:r>
            <a:r>
              <a:rPr lang="en-NG" sz="5400" dirty="0">
                <a:solidFill>
                  <a:schemeClr val="bg1"/>
                </a:solidFill>
              </a:rPr>
              <a:t>O</a:t>
            </a:r>
            <a:r>
              <a:rPr lang="en-US" sz="5400" dirty="0">
                <a:solidFill>
                  <a:schemeClr val="bg1"/>
                </a:solidFill>
              </a:rPr>
              <a:t>N</a:t>
            </a:r>
            <a:r>
              <a:rPr lang="en-NG" sz="5400" dirty="0">
                <a:solidFill>
                  <a:schemeClr val="bg1"/>
                </a:solidFill>
              </a:rPr>
              <a:t>T</a:t>
            </a:r>
            <a:r>
              <a:rPr lang="en-US" sz="5400" dirty="0">
                <a:solidFill>
                  <a:schemeClr val="bg1"/>
                </a:solidFill>
              </a:rPr>
              <a:t>H</a:t>
            </a:r>
          </a:p>
        </p:txBody>
      </p:sp>
      <p:sp>
        <p:nvSpPr>
          <p:cNvPr id="6" name="TextBox 5">
            <a:extLst>
              <a:ext uri="{FF2B5EF4-FFF2-40B4-BE49-F238E27FC236}">
                <a16:creationId xmlns:a16="http://schemas.microsoft.com/office/drawing/2014/main" id="{C2029EAF-F54E-4AB5-8A28-5A489E636348}"/>
              </a:ext>
            </a:extLst>
          </p:cNvPr>
          <p:cNvSpPr txBox="1"/>
          <p:nvPr/>
        </p:nvSpPr>
        <p:spPr>
          <a:xfrm>
            <a:off x="5641383" y="2665708"/>
            <a:ext cx="6317672" cy="1506566"/>
          </a:xfrm>
          <a:prstGeom prst="rect">
            <a:avLst/>
          </a:prstGeom>
          <a:noFill/>
        </p:spPr>
        <p:txBody>
          <a:bodyPr wrap="square" rtlCol="0">
            <a:spAutoFit/>
          </a:bodyPr>
          <a:lstStyle/>
          <a:p>
            <a:pPr algn="just">
              <a:lnSpc>
                <a:spcPct val="250000"/>
              </a:lnSpc>
            </a:pPr>
            <a:r>
              <a:rPr lang="en-NG" sz="2000" dirty="0">
                <a:solidFill>
                  <a:schemeClr val="bg1"/>
                </a:solidFill>
              </a:rPr>
              <a:t>H</a:t>
            </a:r>
            <a:r>
              <a:rPr lang="en-US" sz="2000" dirty="0" err="1">
                <a:solidFill>
                  <a:schemeClr val="bg1"/>
                </a:solidFill>
              </a:rPr>
              <a:t>i</a:t>
            </a:r>
            <a:r>
              <a:rPr lang="en-NG" sz="2000" dirty="0">
                <a:solidFill>
                  <a:schemeClr val="bg1"/>
                </a:solidFill>
              </a:rPr>
              <a:t>gh</a:t>
            </a:r>
            <a:r>
              <a:rPr lang="en-US" sz="2000" dirty="0">
                <a:solidFill>
                  <a:schemeClr val="bg1"/>
                </a:solidFill>
              </a:rPr>
              <a:t>e</a:t>
            </a:r>
            <a:r>
              <a:rPr lang="en-NG" sz="2000" dirty="0">
                <a:solidFill>
                  <a:schemeClr val="bg1"/>
                </a:solidFill>
              </a:rPr>
              <a:t>s</a:t>
            </a:r>
            <a:r>
              <a:rPr lang="en-US" sz="2000" dirty="0">
                <a:solidFill>
                  <a:schemeClr val="bg1"/>
                </a:solidFill>
              </a:rPr>
              <a:t>t</a:t>
            </a:r>
            <a:r>
              <a:rPr lang="en-NG" sz="2000" dirty="0">
                <a:solidFill>
                  <a:schemeClr val="bg1"/>
                </a:solidFill>
              </a:rPr>
              <a:t> products w</a:t>
            </a:r>
            <a:r>
              <a:rPr lang="en-US" sz="2000" dirty="0">
                <a:solidFill>
                  <a:schemeClr val="bg1"/>
                </a:solidFill>
              </a:rPr>
              <a:t>e</a:t>
            </a:r>
            <a:r>
              <a:rPr lang="en-NG" sz="2000" dirty="0">
                <a:solidFill>
                  <a:schemeClr val="bg1"/>
                </a:solidFill>
              </a:rPr>
              <a:t>r</a:t>
            </a:r>
            <a:r>
              <a:rPr lang="en-US" sz="2000" dirty="0">
                <a:solidFill>
                  <a:schemeClr val="bg1"/>
                </a:solidFill>
              </a:rPr>
              <a:t>e</a:t>
            </a:r>
            <a:r>
              <a:rPr lang="en-NG" sz="2000" dirty="0">
                <a:solidFill>
                  <a:schemeClr val="bg1"/>
                </a:solidFill>
              </a:rPr>
              <a:t> </a:t>
            </a:r>
            <a:r>
              <a:rPr lang="en-US" sz="2000" dirty="0">
                <a:solidFill>
                  <a:schemeClr val="bg1"/>
                </a:solidFill>
              </a:rPr>
              <a:t>s</a:t>
            </a:r>
            <a:r>
              <a:rPr lang="en-NG" sz="2000" dirty="0">
                <a:solidFill>
                  <a:schemeClr val="bg1"/>
                </a:solidFill>
              </a:rPr>
              <a:t>o</a:t>
            </a:r>
            <a:r>
              <a:rPr lang="en-US" sz="2000" dirty="0">
                <a:solidFill>
                  <a:schemeClr val="bg1"/>
                </a:solidFill>
              </a:rPr>
              <a:t>l</a:t>
            </a:r>
            <a:r>
              <a:rPr lang="en-NG" sz="2000" dirty="0">
                <a:solidFill>
                  <a:schemeClr val="bg1"/>
                </a:solidFill>
              </a:rPr>
              <a:t>d </a:t>
            </a:r>
            <a:r>
              <a:rPr lang="en-US" sz="2000" dirty="0" err="1">
                <a:solidFill>
                  <a:schemeClr val="bg1"/>
                </a:solidFill>
              </a:rPr>
              <a:t>i</a:t>
            </a:r>
            <a:r>
              <a:rPr lang="en-NG" sz="2000" dirty="0">
                <a:solidFill>
                  <a:schemeClr val="bg1"/>
                </a:solidFill>
              </a:rPr>
              <a:t>n </a:t>
            </a:r>
            <a:r>
              <a:rPr lang="en-US" sz="2000" dirty="0">
                <a:solidFill>
                  <a:schemeClr val="bg1"/>
                </a:solidFill>
              </a:rPr>
              <a:t>J</a:t>
            </a:r>
            <a:r>
              <a:rPr lang="en-NG" sz="2000" dirty="0">
                <a:solidFill>
                  <a:schemeClr val="bg1"/>
                </a:solidFill>
              </a:rPr>
              <a:t>a</a:t>
            </a:r>
            <a:r>
              <a:rPr lang="en-US" sz="2000" dirty="0">
                <a:solidFill>
                  <a:schemeClr val="bg1"/>
                </a:solidFill>
              </a:rPr>
              <a:t>n</a:t>
            </a:r>
            <a:r>
              <a:rPr lang="en-NG" sz="2000" dirty="0">
                <a:solidFill>
                  <a:schemeClr val="bg1"/>
                </a:solidFill>
              </a:rPr>
              <a:t>uar</a:t>
            </a:r>
            <a:r>
              <a:rPr lang="en-US" sz="2000" dirty="0">
                <a:solidFill>
                  <a:schemeClr val="bg1"/>
                </a:solidFill>
              </a:rPr>
              <a:t>y</a:t>
            </a:r>
            <a:r>
              <a:rPr lang="en-NG" sz="2000" dirty="0">
                <a:solidFill>
                  <a:schemeClr val="bg1"/>
                </a:solidFill>
              </a:rPr>
              <a:t> and </a:t>
            </a:r>
            <a:r>
              <a:rPr lang="en-US" sz="2000" dirty="0">
                <a:solidFill>
                  <a:schemeClr val="bg1"/>
                </a:solidFill>
              </a:rPr>
              <a:t>l</a:t>
            </a:r>
            <a:r>
              <a:rPr lang="en-NG" sz="2000" dirty="0">
                <a:solidFill>
                  <a:schemeClr val="bg1"/>
                </a:solidFill>
              </a:rPr>
              <a:t>e</a:t>
            </a:r>
            <a:r>
              <a:rPr lang="en-US" sz="2000" dirty="0">
                <a:solidFill>
                  <a:schemeClr val="bg1"/>
                </a:solidFill>
              </a:rPr>
              <a:t>a</a:t>
            </a:r>
            <a:r>
              <a:rPr lang="en-NG" sz="2000" dirty="0">
                <a:solidFill>
                  <a:schemeClr val="bg1"/>
                </a:solidFill>
              </a:rPr>
              <a:t>s</a:t>
            </a:r>
            <a:r>
              <a:rPr lang="en-US" sz="2000" dirty="0">
                <a:solidFill>
                  <a:schemeClr val="bg1"/>
                </a:solidFill>
              </a:rPr>
              <a:t>t</a:t>
            </a:r>
            <a:r>
              <a:rPr lang="en-NG" sz="2000" dirty="0">
                <a:solidFill>
                  <a:schemeClr val="bg1"/>
                </a:solidFill>
              </a:rPr>
              <a:t> in </a:t>
            </a:r>
            <a:r>
              <a:rPr lang="en-US" sz="2000" dirty="0">
                <a:solidFill>
                  <a:schemeClr val="bg1"/>
                </a:solidFill>
              </a:rPr>
              <a:t>F</a:t>
            </a:r>
            <a:r>
              <a:rPr lang="en-NG" sz="2000" dirty="0">
                <a:solidFill>
                  <a:schemeClr val="bg1"/>
                </a:solidFill>
              </a:rPr>
              <a:t>ebruary. </a:t>
            </a:r>
            <a:endParaRPr lang="en-US" sz="2000" dirty="0">
              <a:solidFill>
                <a:schemeClr val="bg1"/>
              </a:solidFill>
            </a:endParaRPr>
          </a:p>
        </p:txBody>
      </p:sp>
      <p:cxnSp>
        <p:nvCxnSpPr>
          <p:cNvPr id="7" name="Straight Connector 6">
            <a:extLst>
              <a:ext uri="{FF2B5EF4-FFF2-40B4-BE49-F238E27FC236}">
                <a16:creationId xmlns:a16="http://schemas.microsoft.com/office/drawing/2014/main" id="{2E6A606D-3D12-4345-AD3A-A111957F3639}"/>
              </a:ext>
            </a:extLst>
          </p:cNvPr>
          <p:cNvCxnSpPr>
            <a:cxnSpLocks/>
          </p:cNvCxnSpPr>
          <p:nvPr/>
        </p:nvCxnSpPr>
        <p:spPr>
          <a:xfrm>
            <a:off x="0" y="1782303"/>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55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74BF5410-34C2-4A28-AB8E-8B120356A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39" y="2347055"/>
            <a:ext cx="3930347" cy="2854035"/>
          </a:xfrm>
          <a:prstGeom prst="rect">
            <a:avLst/>
          </a:prstGeom>
          <a:ln w="3175">
            <a:solidFill>
              <a:schemeClr val="bg1"/>
            </a:solidFill>
          </a:ln>
        </p:spPr>
      </p:pic>
      <p:sp>
        <p:nvSpPr>
          <p:cNvPr id="5" name="TextBox 4">
            <a:extLst>
              <a:ext uri="{FF2B5EF4-FFF2-40B4-BE49-F238E27FC236}">
                <a16:creationId xmlns:a16="http://schemas.microsoft.com/office/drawing/2014/main" id="{EB533AAC-2449-4A4B-A992-C0AF87B4CDF5}"/>
              </a:ext>
            </a:extLst>
          </p:cNvPr>
          <p:cNvSpPr txBox="1"/>
          <p:nvPr/>
        </p:nvSpPr>
        <p:spPr>
          <a:xfrm>
            <a:off x="1020892" y="924252"/>
            <a:ext cx="9240982" cy="923330"/>
          </a:xfrm>
          <a:prstGeom prst="rect">
            <a:avLst/>
          </a:prstGeom>
          <a:noFill/>
        </p:spPr>
        <p:txBody>
          <a:bodyPr wrap="square" rtlCol="0">
            <a:spAutoFit/>
          </a:bodyPr>
          <a:lstStyle/>
          <a:p>
            <a:pPr algn="ctr"/>
            <a:r>
              <a:rPr lang="en-NG" sz="5400" dirty="0">
                <a:solidFill>
                  <a:schemeClr val="bg1"/>
                </a:solidFill>
              </a:rPr>
              <a:t>R</a:t>
            </a:r>
            <a:r>
              <a:rPr lang="en-US" sz="5400" dirty="0">
                <a:solidFill>
                  <a:schemeClr val="bg1"/>
                </a:solidFill>
              </a:rPr>
              <a:t>E</a:t>
            </a:r>
            <a:r>
              <a:rPr lang="en-NG" sz="5400" dirty="0">
                <a:solidFill>
                  <a:schemeClr val="bg1"/>
                </a:solidFill>
              </a:rPr>
              <a:t>V</a:t>
            </a:r>
            <a:r>
              <a:rPr lang="en-US" sz="5400" dirty="0">
                <a:solidFill>
                  <a:schemeClr val="bg1"/>
                </a:solidFill>
              </a:rPr>
              <a:t>E</a:t>
            </a:r>
            <a:r>
              <a:rPr lang="en-NG" sz="5400" dirty="0">
                <a:solidFill>
                  <a:schemeClr val="bg1"/>
                </a:solidFill>
              </a:rPr>
              <a:t>N</a:t>
            </a:r>
            <a:r>
              <a:rPr lang="en-US" sz="5400" dirty="0">
                <a:solidFill>
                  <a:schemeClr val="bg1"/>
                </a:solidFill>
              </a:rPr>
              <a:t>U</a:t>
            </a:r>
            <a:r>
              <a:rPr lang="en-NG" sz="5400" dirty="0">
                <a:solidFill>
                  <a:schemeClr val="bg1"/>
                </a:solidFill>
              </a:rPr>
              <a:t>E </a:t>
            </a:r>
            <a:r>
              <a:rPr lang="en-US" sz="5400" dirty="0">
                <a:solidFill>
                  <a:schemeClr val="bg1"/>
                </a:solidFill>
              </a:rPr>
              <a:t>B</a:t>
            </a:r>
            <a:r>
              <a:rPr lang="en-NG" sz="5400" dirty="0">
                <a:solidFill>
                  <a:schemeClr val="bg1"/>
                </a:solidFill>
              </a:rPr>
              <a:t>Y </a:t>
            </a:r>
            <a:r>
              <a:rPr lang="en-US" sz="5400" dirty="0">
                <a:solidFill>
                  <a:schemeClr val="bg1"/>
                </a:solidFill>
              </a:rPr>
              <a:t>M</a:t>
            </a:r>
            <a:r>
              <a:rPr lang="en-NG" sz="5400" dirty="0">
                <a:solidFill>
                  <a:schemeClr val="bg1"/>
                </a:solidFill>
              </a:rPr>
              <a:t>O</a:t>
            </a:r>
            <a:r>
              <a:rPr lang="en-US" sz="5400" dirty="0">
                <a:solidFill>
                  <a:schemeClr val="bg1"/>
                </a:solidFill>
              </a:rPr>
              <a:t>N</a:t>
            </a:r>
            <a:r>
              <a:rPr lang="en-NG" sz="5400" dirty="0">
                <a:solidFill>
                  <a:schemeClr val="bg1"/>
                </a:solidFill>
              </a:rPr>
              <a:t>T</a:t>
            </a:r>
            <a:r>
              <a:rPr lang="en-US" sz="5400" dirty="0">
                <a:solidFill>
                  <a:schemeClr val="bg1"/>
                </a:solidFill>
              </a:rPr>
              <a:t>H</a:t>
            </a:r>
          </a:p>
        </p:txBody>
      </p:sp>
      <p:sp>
        <p:nvSpPr>
          <p:cNvPr id="2" name="TextBox 1">
            <a:extLst>
              <a:ext uri="{FF2B5EF4-FFF2-40B4-BE49-F238E27FC236}">
                <a16:creationId xmlns:a16="http://schemas.microsoft.com/office/drawing/2014/main" id="{0A8968A4-2E15-4D34-A115-7F2CBA8744A6}"/>
              </a:ext>
            </a:extLst>
          </p:cNvPr>
          <p:cNvSpPr txBox="1"/>
          <p:nvPr/>
        </p:nvSpPr>
        <p:spPr>
          <a:xfrm>
            <a:off x="5641383" y="2665708"/>
            <a:ext cx="5784978" cy="1506566"/>
          </a:xfrm>
          <a:prstGeom prst="rect">
            <a:avLst/>
          </a:prstGeom>
          <a:noFill/>
        </p:spPr>
        <p:txBody>
          <a:bodyPr wrap="square" rtlCol="0">
            <a:spAutoFit/>
          </a:bodyPr>
          <a:lstStyle/>
          <a:p>
            <a:pPr>
              <a:lnSpc>
                <a:spcPct val="250000"/>
              </a:lnSpc>
            </a:pPr>
            <a:r>
              <a:rPr lang="en-US" sz="2000" dirty="0">
                <a:solidFill>
                  <a:schemeClr val="bg1"/>
                </a:solidFill>
              </a:rPr>
              <a:t>Co</a:t>
            </a:r>
            <a:r>
              <a:rPr lang="en-NG" sz="2000" dirty="0">
                <a:solidFill>
                  <a:schemeClr val="bg1"/>
                </a:solidFill>
              </a:rPr>
              <a:t>n</a:t>
            </a:r>
            <a:r>
              <a:rPr lang="en-US" sz="2000" dirty="0">
                <a:solidFill>
                  <a:schemeClr val="bg1"/>
                </a:solidFill>
              </a:rPr>
              <a:t>s</a:t>
            </a:r>
            <a:r>
              <a:rPr lang="en-NG" sz="2000" dirty="0">
                <a:solidFill>
                  <a:schemeClr val="bg1"/>
                </a:solidFill>
              </a:rPr>
              <a:t>e</a:t>
            </a:r>
            <a:r>
              <a:rPr lang="en-US" sz="2000" dirty="0">
                <a:solidFill>
                  <a:schemeClr val="bg1"/>
                </a:solidFill>
              </a:rPr>
              <a:t>q</a:t>
            </a:r>
            <a:r>
              <a:rPr lang="en-NG" sz="2000" dirty="0">
                <a:solidFill>
                  <a:schemeClr val="bg1"/>
                </a:solidFill>
              </a:rPr>
              <a:t>u</a:t>
            </a:r>
            <a:r>
              <a:rPr lang="en-US" sz="2000" dirty="0">
                <a:solidFill>
                  <a:schemeClr val="bg1"/>
                </a:solidFill>
              </a:rPr>
              <a:t>e</a:t>
            </a:r>
            <a:r>
              <a:rPr lang="en-NG" sz="2000" dirty="0">
                <a:solidFill>
                  <a:schemeClr val="bg1"/>
                </a:solidFill>
              </a:rPr>
              <a:t>n</a:t>
            </a:r>
            <a:r>
              <a:rPr lang="en-US" sz="2000" dirty="0">
                <a:solidFill>
                  <a:schemeClr val="bg1"/>
                </a:solidFill>
              </a:rPr>
              <a:t>t</a:t>
            </a:r>
            <a:r>
              <a:rPr lang="en-NG" sz="2000" dirty="0">
                <a:solidFill>
                  <a:schemeClr val="bg1"/>
                </a:solidFill>
              </a:rPr>
              <a:t>l</a:t>
            </a:r>
            <a:r>
              <a:rPr lang="en-US" sz="2000" dirty="0">
                <a:solidFill>
                  <a:schemeClr val="bg1"/>
                </a:solidFill>
              </a:rPr>
              <a:t>y</a:t>
            </a:r>
            <a:r>
              <a:rPr lang="en-NG" sz="2000" dirty="0">
                <a:solidFill>
                  <a:schemeClr val="bg1"/>
                </a:solidFill>
              </a:rPr>
              <a:t>, </a:t>
            </a:r>
            <a:r>
              <a:rPr lang="en-US" sz="2000" dirty="0">
                <a:solidFill>
                  <a:schemeClr val="bg1"/>
                </a:solidFill>
              </a:rPr>
              <a:t>J</a:t>
            </a:r>
            <a:r>
              <a:rPr lang="en-NG" sz="2000" dirty="0">
                <a:solidFill>
                  <a:schemeClr val="bg1"/>
                </a:solidFill>
              </a:rPr>
              <a:t>anuary ha</a:t>
            </a:r>
            <a:r>
              <a:rPr lang="en-US" sz="2000" dirty="0">
                <a:solidFill>
                  <a:schemeClr val="bg1"/>
                </a:solidFill>
              </a:rPr>
              <a:t>d</a:t>
            </a:r>
            <a:r>
              <a:rPr lang="en-NG" sz="2000" dirty="0">
                <a:solidFill>
                  <a:schemeClr val="bg1"/>
                </a:solidFill>
              </a:rPr>
              <a:t>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highest</a:t>
            </a:r>
            <a:r>
              <a:rPr lang="en-NG" sz="2000" dirty="0">
                <a:solidFill>
                  <a:schemeClr val="bg1"/>
                </a:solidFill>
              </a:rPr>
              <a:t> </a:t>
            </a:r>
            <a:r>
              <a:rPr lang="en-US" sz="2000" dirty="0">
                <a:solidFill>
                  <a:schemeClr val="bg1"/>
                </a:solidFill>
              </a:rPr>
              <a:t>r</a:t>
            </a:r>
            <a:r>
              <a:rPr lang="en-NG" sz="2000" dirty="0">
                <a:solidFill>
                  <a:schemeClr val="bg1"/>
                </a:solidFill>
              </a:rPr>
              <a:t>e</a:t>
            </a:r>
            <a:r>
              <a:rPr lang="en-US" sz="2000" dirty="0">
                <a:solidFill>
                  <a:schemeClr val="bg1"/>
                </a:solidFill>
              </a:rPr>
              <a:t>v</a:t>
            </a:r>
            <a:r>
              <a:rPr lang="en-NG" sz="2000" dirty="0">
                <a:solidFill>
                  <a:schemeClr val="bg1"/>
                </a:solidFill>
              </a:rPr>
              <a:t>e</a:t>
            </a:r>
            <a:r>
              <a:rPr lang="en-US" sz="2000" dirty="0">
                <a:solidFill>
                  <a:schemeClr val="bg1"/>
                </a:solidFill>
              </a:rPr>
              <a:t>n</a:t>
            </a:r>
            <a:r>
              <a:rPr lang="en-NG" sz="2000" dirty="0">
                <a:solidFill>
                  <a:schemeClr val="bg1"/>
                </a:solidFill>
              </a:rPr>
              <a:t>u</a:t>
            </a:r>
            <a:r>
              <a:rPr lang="en-US" sz="2000" dirty="0">
                <a:solidFill>
                  <a:schemeClr val="bg1"/>
                </a:solidFill>
              </a:rPr>
              <a:t>e</a:t>
            </a:r>
            <a:r>
              <a:rPr lang="en-NG" sz="2000" dirty="0">
                <a:solidFill>
                  <a:schemeClr val="bg1"/>
                </a:solidFill>
              </a:rPr>
              <a:t>, while </a:t>
            </a:r>
            <a:r>
              <a:rPr lang="en-US" sz="2000" dirty="0">
                <a:solidFill>
                  <a:schemeClr val="bg1"/>
                </a:solidFill>
              </a:rPr>
              <a:t>February</a:t>
            </a:r>
            <a:r>
              <a:rPr lang="en-NG" sz="2000" dirty="0">
                <a:solidFill>
                  <a:schemeClr val="bg1"/>
                </a:solidFill>
              </a:rPr>
              <a:t> had the least revenue. </a:t>
            </a:r>
            <a:endParaRPr lang="en-US" sz="2000" dirty="0">
              <a:solidFill>
                <a:schemeClr val="bg1"/>
              </a:solidFill>
            </a:endParaRPr>
          </a:p>
        </p:txBody>
      </p:sp>
      <p:cxnSp>
        <p:nvCxnSpPr>
          <p:cNvPr id="6" name="Straight Connector 5">
            <a:extLst>
              <a:ext uri="{FF2B5EF4-FFF2-40B4-BE49-F238E27FC236}">
                <a16:creationId xmlns:a16="http://schemas.microsoft.com/office/drawing/2014/main" id="{0B996D2F-0182-4602-BBA4-9F9F012BC02E}"/>
              </a:ext>
            </a:extLst>
          </p:cNvPr>
          <p:cNvCxnSpPr>
            <a:cxnSpLocks/>
          </p:cNvCxnSpPr>
          <p:nvPr/>
        </p:nvCxnSpPr>
        <p:spPr>
          <a:xfrm>
            <a:off x="0" y="1689314"/>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98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6C15FE46-4E99-4B64-9BE4-86E8CF051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337" y="2458596"/>
            <a:ext cx="4277063" cy="2954572"/>
          </a:xfrm>
          <a:prstGeom prst="rect">
            <a:avLst/>
          </a:prstGeom>
          <a:ln w="3175">
            <a:solidFill>
              <a:schemeClr val="bg1"/>
            </a:solidFill>
          </a:ln>
        </p:spPr>
      </p:pic>
      <p:sp>
        <p:nvSpPr>
          <p:cNvPr id="5" name="TextBox 4">
            <a:extLst>
              <a:ext uri="{FF2B5EF4-FFF2-40B4-BE49-F238E27FC236}">
                <a16:creationId xmlns:a16="http://schemas.microsoft.com/office/drawing/2014/main" id="{2F13B7EA-6F4D-4CC7-8664-B83E1ABC079F}"/>
              </a:ext>
            </a:extLst>
          </p:cNvPr>
          <p:cNvSpPr txBox="1"/>
          <p:nvPr/>
        </p:nvSpPr>
        <p:spPr>
          <a:xfrm>
            <a:off x="643181" y="924252"/>
            <a:ext cx="10335491" cy="923330"/>
          </a:xfrm>
          <a:prstGeom prst="rect">
            <a:avLst/>
          </a:prstGeom>
          <a:noFill/>
        </p:spPr>
        <p:txBody>
          <a:bodyPr wrap="square" rtlCol="0">
            <a:spAutoFit/>
          </a:bodyPr>
          <a:lstStyle/>
          <a:p>
            <a:pPr algn="ctr"/>
            <a:r>
              <a:rPr lang="en-NG" sz="5400" dirty="0">
                <a:solidFill>
                  <a:schemeClr val="bg1"/>
                </a:solidFill>
              </a:rPr>
              <a:t>P</a:t>
            </a:r>
            <a:r>
              <a:rPr lang="en-US" sz="5400" dirty="0">
                <a:solidFill>
                  <a:schemeClr val="bg1"/>
                </a:solidFill>
              </a:rPr>
              <a:t>R</a:t>
            </a:r>
            <a:r>
              <a:rPr lang="en-NG" sz="5400" dirty="0">
                <a:solidFill>
                  <a:schemeClr val="bg1"/>
                </a:solidFill>
              </a:rPr>
              <a:t>O</a:t>
            </a:r>
            <a:r>
              <a:rPr lang="en-US" sz="5400" dirty="0">
                <a:solidFill>
                  <a:schemeClr val="bg1"/>
                </a:solidFill>
              </a:rPr>
              <a:t>F</a:t>
            </a:r>
            <a:r>
              <a:rPr lang="en-NG" sz="5400" dirty="0">
                <a:solidFill>
                  <a:schemeClr val="bg1"/>
                </a:solidFill>
              </a:rPr>
              <a:t>I</a:t>
            </a:r>
            <a:r>
              <a:rPr lang="en-US" sz="5400" dirty="0">
                <a:solidFill>
                  <a:schemeClr val="bg1"/>
                </a:solidFill>
              </a:rPr>
              <a:t>T</a:t>
            </a:r>
            <a:r>
              <a:rPr lang="en-NG" sz="5400" dirty="0">
                <a:solidFill>
                  <a:schemeClr val="bg1"/>
                </a:solidFill>
              </a:rPr>
              <a:t> </a:t>
            </a:r>
            <a:r>
              <a:rPr lang="en-US" sz="5400" dirty="0">
                <a:solidFill>
                  <a:schemeClr val="bg1"/>
                </a:solidFill>
              </a:rPr>
              <a:t>B</a:t>
            </a:r>
            <a:r>
              <a:rPr lang="en-NG" sz="5400" dirty="0">
                <a:solidFill>
                  <a:schemeClr val="bg1"/>
                </a:solidFill>
              </a:rPr>
              <a:t>Y </a:t>
            </a:r>
            <a:r>
              <a:rPr lang="en-US" sz="5400" dirty="0">
                <a:solidFill>
                  <a:schemeClr val="bg1"/>
                </a:solidFill>
              </a:rPr>
              <a:t>C</a:t>
            </a:r>
            <a:r>
              <a:rPr lang="en-NG" sz="5400" dirty="0">
                <a:solidFill>
                  <a:schemeClr val="bg1"/>
                </a:solidFill>
              </a:rPr>
              <a:t>USTOM</a:t>
            </a:r>
            <a:r>
              <a:rPr lang="en-US" sz="5400" dirty="0">
                <a:solidFill>
                  <a:schemeClr val="bg1"/>
                </a:solidFill>
              </a:rPr>
              <a:t>E</a:t>
            </a:r>
            <a:r>
              <a:rPr lang="en-NG" sz="5400" dirty="0">
                <a:solidFill>
                  <a:schemeClr val="bg1"/>
                </a:solidFill>
              </a:rPr>
              <a:t>R </a:t>
            </a:r>
            <a:r>
              <a:rPr lang="en-US" sz="5400" dirty="0">
                <a:solidFill>
                  <a:schemeClr val="bg1"/>
                </a:solidFill>
              </a:rPr>
              <a:t>T</a:t>
            </a:r>
            <a:r>
              <a:rPr lang="en-NG" sz="5400" dirty="0">
                <a:solidFill>
                  <a:schemeClr val="bg1"/>
                </a:solidFill>
              </a:rPr>
              <a:t>Y</a:t>
            </a:r>
            <a:r>
              <a:rPr lang="en-US" sz="5400" dirty="0">
                <a:solidFill>
                  <a:schemeClr val="bg1"/>
                </a:solidFill>
              </a:rPr>
              <a:t>P</a:t>
            </a:r>
            <a:r>
              <a:rPr lang="en-NG" sz="5400" dirty="0">
                <a:solidFill>
                  <a:schemeClr val="bg1"/>
                </a:solidFill>
              </a:rPr>
              <a:t>E</a:t>
            </a:r>
            <a:endParaRPr lang="en-US" sz="5400" dirty="0">
              <a:solidFill>
                <a:schemeClr val="bg1"/>
              </a:solidFill>
            </a:endParaRPr>
          </a:p>
        </p:txBody>
      </p:sp>
      <p:sp>
        <p:nvSpPr>
          <p:cNvPr id="2" name="TextBox 1">
            <a:extLst>
              <a:ext uri="{FF2B5EF4-FFF2-40B4-BE49-F238E27FC236}">
                <a16:creationId xmlns:a16="http://schemas.microsoft.com/office/drawing/2014/main" id="{1EBF164B-8F67-495B-8351-4EECF0CDB7BF}"/>
              </a:ext>
            </a:extLst>
          </p:cNvPr>
          <p:cNvSpPr txBox="1"/>
          <p:nvPr/>
        </p:nvSpPr>
        <p:spPr>
          <a:xfrm>
            <a:off x="5641382" y="2665708"/>
            <a:ext cx="5625885" cy="2276008"/>
          </a:xfrm>
          <a:prstGeom prst="rect">
            <a:avLst/>
          </a:prstGeom>
          <a:noFill/>
        </p:spPr>
        <p:txBody>
          <a:bodyPr wrap="square" rtlCol="0">
            <a:spAutoFit/>
          </a:bodyPr>
          <a:lstStyle/>
          <a:p>
            <a:pPr algn="just">
              <a:lnSpc>
                <a:spcPct val="250000"/>
              </a:lnSpc>
            </a:pPr>
            <a:r>
              <a:rPr lang="en-NG" sz="2000" dirty="0">
                <a:solidFill>
                  <a:schemeClr val="bg1"/>
                </a:solidFill>
              </a:rPr>
              <a:t>“Member” customer type  </a:t>
            </a:r>
            <a:r>
              <a:rPr lang="en-US" sz="2000" dirty="0">
                <a:solidFill>
                  <a:schemeClr val="bg1"/>
                </a:solidFill>
              </a:rPr>
              <a:t>M</a:t>
            </a:r>
            <a:r>
              <a:rPr lang="en-NG" sz="2000" dirty="0">
                <a:solidFill>
                  <a:schemeClr val="bg1"/>
                </a:solidFill>
              </a:rPr>
              <a:t>a</a:t>
            </a:r>
            <a:r>
              <a:rPr lang="en-US" sz="2000" dirty="0">
                <a:solidFill>
                  <a:schemeClr val="bg1"/>
                </a:solidFill>
              </a:rPr>
              <a:t>r</a:t>
            </a:r>
            <a:r>
              <a:rPr lang="en-NG" sz="2000" dirty="0">
                <a:solidFill>
                  <a:schemeClr val="bg1"/>
                </a:solidFill>
              </a:rPr>
              <a:t>g</a:t>
            </a:r>
            <a:r>
              <a:rPr lang="en-US" sz="2000" dirty="0" err="1">
                <a:solidFill>
                  <a:schemeClr val="bg1"/>
                </a:solidFill>
              </a:rPr>
              <a:t>i</a:t>
            </a:r>
            <a:r>
              <a:rPr lang="en-NG" sz="2000" dirty="0">
                <a:solidFill>
                  <a:schemeClr val="bg1"/>
                </a:solidFill>
              </a:rPr>
              <a:t>n</a:t>
            </a:r>
            <a:r>
              <a:rPr lang="en-US" sz="2000" dirty="0">
                <a:solidFill>
                  <a:schemeClr val="bg1"/>
                </a:solidFill>
              </a:rPr>
              <a:t>a</a:t>
            </a:r>
            <a:r>
              <a:rPr lang="en-NG" sz="2000" dirty="0">
                <a:solidFill>
                  <a:schemeClr val="bg1"/>
                </a:solidFill>
              </a:rPr>
              <a:t>l</a:t>
            </a:r>
            <a:r>
              <a:rPr lang="en-US" sz="2000" dirty="0">
                <a:solidFill>
                  <a:schemeClr val="bg1"/>
                </a:solidFill>
              </a:rPr>
              <a:t>l</a:t>
            </a:r>
            <a:r>
              <a:rPr lang="en-NG" sz="2000" dirty="0">
                <a:solidFill>
                  <a:schemeClr val="bg1"/>
                </a:solidFill>
              </a:rPr>
              <a:t>y </a:t>
            </a:r>
            <a:r>
              <a:rPr lang="en-US" sz="2000" dirty="0">
                <a:solidFill>
                  <a:schemeClr val="bg1"/>
                </a:solidFill>
              </a:rPr>
              <a:t>e</a:t>
            </a:r>
            <a:r>
              <a:rPr lang="en-NG" sz="2000" dirty="0">
                <a:solidFill>
                  <a:schemeClr val="bg1"/>
                </a:solidFill>
              </a:rPr>
              <a:t>d</a:t>
            </a:r>
            <a:r>
              <a:rPr lang="en-US" sz="2000" dirty="0">
                <a:solidFill>
                  <a:schemeClr val="bg1"/>
                </a:solidFill>
              </a:rPr>
              <a:t>g</a:t>
            </a:r>
            <a:r>
              <a:rPr lang="en-NG" sz="2000" dirty="0">
                <a:solidFill>
                  <a:schemeClr val="bg1"/>
                </a:solidFill>
              </a:rPr>
              <a:t>e “</a:t>
            </a:r>
            <a:r>
              <a:rPr lang="en-US" sz="2000" dirty="0">
                <a:solidFill>
                  <a:schemeClr val="bg1"/>
                </a:solidFill>
              </a:rPr>
              <a:t>N</a:t>
            </a:r>
            <a:r>
              <a:rPr lang="en-NG" sz="2000" dirty="0">
                <a:solidFill>
                  <a:schemeClr val="bg1"/>
                </a:solidFill>
              </a:rPr>
              <a:t>o</a:t>
            </a:r>
            <a:r>
              <a:rPr lang="en-US" sz="2000" dirty="0">
                <a:solidFill>
                  <a:schemeClr val="bg1"/>
                </a:solidFill>
              </a:rPr>
              <a:t>r</a:t>
            </a:r>
            <a:r>
              <a:rPr lang="en-NG" sz="2000" dirty="0">
                <a:solidFill>
                  <a:schemeClr val="bg1"/>
                </a:solidFill>
              </a:rPr>
              <a:t>m</a:t>
            </a:r>
            <a:r>
              <a:rPr lang="en-US" sz="2000" dirty="0">
                <a:solidFill>
                  <a:schemeClr val="bg1"/>
                </a:solidFill>
              </a:rPr>
              <a:t>a</a:t>
            </a:r>
            <a:r>
              <a:rPr lang="en-NG" sz="2000" dirty="0">
                <a:solidFill>
                  <a:schemeClr val="bg1"/>
                </a:solidFill>
              </a:rPr>
              <a:t>l” </a:t>
            </a:r>
            <a:r>
              <a:rPr lang="en-US" sz="2000" dirty="0">
                <a:solidFill>
                  <a:schemeClr val="bg1"/>
                </a:solidFill>
              </a:rPr>
              <a:t>c</a:t>
            </a:r>
            <a:r>
              <a:rPr lang="en-NG" sz="2000" dirty="0">
                <a:solidFill>
                  <a:schemeClr val="bg1"/>
                </a:solidFill>
              </a:rPr>
              <a:t>u</a:t>
            </a:r>
            <a:r>
              <a:rPr lang="en-US" sz="2000" dirty="0">
                <a:solidFill>
                  <a:schemeClr val="bg1"/>
                </a:solidFill>
              </a:rPr>
              <a:t>s</a:t>
            </a:r>
            <a:r>
              <a:rPr lang="en-NG" sz="2000" dirty="0">
                <a:solidFill>
                  <a:schemeClr val="bg1"/>
                </a:solidFill>
              </a:rPr>
              <a:t>t</a:t>
            </a:r>
            <a:r>
              <a:rPr lang="en-US" sz="2000" dirty="0">
                <a:solidFill>
                  <a:schemeClr val="bg1"/>
                </a:solidFill>
              </a:rPr>
              <a:t>o</a:t>
            </a:r>
            <a:r>
              <a:rPr lang="en-NG" sz="2000" dirty="0">
                <a:solidFill>
                  <a:schemeClr val="bg1"/>
                </a:solidFill>
              </a:rPr>
              <a:t>m</a:t>
            </a:r>
            <a:r>
              <a:rPr lang="en-US" sz="2000" dirty="0">
                <a:solidFill>
                  <a:schemeClr val="bg1"/>
                </a:solidFill>
              </a:rPr>
              <a:t>e</a:t>
            </a:r>
            <a:r>
              <a:rPr lang="en-NG" sz="2000" dirty="0">
                <a:solidFill>
                  <a:schemeClr val="bg1"/>
                </a:solidFill>
              </a:rPr>
              <a:t>r </a:t>
            </a:r>
            <a:r>
              <a:rPr lang="en-US" sz="2000" dirty="0">
                <a:solidFill>
                  <a:schemeClr val="bg1"/>
                </a:solidFill>
              </a:rPr>
              <a:t>t</a:t>
            </a:r>
            <a:r>
              <a:rPr lang="en-NG" sz="2000" dirty="0">
                <a:solidFill>
                  <a:schemeClr val="bg1"/>
                </a:solidFill>
              </a:rPr>
              <a:t>ype from from profit made </a:t>
            </a:r>
            <a:r>
              <a:rPr lang="en-US" sz="2000" dirty="0">
                <a:solidFill>
                  <a:schemeClr val="bg1"/>
                </a:solidFill>
              </a:rPr>
              <a:t>f</a:t>
            </a:r>
            <a:r>
              <a:rPr lang="en-NG" sz="2000" dirty="0">
                <a:solidFill>
                  <a:schemeClr val="bg1"/>
                </a:solidFill>
              </a:rPr>
              <a:t>r</a:t>
            </a:r>
            <a:r>
              <a:rPr lang="en-US" sz="2000" dirty="0">
                <a:solidFill>
                  <a:schemeClr val="bg1"/>
                </a:solidFill>
              </a:rPr>
              <a:t>o</a:t>
            </a:r>
            <a:r>
              <a:rPr lang="en-NG" sz="2000" dirty="0">
                <a:solidFill>
                  <a:schemeClr val="bg1"/>
                </a:solidFill>
              </a:rPr>
              <a:t>m sales t</a:t>
            </a:r>
            <a:r>
              <a:rPr lang="en-US" sz="2000" dirty="0">
                <a:solidFill>
                  <a:schemeClr val="bg1"/>
                </a:solidFill>
              </a:rPr>
              <a:t>h</a:t>
            </a:r>
            <a:r>
              <a:rPr lang="en-NG" sz="2000" dirty="0">
                <a:solidFill>
                  <a:schemeClr val="bg1"/>
                </a:solidFill>
              </a:rPr>
              <a:t>r</a:t>
            </a:r>
            <a:r>
              <a:rPr lang="en-US" sz="2000" dirty="0">
                <a:solidFill>
                  <a:schemeClr val="bg1"/>
                </a:solidFill>
              </a:rPr>
              <a:t>o</a:t>
            </a:r>
            <a:r>
              <a:rPr lang="en-NG" sz="2000" dirty="0">
                <a:solidFill>
                  <a:schemeClr val="bg1"/>
                </a:solidFill>
              </a:rPr>
              <a:t>u</a:t>
            </a:r>
            <a:r>
              <a:rPr lang="en-US" sz="2000" dirty="0">
                <a:solidFill>
                  <a:schemeClr val="bg1"/>
                </a:solidFill>
              </a:rPr>
              <a:t>g</a:t>
            </a:r>
            <a:r>
              <a:rPr lang="en-NG" sz="2000" dirty="0">
                <a:solidFill>
                  <a:schemeClr val="bg1"/>
                </a:solidFill>
              </a:rPr>
              <a:t>h them. </a:t>
            </a:r>
            <a:endParaRPr lang="en-US" sz="2000" dirty="0">
              <a:solidFill>
                <a:schemeClr val="bg1"/>
              </a:solidFill>
            </a:endParaRPr>
          </a:p>
        </p:txBody>
      </p:sp>
      <p:cxnSp>
        <p:nvCxnSpPr>
          <p:cNvPr id="6" name="Straight Connector 5">
            <a:extLst>
              <a:ext uri="{FF2B5EF4-FFF2-40B4-BE49-F238E27FC236}">
                <a16:creationId xmlns:a16="http://schemas.microsoft.com/office/drawing/2014/main" id="{801DABBD-B3E4-4D0A-B4CC-D19BAEF4BFAE}"/>
              </a:ext>
            </a:extLst>
          </p:cNvPr>
          <p:cNvCxnSpPr>
            <a:cxnSpLocks/>
          </p:cNvCxnSpPr>
          <p:nvPr/>
        </p:nvCxnSpPr>
        <p:spPr>
          <a:xfrm>
            <a:off x="0" y="1720310"/>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44025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9A5731B-8369-4544-A068-A0E2AD8C1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46" y="2343297"/>
            <a:ext cx="4268140" cy="3267089"/>
          </a:xfrm>
          <a:prstGeom prst="rect">
            <a:avLst/>
          </a:prstGeom>
          <a:ln w="3175">
            <a:solidFill>
              <a:schemeClr val="bg1"/>
            </a:solidFill>
          </a:ln>
        </p:spPr>
      </p:pic>
      <p:sp>
        <p:nvSpPr>
          <p:cNvPr id="5" name="TextBox 4">
            <a:extLst>
              <a:ext uri="{FF2B5EF4-FFF2-40B4-BE49-F238E27FC236}">
                <a16:creationId xmlns:a16="http://schemas.microsoft.com/office/drawing/2014/main" id="{AA5ECF34-0FED-444E-8E39-2CF58C406F55}"/>
              </a:ext>
            </a:extLst>
          </p:cNvPr>
          <p:cNvSpPr txBox="1"/>
          <p:nvPr/>
        </p:nvSpPr>
        <p:spPr>
          <a:xfrm>
            <a:off x="133379" y="850230"/>
            <a:ext cx="11305309" cy="923330"/>
          </a:xfrm>
          <a:prstGeom prst="rect">
            <a:avLst/>
          </a:prstGeom>
          <a:noFill/>
        </p:spPr>
        <p:txBody>
          <a:bodyPr wrap="square" rtlCol="0">
            <a:spAutoFit/>
          </a:bodyPr>
          <a:lstStyle/>
          <a:p>
            <a:pPr algn="ctr"/>
            <a:r>
              <a:rPr lang="en-NG" sz="5400" dirty="0">
                <a:solidFill>
                  <a:schemeClr val="bg1"/>
                </a:solidFill>
              </a:rPr>
              <a:t>R</a:t>
            </a:r>
            <a:r>
              <a:rPr lang="en-US" sz="5400" dirty="0">
                <a:solidFill>
                  <a:schemeClr val="bg1"/>
                </a:solidFill>
              </a:rPr>
              <a:t>E</a:t>
            </a:r>
            <a:r>
              <a:rPr lang="en-NG" sz="5400" dirty="0">
                <a:solidFill>
                  <a:schemeClr val="bg1"/>
                </a:solidFill>
              </a:rPr>
              <a:t>V</a:t>
            </a:r>
            <a:r>
              <a:rPr lang="en-US" sz="5400" dirty="0">
                <a:solidFill>
                  <a:schemeClr val="bg1"/>
                </a:solidFill>
              </a:rPr>
              <a:t>E</a:t>
            </a:r>
            <a:r>
              <a:rPr lang="en-NG" sz="5400" dirty="0">
                <a:solidFill>
                  <a:schemeClr val="bg1"/>
                </a:solidFill>
              </a:rPr>
              <a:t>N</a:t>
            </a:r>
            <a:r>
              <a:rPr lang="en-US" sz="5400" dirty="0">
                <a:solidFill>
                  <a:schemeClr val="bg1"/>
                </a:solidFill>
              </a:rPr>
              <a:t>U</a:t>
            </a:r>
            <a:r>
              <a:rPr lang="en-NG" sz="5400" dirty="0">
                <a:solidFill>
                  <a:schemeClr val="bg1"/>
                </a:solidFill>
              </a:rPr>
              <a:t>E </a:t>
            </a:r>
            <a:r>
              <a:rPr lang="en-US" sz="5400" dirty="0">
                <a:solidFill>
                  <a:schemeClr val="bg1"/>
                </a:solidFill>
              </a:rPr>
              <a:t>B</a:t>
            </a:r>
            <a:r>
              <a:rPr lang="en-NG" sz="5400" dirty="0">
                <a:solidFill>
                  <a:schemeClr val="bg1"/>
                </a:solidFill>
              </a:rPr>
              <a:t>Y </a:t>
            </a:r>
            <a:r>
              <a:rPr lang="en-US" sz="5400" dirty="0">
                <a:solidFill>
                  <a:schemeClr val="bg1"/>
                </a:solidFill>
              </a:rPr>
              <a:t>G</a:t>
            </a:r>
            <a:r>
              <a:rPr lang="en-NG" sz="5400" dirty="0">
                <a:solidFill>
                  <a:schemeClr val="bg1"/>
                </a:solidFill>
              </a:rPr>
              <a:t>E</a:t>
            </a:r>
            <a:r>
              <a:rPr lang="en-US" sz="5400" dirty="0">
                <a:solidFill>
                  <a:schemeClr val="bg1"/>
                </a:solidFill>
              </a:rPr>
              <a:t>ND</a:t>
            </a:r>
            <a:r>
              <a:rPr lang="en-NG" sz="5400" dirty="0">
                <a:solidFill>
                  <a:schemeClr val="bg1"/>
                </a:solidFill>
              </a:rPr>
              <a:t>E</a:t>
            </a:r>
            <a:r>
              <a:rPr lang="en-US" sz="5400" dirty="0">
                <a:solidFill>
                  <a:schemeClr val="bg1"/>
                </a:solidFill>
              </a:rPr>
              <a:t>R</a:t>
            </a:r>
          </a:p>
        </p:txBody>
      </p:sp>
      <p:sp>
        <p:nvSpPr>
          <p:cNvPr id="2" name="TextBox 1">
            <a:extLst>
              <a:ext uri="{FF2B5EF4-FFF2-40B4-BE49-F238E27FC236}">
                <a16:creationId xmlns:a16="http://schemas.microsoft.com/office/drawing/2014/main" id="{40DFA13E-F0BA-42AD-A440-F76F92AC1824}"/>
              </a:ext>
            </a:extLst>
          </p:cNvPr>
          <p:cNvSpPr txBox="1"/>
          <p:nvPr/>
        </p:nvSpPr>
        <p:spPr>
          <a:xfrm>
            <a:off x="5501898" y="2517665"/>
            <a:ext cx="4943959" cy="2276008"/>
          </a:xfrm>
          <a:prstGeom prst="rect">
            <a:avLst/>
          </a:prstGeom>
          <a:noFill/>
        </p:spPr>
        <p:txBody>
          <a:bodyPr wrap="square" rtlCol="0">
            <a:spAutoFit/>
          </a:bodyPr>
          <a:lstStyle/>
          <a:p>
            <a:pPr algn="just">
              <a:lnSpc>
                <a:spcPct val="250000"/>
              </a:lnSpc>
            </a:pPr>
            <a:r>
              <a:rPr lang="en-NG" sz="2000" dirty="0">
                <a:solidFill>
                  <a:schemeClr val="bg1"/>
                </a:solidFill>
              </a:rPr>
              <a:t>S</a:t>
            </a:r>
            <a:r>
              <a:rPr lang="en-US" sz="2000" dirty="0">
                <a:solidFill>
                  <a:schemeClr val="bg1"/>
                </a:solidFill>
              </a:rPr>
              <a:t>a</a:t>
            </a:r>
            <a:r>
              <a:rPr lang="en-NG" sz="2000" dirty="0">
                <a:solidFill>
                  <a:schemeClr val="bg1"/>
                </a:solidFill>
              </a:rPr>
              <a:t>l</a:t>
            </a:r>
            <a:r>
              <a:rPr lang="en-US" sz="2000" dirty="0">
                <a:solidFill>
                  <a:schemeClr val="bg1"/>
                </a:solidFill>
              </a:rPr>
              <a:t>e</a:t>
            </a:r>
            <a:r>
              <a:rPr lang="en-NG" sz="2000" dirty="0">
                <a:solidFill>
                  <a:schemeClr val="bg1"/>
                </a:solidFill>
              </a:rPr>
              <a:t>s </a:t>
            </a:r>
            <a:r>
              <a:rPr lang="en-US" sz="2000" dirty="0">
                <a:solidFill>
                  <a:schemeClr val="bg1"/>
                </a:solidFill>
              </a:rPr>
              <a:t>t</a:t>
            </a:r>
            <a:r>
              <a:rPr lang="en-NG" sz="2000" dirty="0">
                <a:solidFill>
                  <a:schemeClr val="bg1"/>
                </a:solidFill>
              </a:rPr>
              <a:t>o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f</a:t>
            </a:r>
            <a:r>
              <a:rPr lang="en-NG" sz="2000" dirty="0">
                <a:solidFill>
                  <a:schemeClr val="bg1"/>
                </a:solidFill>
              </a:rPr>
              <a:t>e</a:t>
            </a:r>
            <a:r>
              <a:rPr lang="en-US" sz="2000" dirty="0">
                <a:solidFill>
                  <a:schemeClr val="bg1"/>
                </a:solidFill>
              </a:rPr>
              <a:t>mal</a:t>
            </a:r>
            <a:r>
              <a:rPr lang="en-NG" sz="2000" dirty="0">
                <a:solidFill>
                  <a:schemeClr val="bg1"/>
                </a:solidFill>
              </a:rPr>
              <a:t>e </a:t>
            </a:r>
            <a:r>
              <a:rPr lang="en-US" sz="2000" dirty="0">
                <a:solidFill>
                  <a:schemeClr val="bg1"/>
                </a:solidFill>
              </a:rPr>
              <a:t>g</a:t>
            </a:r>
            <a:r>
              <a:rPr lang="en-NG" sz="2000" dirty="0">
                <a:solidFill>
                  <a:schemeClr val="bg1"/>
                </a:solidFill>
              </a:rPr>
              <a:t>e</a:t>
            </a:r>
            <a:r>
              <a:rPr lang="en-US" sz="2000" dirty="0">
                <a:solidFill>
                  <a:schemeClr val="bg1"/>
                </a:solidFill>
              </a:rPr>
              <a:t>n</a:t>
            </a:r>
            <a:r>
              <a:rPr lang="en-NG" sz="2000" dirty="0">
                <a:solidFill>
                  <a:schemeClr val="bg1"/>
                </a:solidFill>
              </a:rPr>
              <a:t>d</a:t>
            </a:r>
            <a:r>
              <a:rPr lang="en-US" sz="2000" dirty="0">
                <a:solidFill>
                  <a:schemeClr val="bg1"/>
                </a:solidFill>
              </a:rPr>
              <a:t>e</a:t>
            </a:r>
            <a:r>
              <a:rPr lang="en-NG" sz="2000" dirty="0">
                <a:solidFill>
                  <a:schemeClr val="bg1"/>
                </a:solidFill>
              </a:rPr>
              <a:t>r </a:t>
            </a:r>
            <a:r>
              <a:rPr lang="en-US" sz="2000" dirty="0">
                <a:solidFill>
                  <a:schemeClr val="bg1"/>
                </a:solidFill>
              </a:rPr>
              <a:t>g</a:t>
            </a:r>
            <a:r>
              <a:rPr lang="en-NG" sz="2000" dirty="0">
                <a:solidFill>
                  <a:schemeClr val="bg1"/>
                </a:solidFill>
              </a:rPr>
              <a:t>e</a:t>
            </a:r>
            <a:r>
              <a:rPr lang="en-US" sz="2000" dirty="0">
                <a:solidFill>
                  <a:schemeClr val="bg1"/>
                </a:solidFill>
              </a:rPr>
              <a:t>n</a:t>
            </a:r>
            <a:r>
              <a:rPr lang="en-NG" sz="2000" dirty="0">
                <a:solidFill>
                  <a:schemeClr val="bg1"/>
                </a:solidFill>
              </a:rPr>
              <a:t>e</a:t>
            </a:r>
            <a:r>
              <a:rPr lang="en-US" sz="2000" dirty="0">
                <a:solidFill>
                  <a:schemeClr val="bg1"/>
                </a:solidFill>
              </a:rPr>
              <a:t>r</a:t>
            </a:r>
            <a:r>
              <a:rPr lang="en-NG" sz="2000" dirty="0">
                <a:solidFill>
                  <a:schemeClr val="bg1"/>
                </a:solidFill>
              </a:rPr>
              <a:t>a</a:t>
            </a:r>
            <a:r>
              <a:rPr lang="en-US" sz="2000" dirty="0">
                <a:solidFill>
                  <a:schemeClr val="bg1"/>
                </a:solidFill>
              </a:rPr>
              <a:t>t</a:t>
            </a:r>
            <a:r>
              <a:rPr lang="en-NG" sz="2000" dirty="0">
                <a:solidFill>
                  <a:schemeClr val="bg1"/>
                </a:solidFill>
              </a:rPr>
              <a:t>e</a:t>
            </a:r>
            <a:r>
              <a:rPr lang="en-US" sz="2000" dirty="0">
                <a:solidFill>
                  <a:schemeClr val="bg1"/>
                </a:solidFill>
              </a:rPr>
              <a:t>d</a:t>
            </a:r>
            <a:r>
              <a:rPr lang="en-NG" sz="2000" dirty="0">
                <a:solidFill>
                  <a:schemeClr val="bg1"/>
                </a:solidFill>
              </a:rPr>
              <a:t> </a:t>
            </a:r>
            <a:r>
              <a:rPr lang="en-US" sz="2000" dirty="0">
                <a:solidFill>
                  <a:schemeClr val="bg1"/>
                </a:solidFill>
              </a:rPr>
              <a:t>m</a:t>
            </a:r>
            <a:r>
              <a:rPr lang="en-NG" sz="2000" dirty="0">
                <a:solidFill>
                  <a:schemeClr val="bg1"/>
                </a:solidFill>
              </a:rPr>
              <a:t>o</a:t>
            </a:r>
            <a:r>
              <a:rPr lang="en-US" sz="2000" dirty="0">
                <a:solidFill>
                  <a:schemeClr val="bg1"/>
                </a:solidFill>
              </a:rPr>
              <a:t>r</a:t>
            </a:r>
            <a:r>
              <a:rPr lang="en-NG" sz="2000" dirty="0">
                <a:solidFill>
                  <a:schemeClr val="bg1"/>
                </a:solidFill>
              </a:rPr>
              <a:t>e </a:t>
            </a:r>
            <a:r>
              <a:rPr lang="en-US" sz="2000" dirty="0">
                <a:solidFill>
                  <a:schemeClr val="bg1"/>
                </a:solidFill>
              </a:rPr>
              <a:t>r</a:t>
            </a:r>
            <a:r>
              <a:rPr lang="en-NG" sz="2000" dirty="0">
                <a:solidFill>
                  <a:schemeClr val="bg1"/>
                </a:solidFill>
              </a:rPr>
              <a:t>e</a:t>
            </a:r>
            <a:r>
              <a:rPr lang="en-US" sz="2000" dirty="0">
                <a:solidFill>
                  <a:schemeClr val="bg1"/>
                </a:solidFill>
              </a:rPr>
              <a:t>v</a:t>
            </a:r>
            <a:r>
              <a:rPr lang="en-NG" sz="2000" dirty="0">
                <a:solidFill>
                  <a:schemeClr val="bg1"/>
                </a:solidFill>
              </a:rPr>
              <a:t>enue to the hypermarket th</a:t>
            </a:r>
            <a:r>
              <a:rPr lang="en-US" sz="2000" dirty="0">
                <a:solidFill>
                  <a:schemeClr val="bg1"/>
                </a:solidFill>
              </a:rPr>
              <a:t>a</a:t>
            </a:r>
            <a:r>
              <a:rPr lang="en-NG" sz="2000" dirty="0">
                <a:solidFill>
                  <a:schemeClr val="bg1"/>
                </a:solidFill>
              </a:rPr>
              <a:t>n </a:t>
            </a:r>
            <a:r>
              <a:rPr lang="en-US" sz="2000" dirty="0">
                <a:solidFill>
                  <a:schemeClr val="bg1"/>
                </a:solidFill>
              </a:rPr>
              <a:t>s</a:t>
            </a:r>
            <a:r>
              <a:rPr lang="en-NG" sz="2000" dirty="0">
                <a:solidFill>
                  <a:schemeClr val="bg1"/>
                </a:solidFill>
              </a:rPr>
              <a:t>a</a:t>
            </a:r>
            <a:r>
              <a:rPr lang="en-US" sz="2000" dirty="0">
                <a:solidFill>
                  <a:schemeClr val="bg1"/>
                </a:solidFill>
              </a:rPr>
              <a:t>l</a:t>
            </a:r>
            <a:r>
              <a:rPr lang="en-NG" sz="2000" dirty="0">
                <a:solidFill>
                  <a:schemeClr val="bg1"/>
                </a:solidFill>
              </a:rPr>
              <a:t>e</a:t>
            </a:r>
            <a:r>
              <a:rPr lang="en-US" sz="2000" dirty="0">
                <a:solidFill>
                  <a:schemeClr val="bg1"/>
                </a:solidFill>
              </a:rPr>
              <a:t>s</a:t>
            </a:r>
            <a:r>
              <a:rPr lang="en-NG" sz="2000" dirty="0">
                <a:solidFill>
                  <a:schemeClr val="bg1"/>
                </a:solidFill>
              </a:rPr>
              <a:t> </a:t>
            </a:r>
            <a:r>
              <a:rPr lang="en-US" sz="2000" dirty="0">
                <a:solidFill>
                  <a:schemeClr val="bg1"/>
                </a:solidFill>
              </a:rPr>
              <a:t>t</a:t>
            </a:r>
            <a:r>
              <a:rPr lang="en-NG" sz="2000" dirty="0">
                <a:solidFill>
                  <a:schemeClr val="bg1"/>
                </a:solidFill>
              </a:rPr>
              <a:t>o the male gender.</a:t>
            </a:r>
            <a:endParaRPr lang="en-US" sz="2000" dirty="0">
              <a:solidFill>
                <a:schemeClr val="bg1"/>
              </a:solidFill>
            </a:endParaRPr>
          </a:p>
        </p:txBody>
      </p:sp>
      <p:cxnSp>
        <p:nvCxnSpPr>
          <p:cNvPr id="6" name="Straight Connector 5">
            <a:extLst>
              <a:ext uri="{FF2B5EF4-FFF2-40B4-BE49-F238E27FC236}">
                <a16:creationId xmlns:a16="http://schemas.microsoft.com/office/drawing/2014/main" id="{83632072-C654-4F0C-99C6-328B2C67864F}"/>
              </a:ext>
            </a:extLst>
          </p:cNvPr>
          <p:cNvCxnSpPr>
            <a:cxnSpLocks/>
          </p:cNvCxnSpPr>
          <p:nvPr/>
        </p:nvCxnSpPr>
        <p:spPr>
          <a:xfrm>
            <a:off x="0" y="1658316"/>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14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28B328B-B945-4FCD-8672-2C0A09712378}"/>
              </a:ext>
            </a:extLst>
          </p:cNvPr>
          <p:cNvSpPr txBox="1"/>
          <p:nvPr/>
        </p:nvSpPr>
        <p:spPr>
          <a:xfrm>
            <a:off x="145472" y="1301623"/>
            <a:ext cx="11901054" cy="923330"/>
          </a:xfrm>
          <a:prstGeom prst="rect">
            <a:avLst/>
          </a:prstGeom>
          <a:noFill/>
        </p:spPr>
        <p:txBody>
          <a:bodyPr wrap="square" rtlCol="0">
            <a:spAutoFit/>
          </a:bodyPr>
          <a:lstStyle/>
          <a:p>
            <a:pPr algn="ctr"/>
            <a:r>
              <a:rPr lang="en-NG" sz="5400" dirty="0">
                <a:solidFill>
                  <a:schemeClr val="bg1"/>
                </a:solidFill>
              </a:rPr>
              <a:t>C</a:t>
            </a:r>
            <a:r>
              <a:rPr lang="en-US" sz="5400" dirty="0">
                <a:solidFill>
                  <a:schemeClr val="bg1"/>
                </a:solidFill>
              </a:rPr>
              <a:t>O</a:t>
            </a:r>
            <a:r>
              <a:rPr lang="en-NG" sz="5400" dirty="0">
                <a:solidFill>
                  <a:schemeClr val="bg1"/>
                </a:solidFill>
              </a:rPr>
              <a:t>N</a:t>
            </a:r>
            <a:r>
              <a:rPr lang="en-US" sz="5400" dirty="0">
                <a:solidFill>
                  <a:schemeClr val="bg1"/>
                </a:solidFill>
              </a:rPr>
              <a:t>C</a:t>
            </a:r>
            <a:r>
              <a:rPr lang="en-NG" sz="5400" dirty="0">
                <a:solidFill>
                  <a:schemeClr val="bg1"/>
                </a:solidFill>
              </a:rPr>
              <a:t>LUS</a:t>
            </a:r>
            <a:r>
              <a:rPr lang="en-US" sz="5400" dirty="0">
                <a:solidFill>
                  <a:schemeClr val="bg1"/>
                </a:solidFill>
              </a:rPr>
              <a:t>I</a:t>
            </a:r>
            <a:r>
              <a:rPr lang="en-NG" sz="5400" dirty="0">
                <a:solidFill>
                  <a:schemeClr val="bg1"/>
                </a:solidFill>
              </a:rPr>
              <a:t>O</a:t>
            </a:r>
            <a:r>
              <a:rPr lang="en-US" sz="5400" dirty="0">
                <a:solidFill>
                  <a:schemeClr val="bg1"/>
                </a:solidFill>
              </a:rPr>
              <a:t>N</a:t>
            </a:r>
            <a:r>
              <a:rPr lang="en-NG" sz="5400" dirty="0">
                <a:solidFill>
                  <a:schemeClr val="bg1"/>
                </a:solidFill>
              </a:rPr>
              <a:t> </a:t>
            </a:r>
            <a:r>
              <a:rPr lang="en-US" sz="5400" dirty="0">
                <a:solidFill>
                  <a:schemeClr val="bg1"/>
                </a:solidFill>
              </a:rPr>
              <a:t>A</a:t>
            </a:r>
            <a:r>
              <a:rPr lang="en-NG" sz="5400" dirty="0">
                <a:solidFill>
                  <a:schemeClr val="bg1"/>
                </a:solidFill>
              </a:rPr>
              <a:t>N</a:t>
            </a:r>
            <a:r>
              <a:rPr lang="en-US" sz="5400" dirty="0">
                <a:solidFill>
                  <a:schemeClr val="bg1"/>
                </a:solidFill>
              </a:rPr>
              <a:t>D</a:t>
            </a:r>
            <a:r>
              <a:rPr lang="en-NG" sz="5400" dirty="0">
                <a:solidFill>
                  <a:schemeClr val="bg1"/>
                </a:solidFill>
              </a:rPr>
              <a:t> </a:t>
            </a:r>
            <a:r>
              <a:rPr lang="en-US" sz="5400" dirty="0">
                <a:solidFill>
                  <a:schemeClr val="bg1"/>
                </a:solidFill>
              </a:rPr>
              <a:t>R</a:t>
            </a:r>
            <a:r>
              <a:rPr lang="en-NG" sz="5400" dirty="0">
                <a:solidFill>
                  <a:schemeClr val="bg1"/>
                </a:solidFill>
              </a:rPr>
              <a:t>E</a:t>
            </a:r>
            <a:r>
              <a:rPr lang="en-US" sz="5400" dirty="0">
                <a:solidFill>
                  <a:schemeClr val="bg1"/>
                </a:solidFill>
              </a:rPr>
              <a:t>C</a:t>
            </a:r>
            <a:r>
              <a:rPr lang="en-NG" sz="5400" dirty="0">
                <a:solidFill>
                  <a:schemeClr val="bg1"/>
                </a:solidFill>
              </a:rPr>
              <a:t>O</a:t>
            </a:r>
            <a:r>
              <a:rPr lang="en-US" sz="5400" dirty="0">
                <a:solidFill>
                  <a:schemeClr val="bg1"/>
                </a:solidFill>
              </a:rPr>
              <a:t>M</a:t>
            </a:r>
            <a:r>
              <a:rPr lang="en-NG" sz="5400" dirty="0">
                <a:solidFill>
                  <a:schemeClr val="bg1"/>
                </a:solidFill>
              </a:rPr>
              <a:t>M</a:t>
            </a:r>
            <a:r>
              <a:rPr lang="en-US" sz="5400" dirty="0">
                <a:solidFill>
                  <a:schemeClr val="bg1"/>
                </a:solidFill>
              </a:rPr>
              <a:t>E</a:t>
            </a:r>
            <a:r>
              <a:rPr lang="en-NG" sz="5400" dirty="0">
                <a:solidFill>
                  <a:schemeClr val="bg1"/>
                </a:solidFill>
              </a:rPr>
              <a:t>N</a:t>
            </a:r>
            <a:r>
              <a:rPr lang="en-US" sz="5400" dirty="0">
                <a:solidFill>
                  <a:schemeClr val="bg1"/>
                </a:solidFill>
              </a:rPr>
              <a:t>D</a:t>
            </a:r>
            <a:r>
              <a:rPr lang="en-NG" sz="5400" dirty="0">
                <a:solidFill>
                  <a:schemeClr val="bg1"/>
                </a:solidFill>
              </a:rPr>
              <a:t>A</a:t>
            </a:r>
            <a:r>
              <a:rPr lang="en-US" sz="5400" dirty="0">
                <a:solidFill>
                  <a:schemeClr val="bg1"/>
                </a:solidFill>
              </a:rPr>
              <a:t>T</a:t>
            </a:r>
            <a:r>
              <a:rPr lang="en-NG" sz="5400" dirty="0">
                <a:solidFill>
                  <a:schemeClr val="bg1"/>
                </a:solidFill>
              </a:rPr>
              <a:t>I</a:t>
            </a:r>
            <a:r>
              <a:rPr lang="en-US" sz="5400" dirty="0">
                <a:solidFill>
                  <a:schemeClr val="bg1"/>
                </a:solidFill>
              </a:rPr>
              <a:t>O</a:t>
            </a:r>
            <a:r>
              <a:rPr lang="en-NG" sz="5400" dirty="0">
                <a:solidFill>
                  <a:schemeClr val="bg1"/>
                </a:solidFill>
              </a:rPr>
              <a:t>N</a:t>
            </a:r>
            <a:r>
              <a:rPr lang="en-US" sz="5400" dirty="0">
                <a:solidFill>
                  <a:schemeClr val="bg1"/>
                </a:solidFill>
              </a:rPr>
              <a:t>S</a:t>
            </a:r>
          </a:p>
        </p:txBody>
      </p:sp>
      <p:sp>
        <p:nvSpPr>
          <p:cNvPr id="4" name="TextBox 3">
            <a:extLst>
              <a:ext uri="{FF2B5EF4-FFF2-40B4-BE49-F238E27FC236}">
                <a16:creationId xmlns:a16="http://schemas.microsoft.com/office/drawing/2014/main" id="{F00C86D0-ADA2-42A9-A5CC-C930D59610BF}"/>
              </a:ext>
            </a:extLst>
          </p:cNvPr>
          <p:cNvSpPr txBox="1"/>
          <p:nvPr/>
        </p:nvSpPr>
        <p:spPr>
          <a:xfrm>
            <a:off x="0" y="2189374"/>
            <a:ext cx="12191999" cy="4584332"/>
          </a:xfrm>
          <a:prstGeom prst="rect">
            <a:avLst/>
          </a:prstGeom>
          <a:noFill/>
        </p:spPr>
        <p:txBody>
          <a:bodyPr wrap="square" rtlCol="0">
            <a:spAutoFit/>
          </a:bodyPr>
          <a:lstStyle/>
          <a:p>
            <a:pPr marL="457200" indent="-457200" algn="just">
              <a:lnSpc>
                <a:spcPct val="250000"/>
              </a:lnSpc>
              <a:buFont typeface="+mj-lt"/>
              <a:buAutoNum type="arabicPeriod"/>
            </a:pPr>
            <a:r>
              <a:rPr lang="en-US" sz="2000" dirty="0">
                <a:solidFill>
                  <a:schemeClr val="bg1"/>
                </a:solidFill>
              </a:rPr>
              <a:t>Conduct a detailed cost analysis to identify areas where costs can be reduced without compromising product quality or customer experience. Negotiate better deals with suppliers to lower the cost of goods sold (COGS). Optimize inventory management to reduce carrying costs.</a:t>
            </a:r>
            <a:endParaRPr lang="en-NG" sz="2000" dirty="0">
              <a:solidFill>
                <a:schemeClr val="bg1"/>
              </a:solidFill>
            </a:endParaRPr>
          </a:p>
          <a:p>
            <a:pPr marL="457200" indent="-457200" algn="just">
              <a:lnSpc>
                <a:spcPct val="250000"/>
              </a:lnSpc>
              <a:buFont typeface="+mj-lt"/>
              <a:buAutoNum type="arabicPeriod"/>
            </a:pPr>
            <a:r>
              <a:rPr lang="en-US" sz="2000" dirty="0">
                <a:solidFill>
                  <a:schemeClr val="bg1"/>
                </a:solidFill>
              </a:rPr>
              <a:t>Reevaluate your pricing strategy. Consider whether you can increase prices without losing a significant number of customers. Implement dynamic pricing if applicable. Offer bundled packages to increase the average order value.</a:t>
            </a:r>
            <a:endParaRPr lang="en-NG" sz="2000" dirty="0">
              <a:solidFill>
                <a:schemeClr val="bg1"/>
              </a:solidFill>
            </a:endParaRPr>
          </a:p>
        </p:txBody>
      </p:sp>
      <p:cxnSp>
        <p:nvCxnSpPr>
          <p:cNvPr id="5" name="Straight Connector 4">
            <a:extLst>
              <a:ext uri="{FF2B5EF4-FFF2-40B4-BE49-F238E27FC236}">
                <a16:creationId xmlns:a16="http://schemas.microsoft.com/office/drawing/2014/main" id="{F42D60FC-06F0-4D93-9BC1-8218B752AB6F}"/>
              </a:ext>
            </a:extLst>
          </p:cNvPr>
          <p:cNvCxnSpPr>
            <a:cxnSpLocks/>
          </p:cNvCxnSpPr>
          <p:nvPr/>
        </p:nvCxnSpPr>
        <p:spPr>
          <a:xfrm>
            <a:off x="0" y="2107765"/>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07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6CC5B7F0-DA3D-469D-8A18-5073E7BA9390}"/>
              </a:ext>
            </a:extLst>
          </p:cNvPr>
          <p:cNvSpPr/>
          <p:nvPr/>
        </p:nvSpPr>
        <p:spPr>
          <a:xfrm>
            <a:off x="1" y="2924047"/>
            <a:ext cx="12191999" cy="3442609"/>
          </a:xfrm>
          <a:prstGeom prst="rect">
            <a:avLst/>
          </a:prstGeom>
        </p:spPr>
        <p:txBody>
          <a:bodyPr wrap="square">
            <a:spAutoFit/>
          </a:bodyPr>
          <a:lstStyle/>
          <a:p>
            <a:pPr marL="342900" indent="-342900" algn="just">
              <a:lnSpc>
                <a:spcPct val="250000"/>
              </a:lnSpc>
              <a:buFont typeface="+mj-lt"/>
              <a:buAutoNum type="arabicPeriod" startAt="3"/>
            </a:pPr>
            <a:r>
              <a:rPr lang="en-US" dirty="0">
                <a:solidFill>
                  <a:schemeClr val="bg1"/>
                </a:solidFill>
              </a:rPr>
              <a:t>Segment your customer base to identify high-value customers who are more profitable. Implement personalized marketing and product recommendations to increase customer retention and cross-selling.</a:t>
            </a:r>
            <a:endParaRPr lang="en-NG" dirty="0">
              <a:solidFill>
                <a:schemeClr val="bg1"/>
              </a:solidFill>
            </a:endParaRPr>
          </a:p>
          <a:p>
            <a:pPr marL="342900" indent="-342900" algn="just">
              <a:lnSpc>
                <a:spcPct val="250000"/>
              </a:lnSpc>
              <a:buFont typeface="+mj-lt"/>
              <a:buAutoNum type="arabicPeriod" startAt="3"/>
            </a:pPr>
            <a:r>
              <a:rPr lang="en-US" dirty="0">
                <a:solidFill>
                  <a:schemeClr val="bg1"/>
                </a:solidFill>
              </a:rPr>
              <a:t>Streamline your supply chain to reduce shipping and fulfillment costs. Explore options like dropshipping or outsourcing to lower operational expenses.</a:t>
            </a:r>
            <a:endParaRPr lang="en-NG" dirty="0">
              <a:solidFill>
                <a:schemeClr val="bg1"/>
              </a:solidFill>
            </a:endParaRPr>
          </a:p>
          <a:p>
            <a:pPr marL="342900" indent="-342900" algn="just">
              <a:lnSpc>
                <a:spcPct val="250000"/>
              </a:lnSpc>
              <a:buFont typeface="+mj-lt"/>
              <a:buAutoNum type="arabicPeriod" startAt="3"/>
            </a:pPr>
            <a:r>
              <a:rPr lang="en-US" dirty="0">
                <a:solidFill>
                  <a:schemeClr val="bg1"/>
                </a:solidFill>
              </a:rPr>
              <a:t>Invest in data analytics and business intelligence tools to gain deeper insights into customer behavior, sales trends, and cost</a:t>
            </a:r>
            <a:endParaRPr lang="en-NG" dirty="0">
              <a:solidFill>
                <a:schemeClr val="bg1"/>
              </a:solidFill>
            </a:endParaRPr>
          </a:p>
        </p:txBody>
      </p:sp>
      <p:sp>
        <p:nvSpPr>
          <p:cNvPr id="6" name="TextBox 5">
            <a:extLst>
              <a:ext uri="{FF2B5EF4-FFF2-40B4-BE49-F238E27FC236}">
                <a16:creationId xmlns:a16="http://schemas.microsoft.com/office/drawing/2014/main" id="{5D3369D4-27D8-463E-A3F1-081BAAC6DB70}"/>
              </a:ext>
            </a:extLst>
          </p:cNvPr>
          <p:cNvSpPr txBox="1"/>
          <p:nvPr/>
        </p:nvSpPr>
        <p:spPr>
          <a:xfrm>
            <a:off x="0" y="1100380"/>
            <a:ext cx="12191999" cy="2585323"/>
          </a:xfrm>
          <a:prstGeom prst="rect">
            <a:avLst/>
          </a:prstGeom>
          <a:noFill/>
        </p:spPr>
        <p:txBody>
          <a:bodyPr wrap="square" rtlCol="0">
            <a:spAutoFit/>
          </a:bodyPr>
          <a:lstStyle/>
          <a:p>
            <a:pPr algn="ctr"/>
            <a:r>
              <a:rPr lang="en-NG" sz="5400" dirty="0">
                <a:solidFill>
                  <a:schemeClr val="bg1"/>
                </a:solidFill>
              </a:rPr>
              <a:t>C</a:t>
            </a:r>
            <a:r>
              <a:rPr lang="en-US" sz="5400" dirty="0">
                <a:solidFill>
                  <a:schemeClr val="bg1"/>
                </a:solidFill>
              </a:rPr>
              <a:t>O</a:t>
            </a:r>
            <a:r>
              <a:rPr lang="en-NG" sz="5400" dirty="0">
                <a:solidFill>
                  <a:schemeClr val="bg1"/>
                </a:solidFill>
              </a:rPr>
              <a:t>N</a:t>
            </a:r>
            <a:r>
              <a:rPr lang="en-US" sz="5400" dirty="0">
                <a:solidFill>
                  <a:schemeClr val="bg1"/>
                </a:solidFill>
              </a:rPr>
              <a:t>C</a:t>
            </a:r>
            <a:r>
              <a:rPr lang="en-NG" sz="5400" dirty="0">
                <a:solidFill>
                  <a:schemeClr val="bg1"/>
                </a:solidFill>
              </a:rPr>
              <a:t>LUS</a:t>
            </a:r>
            <a:r>
              <a:rPr lang="en-US" sz="5400" dirty="0">
                <a:solidFill>
                  <a:schemeClr val="bg1"/>
                </a:solidFill>
              </a:rPr>
              <a:t>I</a:t>
            </a:r>
            <a:r>
              <a:rPr lang="en-NG" sz="5400" dirty="0">
                <a:solidFill>
                  <a:schemeClr val="bg1"/>
                </a:solidFill>
              </a:rPr>
              <a:t>O</a:t>
            </a:r>
            <a:r>
              <a:rPr lang="en-US" sz="5400" dirty="0">
                <a:solidFill>
                  <a:schemeClr val="bg1"/>
                </a:solidFill>
              </a:rPr>
              <a:t>N</a:t>
            </a:r>
            <a:r>
              <a:rPr lang="en-NG" sz="5400" dirty="0">
                <a:solidFill>
                  <a:schemeClr val="bg1"/>
                </a:solidFill>
              </a:rPr>
              <a:t> </a:t>
            </a:r>
            <a:r>
              <a:rPr lang="en-US" sz="5400" dirty="0">
                <a:solidFill>
                  <a:schemeClr val="bg1"/>
                </a:solidFill>
              </a:rPr>
              <a:t>A</a:t>
            </a:r>
            <a:r>
              <a:rPr lang="en-NG" sz="5400" dirty="0">
                <a:solidFill>
                  <a:schemeClr val="bg1"/>
                </a:solidFill>
              </a:rPr>
              <a:t>N</a:t>
            </a:r>
            <a:r>
              <a:rPr lang="en-US" sz="5400" dirty="0">
                <a:solidFill>
                  <a:schemeClr val="bg1"/>
                </a:solidFill>
              </a:rPr>
              <a:t>D</a:t>
            </a:r>
            <a:r>
              <a:rPr lang="en-NG" sz="5400" dirty="0">
                <a:solidFill>
                  <a:schemeClr val="bg1"/>
                </a:solidFill>
              </a:rPr>
              <a:t> </a:t>
            </a:r>
            <a:r>
              <a:rPr lang="en-US" sz="5400" dirty="0">
                <a:solidFill>
                  <a:schemeClr val="bg1"/>
                </a:solidFill>
              </a:rPr>
              <a:t>R</a:t>
            </a:r>
            <a:r>
              <a:rPr lang="en-NG" sz="5400" dirty="0">
                <a:solidFill>
                  <a:schemeClr val="bg1"/>
                </a:solidFill>
              </a:rPr>
              <a:t>E</a:t>
            </a:r>
            <a:r>
              <a:rPr lang="en-US" sz="5400" dirty="0">
                <a:solidFill>
                  <a:schemeClr val="bg1"/>
                </a:solidFill>
              </a:rPr>
              <a:t>C</a:t>
            </a:r>
            <a:r>
              <a:rPr lang="en-NG" sz="5400" dirty="0">
                <a:solidFill>
                  <a:schemeClr val="bg1"/>
                </a:solidFill>
              </a:rPr>
              <a:t>O</a:t>
            </a:r>
            <a:r>
              <a:rPr lang="en-US" sz="5400" dirty="0">
                <a:solidFill>
                  <a:schemeClr val="bg1"/>
                </a:solidFill>
              </a:rPr>
              <a:t>M</a:t>
            </a:r>
            <a:r>
              <a:rPr lang="en-NG" sz="5400" dirty="0">
                <a:solidFill>
                  <a:schemeClr val="bg1"/>
                </a:solidFill>
              </a:rPr>
              <a:t>M</a:t>
            </a:r>
            <a:r>
              <a:rPr lang="en-US" sz="5400" dirty="0">
                <a:solidFill>
                  <a:schemeClr val="bg1"/>
                </a:solidFill>
              </a:rPr>
              <a:t>E</a:t>
            </a:r>
            <a:r>
              <a:rPr lang="en-NG" sz="5400" dirty="0">
                <a:solidFill>
                  <a:schemeClr val="bg1"/>
                </a:solidFill>
              </a:rPr>
              <a:t>N</a:t>
            </a:r>
            <a:r>
              <a:rPr lang="en-US" sz="5400" dirty="0">
                <a:solidFill>
                  <a:schemeClr val="bg1"/>
                </a:solidFill>
              </a:rPr>
              <a:t>D</a:t>
            </a:r>
            <a:r>
              <a:rPr lang="en-NG" sz="5400" dirty="0">
                <a:solidFill>
                  <a:schemeClr val="bg1"/>
                </a:solidFill>
              </a:rPr>
              <a:t>A</a:t>
            </a:r>
            <a:r>
              <a:rPr lang="en-US" sz="5400" dirty="0">
                <a:solidFill>
                  <a:schemeClr val="bg1"/>
                </a:solidFill>
              </a:rPr>
              <a:t>T</a:t>
            </a:r>
            <a:r>
              <a:rPr lang="en-NG" sz="5400" dirty="0">
                <a:solidFill>
                  <a:schemeClr val="bg1"/>
                </a:solidFill>
              </a:rPr>
              <a:t>I</a:t>
            </a:r>
            <a:r>
              <a:rPr lang="en-US" sz="5400" dirty="0">
                <a:solidFill>
                  <a:schemeClr val="bg1"/>
                </a:solidFill>
              </a:rPr>
              <a:t>O</a:t>
            </a:r>
            <a:r>
              <a:rPr lang="en-NG" sz="5400" dirty="0">
                <a:solidFill>
                  <a:schemeClr val="bg1"/>
                </a:solidFill>
              </a:rPr>
              <a:t>N</a:t>
            </a:r>
            <a:r>
              <a:rPr lang="en-US" sz="5400" dirty="0">
                <a:solidFill>
                  <a:schemeClr val="bg1"/>
                </a:solidFill>
              </a:rPr>
              <a:t>S</a:t>
            </a:r>
            <a:r>
              <a:rPr lang="en-NG" sz="5400" dirty="0">
                <a:solidFill>
                  <a:schemeClr val="bg1"/>
                </a:solidFill>
              </a:rPr>
              <a:t> </a:t>
            </a:r>
            <a:r>
              <a:rPr lang="en-US" sz="5400" dirty="0">
                <a:solidFill>
                  <a:schemeClr val="bg1"/>
                </a:solidFill>
              </a:rPr>
              <a:t>C</a:t>
            </a:r>
            <a:r>
              <a:rPr lang="en-NG" sz="5400" dirty="0">
                <a:solidFill>
                  <a:schemeClr val="bg1"/>
                </a:solidFill>
              </a:rPr>
              <a:t>O</a:t>
            </a:r>
            <a:r>
              <a:rPr lang="en-US" sz="5400" dirty="0">
                <a:solidFill>
                  <a:schemeClr val="bg1"/>
                </a:solidFill>
              </a:rPr>
              <a:t>N</a:t>
            </a:r>
            <a:r>
              <a:rPr lang="en-NG" sz="5400" dirty="0">
                <a:solidFill>
                  <a:schemeClr val="bg1"/>
                </a:solidFill>
              </a:rPr>
              <a:t>T’D</a:t>
            </a:r>
            <a:endParaRPr lang="en-US" sz="5400" dirty="0">
              <a:solidFill>
                <a:schemeClr val="bg1"/>
              </a:solidFill>
            </a:endParaRPr>
          </a:p>
          <a:p>
            <a:pPr algn="ctr"/>
            <a:endParaRPr lang="en-US" sz="5400" dirty="0"/>
          </a:p>
        </p:txBody>
      </p:sp>
      <p:cxnSp>
        <p:nvCxnSpPr>
          <p:cNvPr id="7" name="Straight Connector 6">
            <a:extLst>
              <a:ext uri="{FF2B5EF4-FFF2-40B4-BE49-F238E27FC236}">
                <a16:creationId xmlns:a16="http://schemas.microsoft.com/office/drawing/2014/main" id="{4BAF7186-3248-43A1-83E8-E156D3FD7C1C}"/>
              </a:ext>
            </a:extLst>
          </p:cNvPr>
          <p:cNvCxnSpPr>
            <a:cxnSpLocks/>
          </p:cNvCxnSpPr>
          <p:nvPr/>
        </p:nvCxnSpPr>
        <p:spPr>
          <a:xfrm>
            <a:off x="0" y="2727699"/>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007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3CDF7E1B-2333-4F2E-A4B6-5376906809DB}"/>
              </a:ext>
            </a:extLst>
          </p:cNvPr>
          <p:cNvSpPr/>
          <p:nvPr/>
        </p:nvSpPr>
        <p:spPr>
          <a:xfrm>
            <a:off x="77491" y="3021236"/>
            <a:ext cx="12192000" cy="4827604"/>
          </a:xfrm>
          <a:prstGeom prst="rect">
            <a:avLst/>
          </a:prstGeom>
        </p:spPr>
        <p:txBody>
          <a:bodyPr wrap="square">
            <a:spAutoFit/>
          </a:bodyPr>
          <a:lstStyle/>
          <a:p>
            <a:pPr algn="just">
              <a:lnSpc>
                <a:spcPct val="250000"/>
              </a:lnSpc>
            </a:pPr>
            <a:r>
              <a:rPr lang="en-US" dirty="0">
                <a:solidFill>
                  <a:schemeClr val="bg1"/>
                </a:solidFill>
              </a:rPr>
              <a:t>structures. Use data to make informed decisions about inventory, marketing, and product offerings.</a:t>
            </a:r>
            <a:endParaRPr lang="en-NG" dirty="0">
              <a:solidFill>
                <a:schemeClr val="bg1"/>
              </a:solidFill>
            </a:endParaRPr>
          </a:p>
          <a:p>
            <a:pPr marL="342900" indent="-342900" algn="just">
              <a:lnSpc>
                <a:spcPct val="250000"/>
              </a:lnSpc>
              <a:buFont typeface="+mj-lt"/>
              <a:buAutoNum type="arabicPeriod" startAt="6"/>
            </a:pPr>
            <a:r>
              <a:rPr lang="en-US" dirty="0">
                <a:solidFill>
                  <a:schemeClr val="bg1"/>
                </a:solidFill>
              </a:rPr>
              <a:t>Diversify your product range to attract new customer segments and increase cross-selling opportunities. Consider private-label products with higher profit margins</a:t>
            </a:r>
            <a:r>
              <a:rPr lang="en-NG" dirty="0">
                <a:solidFill>
                  <a:schemeClr val="bg1"/>
                </a:solidFill>
              </a:rPr>
              <a:t> </a:t>
            </a:r>
          </a:p>
          <a:p>
            <a:pPr marL="342900" indent="-342900" algn="just">
              <a:lnSpc>
                <a:spcPct val="250000"/>
              </a:lnSpc>
              <a:buFont typeface="+mj-lt"/>
              <a:buAutoNum type="arabicPeriod" startAt="6"/>
            </a:pPr>
            <a:r>
              <a:rPr lang="en-US" dirty="0">
                <a:solidFill>
                  <a:schemeClr val="bg1"/>
                </a:solidFill>
              </a:rPr>
              <a:t>Focus</a:t>
            </a:r>
            <a:r>
              <a:rPr lang="en-NG" dirty="0">
                <a:solidFill>
                  <a:schemeClr val="bg1"/>
                </a:solidFill>
              </a:rPr>
              <a:t> </a:t>
            </a:r>
            <a:r>
              <a:rPr lang="en-US" dirty="0">
                <a:solidFill>
                  <a:schemeClr val="bg1"/>
                </a:solidFill>
              </a:rPr>
              <a:t>on customer retention to reduce customer acquisition costs. Implement a loyalty program to incentivize repeat purchases.</a:t>
            </a:r>
            <a:endParaRPr lang="en-NG" dirty="0">
              <a:solidFill>
                <a:schemeClr val="bg1"/>
              </a:solidFill>
            </a:endParaRPr>
          </a:p>
          <a:p>
            <a:pPr algn="just">
              <a:lnSpc>
                <a:spcPct val="250000"/>
              </a:lnSpc>
            </a:pPr>
            <a:endParaRPr lang="en-NG" dirty="0">
              <a:solidFill>
                <a:schemeClr val="bg1"/>
              </a:solidFill>
            </a:endParaRPr>
          </a:p>
          <a:p>
            <a:pPr marL="342900" indent="-342900" algn="just">
              <a:lnSpc>
                <a:spcPct val="250000"/>
              </a:lnSpc>
              <a:buFont typeface="Wingdings" panose="05000000000000000000" pitchFamily="2" charset="2"/>
              <a:buChar char="v"/>
            </a:pPr>
            <a:endParaRPr lang="en-NG" dirty="0">
              <a:solidFill>
                <a:schemeClr val="bg1"/>
              </a:solidFill>
            </a:endParaRPr>
          </a:p>
        </p:txBody>
      </p:sp>
      <p:sp>
        <p:nvSpPr>
          <p:cNvPr id="4" name="TextBox 3">
            <a:extLst>
              <a:ext uri="{FF2B5EF4-FFF2-40B4-BE49-F238E27FC236}">
                <a16:creationId xmlns:a16="http://schemas.microsoft.com/office/drawing/2014/main" id="{77DD470D-89DF-4AD1-8FEA-D6EACC74FF8F}"/>
              </a:ext>
            </a:extLst>
          </p:cNvPr>
          <p:cNvSpPr txBox="1"/>
          <p:nvPr/>
        </p:nvSpPr>
        <p:spPr>
          <a:xfrm>
            <a:off x="154983" y="1001747"/>
            <a:ext cx="12037017" cy="2585323"/>
          </a:xfrm>
          <a:prstGeom prst="rect">
            <a:avLst/>
          </a:prstGeom>
          <a:noFill/>
        </p:spPr>
        <p:txBody>
          <a:bodyPr wrap="square" rtlCol="0">
            <a:spAutoFit/>
          </a:bodyPr>
          <a:lstStyle/>
          <a:p>
            <a:pPr algn="ctr"/>
            <a:r>
              <a:rPr lang="en-NG" sz="5400" dirty="0">
                <a:solidFill>
                  <a:schemeClr val="bg1"/>
                </a:solidFill>
              </a:rPr>
              <a:t>C</a:t>
            </a:r>
            <a:r>
              <a:rPr lang="en-US" sz="5400" dirty="0">
                <a:solidFill>
                  <a:schemeClr val="bg1"/>
                </a:solidFill>
              </a:rPr>
              <a:t>O</a:t>
            </a:r>
            <a:r>
              <a:rPr lang="en-NG" sz="5400" dirty="0">
                <a:solidFill>
                  <a:schemeClr val="bg1"/>
                </a:solidFill>
              </a:rPr>
              <a:t>N</a:t>
            </a:r>
            <a:r>
              <a:rPr lang="en-US" sz="5400" dirty="0">
                <a:solidFill>
                  <a:schemeClr val="bg1"/>
                </a:solidFill>
              </a:rPr>
              <a:t>C</a:t>
            </a:r>
            <a:r>
              <a:rPr lang="en-NG" sz="5400" dirty="0">
                <a:solidFill>
                  <a:schemeClr val="bg1"/>
                </a:solidFill>
              </a:rPr>
              <a:t>LUS</a:t>
            </a:r>
            <a:r>
              <a:rPr lang="en-US" sz="5400" dirty="0">
                <a:solidFill>
                  <a:schemeClr val="bg1"/>
                </a:solidFill>
              </a:rPr>
              <a:t>I</a:t>
            </a:r>
            <a:r>
              <a:rPr lang="en-NG" sz="5400" dirty="0">
                <a:solidFill>
                  <a:schemeClr val="bg1"/>
                </a:solidFill>
              </a:rPr>
              <a:t>O</a:t>
            </a:r>
            <a:r>
              <a:rPr lang="en-US" sz="5400" dirty="0">
                <a:solidFill>
                  <a:schemeClr val="bg1"/>
                </a:solidFill>
              </a:rPr>
              <a:t>N</a:t>
            </a:r>
            <a:r>
              <a:rPr lang="en-NG" sz="5400" dirty="0">
                <a:solidFill>
                  <a:schemeClr val="bg1"/>
                </a:solidFill>
              </a:rPr>
              <a:t> </a:t>
            </a:r>
            <a:r>
              <a:rPr lang="en-US" sz="5400" dirty="0">
                <a:solidFill>
                  <a:schemeClr val="bg1"/>
                </a:solidFill>
              </a:rPr>
              <a:t>A</a:t>
            </a:r>
            <a:r>
              <a:rPr lang="en-NG" sz="5400" dirty="0">
                <a:solidFill>
                  <a:schemeClr val="bg1"/>
                </a:solidFill>
              </a:rPr>
              <a:t>N</a:t>
            </a:r>
            <a:r>
              <a:rPr lang="en-US" sz="5400" dirty="0">
                <a:solidFill>
                  <a:schemeClr val="bg1"/>
                </a:solidFill>
              </a:rPr>
              <a:t>D</a:t>
            </a:r>
            <a:r>
              <a:rPr lang="en-NG" sz="5400" dirty="0">
                <a:solidFill>
                  <a:schemeClr val="bg1"/>
                </a:solidFill>
              </a:rPr>
              <a:t> </a:t>
            </a:r>
            <a:r>
              <a:rPr lang="en-US" sz="5400" dirty="0">
                <a:solidFill>
                  <a:schemeClr val="bg1"/>
                </a:solidFill>
              </a:rPr>
              <a:t>R</a:t>
            </a:r>
            <a:r>
              <a:rPr lang="en-NG" sz="5400" dirty="0">
                <a:solidFill>
                  <a:schemeClr val="bg1"/>
                </a:solidFill>
              </a:rPr>
              <a:t>E</a:t>
            </a:r>
            <a:r>
              <a:rPr lang="en-US" sz="5400" dirty="0">
                <a:solidFill>
                  <a:schemeClr val="bg1"/>
                </a:solidFill>
              </a:rPr>
              <a:t>C</a:t>
            </a:r>
            <a:r>
              <a:rPr lang="en-NG" sz="5400" dirty="0">
                <a:solidFill>
                  <a:schemeClr val="bg1"/>
                </a:solidFill>
              </a:rPr>
              <a:t>O</a:t>
            </a:r>
            <a:r>
              <a:rPr lang="en-US" sz="5400" dirty="0">
                <a:solidFill>
                  <a:schemeClr val="bg1"/>
                </a:solidFill>
              </a:rPr>
              <a:t>M</a:t>
            </a:r>
            <a:r>
              <a:rPr lang="en-NG" sz="5400" dirty="0">
                <a:solidFill>
                  <a:schemeClr val="bg1"/>
                </a:solidFill>
              </a:rPr>
              <a:t>M</a:t>
            </a:r>
            <a:r>
              <a:rPr lang="en-US" sz="5400" dirty="0">
                <a:solidFill>
                  <a:schemeClr val="bg1"/>
                </a:solidFill>
              </a:rPr>
              <a:t>E</a:t>
            </a:r>
            <a:r>
              <a:rPr lang="en-NG" sz="5400" dirty="0">
                <a:solidFill>
                  <a:schemeClr val="bg1"/>
                </a:solidFill>
              </a:rPr>
              <a:t>N</a:t>
            </a:r>
            <a:r>
              <a:rPr lang="en-US" sz="5400" dirty="0">
                <a:solidFill>
                  <a:schemeClr val="bg1"/>
                </a:solidFill>
              </a:rPr>
              <a:t>D</a:t>
            </a:r>
            <a:r>
              <a:rPr lang="en-NG" sz="5400" dirty="0">
                <a:solidFill>
                  <a:schemeClr val="bg1"/>
                </a:solidFill>
              </a:rPr>
              <a:t>A</a:t>
            </a:r>
            <a:r>
              <a:rPr lang="en-US" sz="5400" dirty="0">
                <a:solidFill>
                  <a:schemeClr val="bg1"/>
                </a:solidFill>
              </a:rPr>
              <a:t>T</a:t>
            </a:r>
            <a:r>
              <a:rPr lang="en-NG" sz="5400" dirty="0">
                <a:solidFill>
                  <a:schemeClr val="bg1"/>
                </a:solidFill>
              </a:rPr>
              <a:t>I</a:t>
            </a:r>
            <a:r>
              <a:rPr lang="en-US" sz="5400" dirty="0">
                <a:solidFill>
                  <a:schemeClr val="bg1"/>
                </a:solidFill>
              </a:rPr>
              <a:t>O</a:t>
            </a:r>
            <a:r>
              <a:rPr lang="en-NG" sz="5400" dirty="0">
                <a:solidFill>
                  <a:schemeClr val="bg1"/>
                </a:solidFill>
              </a:rPr>
              <a:t>N</a:t>
            </a:r>
            <a:r>
              <a:rPr lang="en-US" sz="5400" dirty="0">
                <a:solidFill>
                  <a:schemeClr val="bg1"/>
                </a:solidFill>
              </a:rPr>
              <a:t>S</a:t>
            </a:r>
            <a:r>
              <a:rPr lang="en-NG" sz="5400" dirty="0">
                <a:solidFill>
                  <a:schemeClr val="bg1"/>
                </a:solidFill>
              </a:rPr>
              <a:t> </a:t>
            </a:r>
            <a:r>
              <a:rPr lang="en-US" sz="5400" dirty="0">
                <a:solidFill>
                  <a:schemeClr val="bg1"/>
                </a:solidFill>
              </a:rPr>
              <a:t>C</a:t>
            </a:r>
            <a:r>
              <a:rPr lang="en-NG" sz="5400" dirty="0">
                <a:solidFill>
                  <a:schemeClr val="bg1"/>
                </a:solidFill>
              </a:rPr>
              <a:t>O</a:t>
            </a:r>
            <a:r>
              <a:rPr lang="en-US" sz="5400" dirty="0">
                <a:solidFill>
                  <a:schemeClr val="bg1"/>
                </a:solidFill>
              </a:rPr>
              <a:t>N</a:t>
            </a:r>
            <a:r>
              <a:rPr lang="en-NG" sz="5400" dirty="0">
                <a:solidFill>
                  <a:schemeClr val="bg1"/>
                </a:solidFill>
              </a:rPr>
              <a:t>T’D</a:t>
            </a:r>
            <a:endParaRPr lang="en-US" sz="5400" dirty="0"/>
          </a:p>
          <a:p>
            <a:endParaRPr lang="en-US" sz="5400" dirty="0"/>
          </a:p>
        </p:txBody>
      </p:sp>
      <p:cxnSp>
        <p:nvCxnSpPr>
          <p:cNvPr id="5" name="Straight Connector 4">
            <a:extLst>
              <a:ext uri="{FF2B5EF4-FFF2-40B4-BE49-F238E27FC236}">
                <a16:creationId xmlns:a16="http://schemas.microsoft.com/office/drawing/2014/main" id="{8E39E7C8-FB0F-47A9-B2F5-302A8D9ACAC9}"/>
              </a:ext>
            </a:extLst>
          </p:cNvPr>
          <p:cNvCxnSpPr>
            <a:cxnSpLocks/>
          </p:cNvCxnSpPr>
          <p:nvPr/>
        </p:nvCxnSpPr>
        <p:spPr>
          <a:xfrm>
            <a:off x="0" y="2634711"/>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45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6960E0B-E83B-4CAF-8834-70FB0B98FD2C}"/>
              </a:ext>
            </a:extLst>
          </p:cNvPr>
          <p:cNvSpPr txBox="1"/>
          <p:nvPr/>
        </p:nvSpPr>
        <p:spPr>
          <a:xfrm>
            <a:off x="197428" y="2057554"/>
            <a:ext cx="11797144" cy="4584332"/>
          </a:xfrm>
          <a:prstGeom prst="rect">
            <a:avLst/>
          </a:prstGeom>
          <a:noFill/>
        </p:spPr>
        <p:txBody>
          <a:bodyPr wrap="square" rtlCol="0">
            <a:spAutoFit/>
          </a:bodyPr>
          <a:lstStyle/>
          <a:p>
            <a:pPr algn="just">
              <a:lnSpc>
                <a:spcPct val="250000"/>
              </a:lnSpc>
            </a:pPr>
            <a:r>
              <a:rPr lang="en-US" sz="2000" dirty="0">
                <a:solidFill>
                  <a:schemeClr val="bg1"/>
                </a:solidFill>
              </a:rPr>
              <a:t>Walmart is a multinational retail corporation that operates a chain of hypermarkets, discount department stores, and grocery stores. Walmart have </a:t>
            </a:r>
            <a:r>
              <a:rPr lang="en-NG" sz="2000" dirty="0">
                <a:solidFill>
                  <a:schemeClr val="bg1"/>
                </a:solidFill>
              </a:rPr>
              <a:t>f</a:t>
            </a:r>
            <a:r>
              <a:rPr lang="en-US" sz="2000" dirty="0">
                <a:solidFill>
                  <a:schemeClr val="bg1"/>
                </a:solidFill>
              </a:rPr>
              <a:t>e</a:t>
            </a:r>
            <a:r>
              <a:rPr lang="en-NG" sz="2000" dirty="0">
                <a:solidFill>
                  <a:schemeClr val="bg1"/>
                </a:solidFill>
              </a:rPr>
              <a:t>w</a:t>
            </a:r>
            <a:r>
              <a:rPr lang="en-US" sz="2000" dirty="0">
                <a:solidFill>
                  <a:schemeClr val="bg1"/>
                </a:solidFill>
              </a:rPr>
              <a:t> physical stores in Myanmar, but some of its products are available in the country through local merchants who import them from other countries. Walmart products are mainly sold in City Mart, a leading supermarket chain in Myanmar that operates in 20 cities and towns.</a:t>
            </a:r>
            <a:r>
              <a:rPr lang="en-NG" sz="2000" dirty="0">
                <a:solidFill>
                  <a:schemeClr val="bg1"/>
                </a:solidFill>
              </a:rPr>
              <a:t> </a:t>
            </a:r>
            <a:r>
              <a:rPr lang="en-US" sz="2000" dirty="0">
                <a:solidFill>
                  <a:schemeClr val="bg1"/>
                </a:solidFill>
              </a:rPr>
              <a:t>Walmart’s presence in Myanmar is limited by several factors, such as the political and economic situation, the lack of infrastructure, the competition from other retailers, and the consumer preferences. Walmart has not </a:t>
            </a:r>
          </a:p>
        </p:txBody>
      </p:sp>
      <p:sp>
        <p:nvSpPr>
          <p:cNvPr id="4" name="TextBox 3">
            <a:extLst>
              <a:ext uri="{FF2B5EF4-FFF2-40B4-BE49-F238E27FC236}">
                <a16:creationId xmlns:a16="http://schemas.microsoft.com/office/drawing/2014/main" id="{225F8BA9-FA7A-4969-AA75-48D8BE14D4FB}"/>
              </a:ext>
            </a:extLst>
          </p:cNvPr>
          <p:cNvSpPr txBox="1"/>
          <p:nvPr/>
        </p:nvSpPr>
        <p:spPr>
          <a:xfrm>
            <a:off x="1731819" y="1098283"/>
            <a:ext cx="8035636" cy="923330"/>
          </a:xfrm>
          <a:prstGeom prst="rect">
            <a:avLst/>
          </a:prstGeom>
          <a:noFill/>
        </p:spPr>
        <p:txBody>
          <a:bodyPr wrap="square" rtlCol="0">
            <a:spAutoFit/>
          </a:bodyPr>
          <a:lstStyle/>
          <a:p>
            <a:pPr algn="ctr"/>
            <a:r>
              <a:rPr lang="en-NG" sz="5400" dirty="0">
                <a:solidFill>
                  <a:schemeClr val="bg1"/>
                </a:solidFill>
              </a:rPr>
              <a:t>INTRODUCTION</a:t>
            </a:r>
            <a:endParaRPr lang="en-US" sz="5400" dirty="0">
              <a:solidFill>
                <a:schemeClr val="bg1"/>
              </a:solidFill>
            </a:endParaRPr>
          </a:p>
        </p:txBody>
      </p:sp>
      <p:cxnSp>
        <p:nvCxnSpPr>
          <p:cNvPr id="6" name="Straight Connector 5">
            <a:extLst>
              <a:ext uri="{FF2B5EF4-FFF2-40B4-BE49-F238E27FC236}">
                <a16:creationId xmlns:a16="http://schemas.microsoft.com/office/drawing/2014/main" id="{3B19CB90-B77F-4A4B-8C4A-783FE2B1A4E7}"/>
              </a:ext>
            </a:extLst>
          </p:cNvPr>
          <p:cNvCxnSpPr>
            <a:cxnSpLocks/>
          </p:cNvCxnSpPr>
          <p:nvPr/>
        </p:nvCxnSpPr>
        <p:spPr>
          <a:xfrm>
            <a:off x="0" y="1875294"/>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839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BCA0547F-A909-4AB1-BC71-A1B2BFA406BA}"/>
              </a:ext>
            </a:extLst>
          </p:cNvPr>
          <p:cNvSpPr/>
          <p:nvPr/>
        </p:nvSpPr>
        <p:spPr>
          <a:xfrm>
            <a:off x="180814" y="2523461"/>
            <a:ext cx="12011186" cy="2750112"/>
          </a:xfrm>
          <a:prstGeom prst="rect">
            <a:avLst/>
          </a:prstGeom>
        </p:spPr>
        <p:txBody>
          <a:bodyPr wrap="square">
            <a:spAutoFit/>
          </a:bodyPr>
          <a:lstStyle/>
          <a:p>
            <a:pPr marL="342900" indent="-342900" algn="just">
              <a:lnSpc>
                <a:spcPct val="250000"/>
              </a:lnSpc>
              <a:buFont typeface="+mj-lt"/>
              <a:buAutoNum type="arabicPeriod" startAt="8"/>
            </a:pPr>
            <a:r>
              <a:rPr lang="en-US" dirty="0">
                <a:solidFill>
                  <a:schemeClr val="bg1"/>
                </a:solidFill>
              </a:rPr>
              <a:t>Optimize your marketing campaigns to ensure a higher return on investment (ROI). Shift budget towards high-performing marketing channels and campaigns.</a:t>
            </a:r>
            <a:endParaRPr lang="en-NG" dirty="0">
              <a:solidFill>
                <a:schemeClr val="bg1"/>
              </a:solidFill>
            </a:endParaRPr>
          </a:p>
          <a:p>
            <a:pPr marL="342900" indent="-342900" algn="just">
              <a:lnSpc>
                <a:spcPct val="250000"/>
              </a:lnSpc>
              <a:buFont typeface="+mj-lt"/>
              <a:buAutoNum type="arabicPeriod" startAt="8"/>
            </a:pPr>
            <a:r>
              <a:rPr lang="en-US" dirty="0">
                <a:solidFill>
                  <a:schemeClr val="bg1"/>
                </a:solidFill>
              </a:rPr>
              <a:t>Review your advertising spend and allocate resources to digital advertising channels with a proven track record of generating sales Continuous Improvement:</a:t>
            </a:r>
          </a:p>
        </p:txBody>
      </p:sp>
      <p:sp>
        <p:nvSpPr>
          <p:cNvPr id="4" name="TextBox 3">
            <a:extLst>
              <a:ext uri="{FF2B5EF4-FFF2-40B4-BE49-F238E27FC236}">
                <a16:creationId xmlns:a16="http://schemas.microsoft.com/office/drawing/2014/main" id="{84CB9C0B-F6CD-4622-B30B-6542393A83EA}"/>
              </a:ext>
            </a:extLst>
          </p:cNvPr>
          <p:cNvSpPr txBox="1"/>
          <p:nvPr/>
        </p:nvSpPr>
        <p:spPr>
          <a:xfrm>
            <a:off x="0" y="1031366"/>
            <a:ext cx="12192000" cy="2585323"/>
          </a:xfrm>
          <a:prstGeom prst="rect">
            <a:avLst/>
          </a:prstGeom>
          <a:noFill/>
        </p:spPr>
        <p:txBody>
          <a:bodyPr wrap="square" rtlCol="0">
            <a:spAutoFit/>
          </a:bodyPr>
          <a:lstStyle/>
          <a:p>
            <a:pPr algn="ctr"/>
            <a:r>
              <a:rPr lang="en-NG" sz="5400" dirty="0">
                <a:solidFill>
                  <a:schemeClr val="bg1"/>
                </a:solidFill>
              </a:rPr>
              <a:t>C</a:t>
            </a:r>
            <a:r>
              <a:rPr lang="en-US" sz="5400" dirty="0">
                <a:solidFill>
                  <a:schemeClr val="bg1"/>
                </a:solidFill>
              </a:rPr>
              <a:t>O</a:t>
            </a:r>
            <a:r>
              <a:rPr lang="en-NG" sz="5400" dirty="0">
                <a:solidFill>
                  <a:schemeClr val="bg1"/>
                </a:solidFill>
              </a:rPr>
              <a:t>N</a:t>
            </a:r>
            <a:r>
              <a:rPr lang="en-US" sz="5400" dirty="0">
                <a:solidFill>
                  <a:schemeClr val="bg1"/>
                </a:solidFill>
              </a:rPr>
              <a:t>C</a:t>
            </a:r>
            <a:r>
              <a:rPr lang="en-NG" sz="5400" dirty="0">
                <a:solidFill>
                  <a:schemeClr val="bg1"/>
                </a:solidFill>
              </a:rPr>
              <a:t>LUS</a:t>
            </a:r>
            <a:r>
              <a:rPr lang="en-US" sz="5400" dirty="0">
                <a:solidFill>
                  <a:schemeClr val="bg1"/>
                </a:solidFill>
              </a:rPr>
              <a:t>I</a:t>
            </a:r>
            <a:r>
              <a:rPr lang="en-NG" sz="5400" dirty="0">
                <a:solidFill>
                  <a:schemeClr val="bg1"/>
                </a:solidFill>
              </a:rPr>
              <a:t>O</a:t>
            </a:r>
            <a:r>
              <a:rPr lang="en-US" sz="5400" dirty="0">
                <a:solidFill>
                  <a:schemeClr val="bg1"/>
                </a:solidFill>
              </a:rPr>
              <a:t>N</a:t>
            </a:r>
            <a:r>
              <a:rPr lang="en-NG" sz="5400" dirty="0">
                <a:solidFill>
                  <a:schemeClr val="bg1"/>
                </a:solidFill>
              </a:rPr>
              <a:t> </a:t>
            </a:r>
            <a:r>
              <a:rPr lang="en-US" sz="5400" dirty="0">
                <a:solidFill>
                  <a:schemeClr val="bg1"/>
                </a:solidFill>
              </a:rPr>
              <a:t>A</a:t>
            </a:r>
            <a:r>
              <a:rPr lang="en-NG" sz="5400" dirty="0">
                <a:solidFill>
                  <a:schemeClr val="bg1"/>
                </a:solidFill>
              </a:rPr>
              <a:t>N</a:t>
            </a:r>
            <a:r>
              <a:rPr lang="en-US" sz="5400" dirty="0">
                <a:solidFill>
                  <a:schemeClr val="bg1"/>
                </a:solidFill>
              </a:rPr>
              <a:t>D</a:t>
            </a:r>
            <a:r>
              <a:rPr lang="en-NG" sz="5400" dirty="0">
                <a:solidFill>
                  <a:schemeClr val="bg1"/>
                </a:solidFill>
              </a:rPr>
              <a:t> </a:t>
            </a:r>
            <a:r>
              <a:rPr lang="en-US" sz="5400" dirty="0">
                <a:solidFill>
                  <a:schemeClr val="bg1"/>
                </a:solidFill>
              </a:rPr>
              <a:t>R</a:t>
            </a:r>
            <a:r>
              <a:rPr lang="en-NG" sz="5400" dirty="0">
                <a:solidFill>
                  <a:schemeClr val="bg1"/>
                </a:solidFill>
              </a:rPr>
              <a:t>E</a:t>
            </a:r>
            <a:r>
              <a:rPr lang="en-US" sz="5400" dirty="0">
                <a:solidFill>
                  <a:schemeClr val="bg1"/>
                </a:solidFill>
              </a:rPr>
              <a:t>C</a:t>
            </a:r>
            <a:r>
              <a:rPr lang="en-NG" sz="5400" dirty="0">
                <a:solidFill>
                  <a:schemeClr val="bg1"/>
                </a:solidFill>
              </a:rPr>
              <a:t>O</a:t>
            </a:r>
            <a:r>
              <a:rPr lang="en-US" sz="5400" dirty="0">
                <a:solidFill>
                  <a:schemeClr val="bg1"/>
                </a:solidFill>
              </a:rPr>
              <a:t>M</a:t>
            </a:r>
            <a:r>
              <a:rPr lang="en-NG" sz="5400" dirty="0">
                <a:solidFill>
                  <a:schemeClr val="bg1"/>
                </a:solidFill>
              </a:rPr>
              <a:t>M</a:t>
            </a:r>
            <a:r>
              <a:rPr lang="en-US" sz="5400" dirty="0">
                <a:solidFill>
                  <a:schemeClr val="bg1"/>
                </a:solidFill>
              </a:rPr>
              <a:t>E</a:t>
            </a:r>
            <a:r>
              <a:rPr lang="en-NG" sz="5400" dirty="0">
                <a:solidFill>
                  <a:schemeClr val="bg1"/>
                </a:solidFill>
              </a:rPr>
              <a:t>N</a:t>
            </a:r>
            <a:r>
              <a:rPr lang="en-US" sz="5400" dirty="0">
                <a:solidFill>
                  <a:schemeClr val="bg1"/>
                </a:solidFill>
              </a:rPr>
              <a:t>D</a:t>
            </a:r>
            <a:r>
              <a:rPr lang="en-NG" sz="5400" dirty="0">
                <a:solidFill>
                  <a:schemeClr val="bg1"/>
                </a:solidFill>
              </a:rPr>
              <a:t>A</a:t>
            </a:r>
            <a:r>
              <a:rPr lang="en-US" sz="5400" dirty="0">
                <a:solidFill>
                  <a:schemeClr val="bg1"/>
                </a:solidFill>
              </a:rPr>
              <a:t>T</a:t>
            </a:r>
            <a:r>
              <a:rPr lang="en-NG" sz="5400" dirty="0">
                <a:solidFill>
                  <a:schemeClr val="bg1"/>
                </a:solidFill>
              </a:rPr>
              <a:t>I</a:t>
            </a:r>
            <a:r>
              <a:rPr lang="en-US" sz="5400" dirty="0">
                <a:solidFill>
                  <a:schemeClr val="bg1"/>
                </a:solidFill>
              </a:rPr>
              <a:t>O</a:t>
            </a:r>
            <a:r>
              <a:rPr lang="en-NG" sz="5400" dirty="0">
                <a:solidFill>
                  <a:schemeClr val="bg1"/>
                </a:solidFill>
              </a:rPr>
              <a:t>N</a:t>
            </a:r>
            <a:r>
              <a:rPr lang="en-US" sz="5400" dirty="0">
                <a:solidFill>
                  <a:schemeClr val="bg1"/>
                </a:solidFill>
              </a:rPr>
              <a:t>S</a:t>
            </a:r>
            <a:r>
              <a:rPr lang="en-NG" sz="5400" dirty="0">
                <a:solidFill>
                  <a:schemeClr val="bg1"/>
                </a:solidFill>
              </a:rPr>
              <a:t> </a:t>
            </a:r>
            <a:r>
              <a:rPr lang="en-US" sz="5400" dirty="0">
                <a:solidFill>
                  <a:schemeClr val="bg1"/>
                </a:solidFill>
              </a:rPr>
              <a:t>C</a:t>
            </a:r>
            <a:r>
              <a:rPr lang="en-NG" sz="5400" dirty="0">
                <a:solidFill>
                  <a:schemeClr val="bg1"/>
                </a:solidFill>
              </a:rPr>
              <a:t>O</a:t>
            </a:r>
            <a:r>
              <a:rPr lang="en-US" sz="5400" dirty="0">
                <a:solidFill>
                  <a:schemeClr val="bg1"/>
                </a:solidFill>
              </a:rPr>
              <a:t>N</a:t>
            </a:r>
            <a:r>
              <a:rPr lang="en-NG" sz="5400" dirty="0">
                <a:solidFill>
                  <a:schemeClr val="bg1"/>
                </a:solidFill>
              </a:rPr>
              <a:t>T’D</a:t>
            </a:r>
            <a:endParaRPr lang="en-US" sz="5400" dirty="0">
              <a:solidFill>
                <a:schemeClr val="bg1"/>
              </a:solidFill>
            </a:endParaRPr>
          </a:p>
          <a:p>
            <a:pPr algn="ctr"/>
            <a:endParaRPr lang="en-US" sz="5400" dirty="0"/>
          </a:p>
        </p:txBody>
      </p:sp>
      <p:cxnSp>
        <p:nvCxnSpPr>
          <p:cNvPr id="5" name="Straight Connector 4">
            <a:extLst>
              <a:ext uri="{FF2B5EF4-FFF2-40B4-BE49-F238E27FC236}">
                <a16:creationId xmlns:a16="http://schemas.microsoft.com/office/drawing/2014/main" id="{9C412928-52AA-4770-B253-539996C8FCEB}"/>
              </a:ext>
            </a:extLst>
          </p:cNvPr>
          <p:cNvCxnSpPr>
            <a:cxnSpLocks/>
          </p:cNvCxnSpPr>
          <p:nvPr/>
        </p:nvCxnSpPr>
        <p:spPr>
          <a:xfrm>
            <a:off x="0" y="2588213"/>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357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969A41-2813-460B-96FB-17E9D9CAA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4411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8F30249-D14E-471D-BB5E-4460E6616580}"/>
              </a:ext>
            </a:extLst>
          </p:cNvPr>
          <p:cNvSpPr txBox="1"/>
          <p:nvPr/>
        </p:nvSpPr>
        <p:spPr>
          <a:xfrm>
            <a:off x="3192651" y="1890793"/>
            <a:ext cx="11789044" cy="2413546"/>
          </a:xfrm>
          <a:prstGeom prst="rect">
            <a:avLst/>
          </a:prstGeom>
          <a:noFill/>
        </p:spPr>
        <p:txBody>
          <a:bodyPr wrap="square" rtlCol="0">
            <a:spAutoFit/>
          </a:bodyPr>
          <a:lstStyle/>
          <a:p>
            <a:pPr>
              <a:lnSpc>
                <a:spcPct val="250000"/>
              </a:lnSpc>
            </a:pPr>
            <a:r>
              <a:rPr lang="en-NG" sz="7200" dirty="0">
                <a:solidFill>
                  <a:schemeClr val="bg1"/>
                </a:solidFill>
              </a:rPr>
              <a:t>T</a:t>
            </a:r>
            <a:r>
              <a:rPr lang="en-US" sz="7200" dirty="0">
                <a:solidFill>
                  <a:schemeClr val="bg1"/>
                </a:solidFill>
              </a:rPr>
              <a:t>H</a:t>
            </a:r>
            <a:r>
              <a:rPr lang="en-NG" sz="7200" dirty="0">
                <a:solidFill>
                  <a:schemeClr val="bg1"/>
                </a:solidFill>
              </a:rPr>
              <a:t>A</a:t>
            </a:r>
            <a:r>
              <a:rPr lang="en-US" sz="7200" dirty="0">
                <a:solidFill>
                  <a:schemeClr val="bg1"/>
                </a:solidFill>
              </a:rPr>
              <a:t>N</a:t>
            </a:r>
            <a:r>
              <a:rPr lang="en-NG" sz="7200" dirty="0">
                <a:solidFill>
                  <a:schemeClr val="bg1"/>
                </a:solidFill>
              </a:rPr>
              <a:t>K </a:t>
            </a:r>
            <a:r>
              <a:rPr lang="en-US" sz="7200" dirty="0">
                <a:solidFill>
                  <a:schemeClr val="bg1"/>
                </a:solidFill>
              </a:rPr>
              <a:t>Y</a:t>
            </a:r>
            <a:r>
              <a:rPr lang="en-NG" sz="7200" dirty="0">
                <a:solidFill>
                  <a:schemeClr val="bg1"/>
                </a:solidFill>
              </a:rPr>
              <a:t>O</a:t>
            </a:r>
            <a:r>
              <a:rPr lang="en-US" sz="7200" dirty="0">
                <a:solidFill>
                  <a:schemeClr val="bg1"/>
                </a:solidFill>
              </a:rPr>
              <a:t>U</a:t>
            </a:r>
            <a:r>
              <a:rPr lang="en-NG" sz="7200" dirty="0">
                <a:solidFill>
                  <a:schemeClr val="bg1"/>
                </a:solidFill>
              </a:rPr>
              <a:t> </a:t>
            </a:r>
            <a:endParaRPr lang="en-US" sz="7200" dirty="0">
              <a:solidFill>
                <a:schemeClr val="bg1"/>
              </a:solidFill>
            </a:endParaRPr>
          </a:p>
        </p:txBody>
      </p:sp>
      <p:cxnSp>
        <p:nvCxnSpPr>
          <p:cNvPr id="5" name="Straight Connector 4">
            <a:extLst>
              <a:ext uri="{FF2B5EF4-FFF2-40B4-BE49-F238E27FC236}">
                <a16:creationId xmlns:a16="http://schemas.microsoft.com/office/drawing/2014/main" id="{A0D2125C-A826-489A-A54D-AFD96B0AA83E}"/>
              </a:ext>
            </a:extLst>
          </p:cNvPr>
          <p:cNvCxnSpPr/>
          <p:nvPr/>
        </p:nvCxnSpPr>
        <p:spPr>
          <a:xfrm>
            <a:off x="3192651" y="3347633"/>
            <a:ext cx="463399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5378A91-1D26-49F8-8290-7139671FDB71}"/>
              </a:ext>
            </a:extLst>
          </p:cNvPr>
          <p:cNvCxnSpPr/>
          <p:nvPr/>
        </p:nvCxnSpPr>
        <p:spPr>
          <a:xfrm>
            <a:off x="3205569" y="4057976"/>
            <a:ext cx="463399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34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997ED60-023E-4322-91E1-BE69EA55B99A}"/>
              </a:ext>
            </a:extLst>
          </p:cNvPr>
          <p:cNvSpPr txBox="1"/>
          <p:nvPr/>
        </p:nvSpPr>
        <p:spPr>
          <a:xfrm>
            <a:off x="479977" y="2290996"/>
            <a:ext cx="10820400" cy="2276008"/>
          </a:xfrm>
          <a:prstGeom prst="rect">
            <a:avLst/>
          </a:prstGeom>
          <a:noFill/>
        </p:spPr>
        <p:txBody>
          <a:bodyPr wrap="square" rtlCol="0">
            <a:spAutoFit/>
          </a:bodyPr>
          <a:lstStyle/>
          <a:p>
            <a:pPr algn="just">
              <a:lnSpc>
                <a:spcPct val="250000"/>
              </a:lnSpc>
            </a:pPr>
            <a:r>
              <a:rPr lang="en-US" sz="2000" dirty="0">
                <a:solidFill>
                  <a:schemeClr val="bg1"/>
                </a:solidFill>
              </a:rPr>
              <a:t>expressed any plans to </a:t>
            </a:r>
            <a:r>
              <a:rPr lang="en-NG" sz="2000" dirty="0">
                <a:solidFill>
                  <a:schemeClr val="bg1"/>
                </a:solidFill>
              </a:rPr>
              <a:t>dominate</a:t>
            </a:r>
            <a:r>
              <a:rPr lang="en-US" sz="2000" dirty="0">
                <a:solidFill>
                  <a:schemeClr val="bg1"/>
                </a:solidFill>
              </a:rPr>
              <a:t> the Myanmar market, but it may consider doing so in the future if the conditions improve and the demand increases. Walmart operates in 20 other countries, including China, India, Japan, and Thailand.</a:t>
            </a:r>
            <a:endParaRPr lang="en-US" sz="2000" dirty="0"/>
          </a:p>
        </p:txBody>
      </p:sp>
      <p:sp>
        <p:nvSpPr>
          <p:cNvPr id="5" name="TextBox 4">
            <a:extLst>
              <a:ext uri="{FF2B5EF4-FFF2-40B4-BE49-F238E27FC236}">
                <a16:creationId xmlns:a16="http://schemas.microsoft.com/office/drawing/2014/main" id="{F1A02EC3-04E2-417D-A852-EF13DD527911}"/>
              </a:ext>
            </a:extLst>
          </p:cNvPr>
          <p:cNvSpPr txBox="1"/>
          <p:nvPr/>
        </p:nvSpPr>
        <p:spPr>
          <a:xfrm>
            <a:off x="2535381" y="987536"/>
            <a:ext cx="7121237" cy="923330"/>
          </a:xfrm>
          <a:prstGeom prst="rect">
            <a:avLst/>
          </a:prstGeom>
          <a:noFill/>
        </p:spPr>
        <p:txBody>
          <a:bodyPr wrap="square" rtlCol="0">
            <a:spAutoFit/>
          </a:bodyPr>
          <a:lstStyle/>
          <a:p>
            <a:r>
              <a:rPr lang="en-NG" sz="5400" dirty="0">
                <a:solidFill>
                  <a:schemeClr val="bg1"/>
                </a:solidFill>
              </a:rPr>
              <a:t>INTRODUCTION </a:t>
            </a:r>
            <a:r>
              <a:rPr lang="en-US" sz="5400" dirty="0">
                <a:solidFill>
                  <a:schemeClr val="bg1"/>
                </a:solidFill>
              </a:rPr>
              <a:t>C</a:t>
            </a:r>
            <a:r>
              <a:rPr lang="en-NG" sz="5400" dirty="0">
                <a:solidFill>
                  <a:schemeClr val="bg1"/>
                </a:solidFill>
              </a:rPr>
              <a:t>ONT’D</a:t>
            </a:r>
            <a:endParaRPr lang="en-US" sz="5400" dirty="0"/>
          </a:p>
        </p:txBody>
      </p:sp>
      <p:cxnSp>
        <p:nvCxnSpPr>
          <p:cNvPr id="6" name="Straight Connector 5">
            <a:extLst>
              <a:ext uri="{FF2B5EF4-FFF2-40B4-BE49-F238E27FC236}">
                <a16:creationId xmlns:a16="http://schemas.microsoft.com/office/drawing/2014/main" id="{AC8360B1-80AF-4FA1-AEC9-1B3CE4FF838F}"/>
              </a:ext>
            </a:extLst>
          </p:cNvPr>
          <p:cNvCxnSpPr>
            <a:cxnSpLocks/>
          </p:cNvCxnSpPr>
          <p:nvPr/>
        </p:nvCxnSpPr>
        <p:spPr>
          <a:xfrm>
            <a:off x="0" y="1844297"/>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9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BDAA040-78CD-4CA8-B4B1-C1C375F5B7EE}"/>
              </a:ext>
            </a:extLst>
          </p:cNvPr>
          <p:cNvSpPr txBox="1"/>
          <p:nvPr/>
        </p:nvSpPr>
        <p:spPr>
          <a:xfrm>
            <a:off x="1814946" y="1098397"/>
            <a:ext cx="8035636" cy="923330"/>
          </a:xfrm>
          <a:prstGeom prst="rect">
            <a:avLst/>
          </a:prstGeom>
          <a:noFill/>
        </p:spPr>
        <p:txBody>
          <a:bodyPr wrap="square" rtlCol="0">
            <a:spAutoFit/>
          </a:bodyPr>
          <a:lstStyle/>
          <a:p>
            <a:pPr algn="ctr"/>
            <a:r>
              <a:rPr lang="en-NG" sz="5400" dirty="0">
                <a:solidFill>
                  <a:schemeClr val="bg1"/>
                </a:solidFill>
              </a:rPr>
              <a:t>P</a:t>
            </a:r>
            <a:r>
              <a:rPr lang="en-US" sz="5400" dirty="0">
                <a:solidFill>
                  <a:schemeClr val="bg1"/>
                </a:solidFill>
              </a:rPr>
              <a:t>r</a:t>
            </a:r>
            <a:r>
              <a:rPr lang="en-NG" sz="5400" dirty="0">
                <a:solidFill>
                  <a:schemeClr val="bg1"/>
                </a:solidFill>
              </a:rPr>
              <a:t>o</a:t>
            </a:r>
            <a:r>
              <a:rPr lang="en-US" sz="5400" dirty="0">
                <a:solidFill>
                  <a:schemeClr val="bg1"/>
                </a:solidFill>
              </a:rPr>
              <a:t>b</a:t>
            </a:r>
            <a:r>
              <a:rPr lang="en-NG" sz="5400" dirty="0">
                <a:solidFill>
                  <a:schemeClr val="bg1"/>
                </a:solidFill>
              </a:rPr>
              <a:t>l</a:t>
            </a:r>
            <a:r>
              <a:rPr lang="en-US" sz="5400" dirty="0">
                <a:solidFill>
                  <a:schemeClr val="bg1"/>
                </a:solidFill>
              </a:rPr>
              <a:t>e</a:t>
            </a:r>
            <a:r>
              <a:rPr lang="en-NG" sz="5400" dirty="0">
                <a:solidFill>
                  <a:schemeClr val="bg1"/>
                </a:solidFill>
              </a:rPr>
              <a:t>m </a:t>
            </a:r>
            <a:r>
              <a:rPr lang="en-US" sz="5400" dirty="0">
                <a:solidFill>
                  <a:schemeClr val="bg1"/>
                </a:solidFill>
              </a:rPr>
              <a:t>s</a:t>
            </a:r>
            <a:r>
              <a:rPr lang="en-NG" sz="5400" dirty="0">
                <a:solidFill>
                  <a:schemeClr val="bg1"/>
                </a:solidFill>
              </a:rPr>
              <a:t>t</a:t>
            </a:r>
            <a:r>
              <a:rPr lang="en-US" sz="5400" dirty="0">
                <a:solidFill>
                  <a:schemeClr val="bg1"/>
                </a:solidFill>
              </a:rPr>
              <a:t>a</a:t>
            </a:r>
            <a:r>
              <a:rPr lang="en-NG" sz="5400" dirty="0" err="1">
                <a:solidFill>
                  <a:schemeClr val="bg1"/>
                </a:solidFill>
              </a:rPr>
              <a:t>te</a:t>
            </a:r>
            <a:r>
              <a:rPr lang="en-US" sz="5400" dirty="0">
                <a:solidFill>
                  <a:schemeClr val="bg1"/>
                </a:solidFill>
              </a:rPr>
              <a:t>m</a:t>
            </a:r>
            <a:r>
              <a:rPr lang="en-NG" sz="5400" dirty="0">
                <a:solidFill>
                  <a:schemeClr val="bg1"/>
                </a:solidFill>
              </a:rPr>
              <a:t>e</a:t>
            </a:r>
            <a:r>
              <a:rPr lang="en-US" sz="5400" dirty="0">
                <a:solidFill>
                  <a:schemeClr val="bg1"/>
                </a:solidFill>
              </a:rPr>
              <a:t>n</a:t>
            </a:r>
            <a:r>
              <a:rPr lang="en-NG" sz="5400" dirty="0">
                <a:solidFill>
                  <a:schemeClr val="bg1"/>
                </a:solidFill>
              </a:rPr>
              <a:t>t</a:t>
            </a:r>
            <a:endParaRPr lang="en-US" sz="5400" dirty="0">
              <a:solidFill>
                <a:schemeClr val="bg1"/>
              </a:solidFill>
            </a:endParaRPr>
          </a:p>
        </p:txBody>
      </p:sp>
      <p:sp>
        <p:nvSpPr>
          <p:cNvPr id="6" name="TextBox 5">
            <a:extLst>
              <a:ext uri="{FF2B5EF4-FFF2-40B4-BE49-F238E27FC236}">
                <a16:creationId xmlns:a16="http://schemas.microsoft.com/office/drawing/2014/main" id="{3624FE38-1832-4826-BA0C-791A3BA3FD8C}"/>
              </a:ext>
            </a:extLst>
          </p:cNvPr>
          <p:cNvSpPr txBox="1"/>
          <p:nvPr/>
        </p:nvSpPr>
        <p:spPr>
          <a:xfrm>
            <a:off x="1" y="2153604"/>
            <a:ext cx="12191999" cy="6555641"/>
          </a:xfrm>
          <a:prstGeom prst="rect">
            <a:avLst/>
          </a:prstGeom>
          <a:noFill/>
        </p:spPr>
        <p:txBody>
          <a:bodyPr wrap="square" rtlCol="0">
            <a:spAutoFit/>
          </a:bodyPr>
          <a:lstStyle/>
          <a:p>
            <a:pPr>
              <a:lnSpc>
                <a:spcPct val="250000"/>
              </a:lnSpc>
            </a:pPr>
            <a:r>
              <a:rPr lang="en-US" sz="2000" dirty="0">
                <a:solidFill>
                  <a:schemeClr val="bg1"/>
                </a:solidFill>
              </a:rPr>
              <a:t>T</a:t>
            </a:r>
            <a:r>
              <a:rPr lang="en-NG" sz="2000" dirty="0">
                <a:solidFill>
                  <a:schemeClr val="bg1"/>
                </a:solidFill>
              </a:rPr>
              <a:t>he aim of this </a:t>
            </a:r>
            <a:r>
              <a:rPr lang="en-NG" sz="2000" dirty="0" err="1">
                <a:solidFill>
                  <a:schemeClr val="bg1"/>
                </a:solidFill>
              </a:rPr>
              <a:t>proj</a:t>
            </a:r>
            <a:r>
              <a:rPr lang="en-US" sz="2000" dirty="0">
                <a:solidFill>
                  <a:schemeClr val="bg1"/>
                </a:solidFill>
              </a:rPr>
              <a:t>e</a:t>
            </a:r>
            <a:r>
              <a:rPr lang="en-NG" sz="2000" dirty="0">
                <a:solidFill>
                  <a:schemeClr val="bg1"/>
                </a:solidFill>
              </a:rPr>
              <a:t>c</a:t>
            </a:r>
            <a:r>
              <a:rPr lang="en-US" sz="2000" dirty="0">
                <a:solidFill>
                  <a:schemeClr val="bg1"/>
                </a:solidFill>
              </a:rPr>
              <a:t>t</a:t>
            </a:r>
            <a:r>
              <a:rPr lang="en-NG" sz="2000" dirty="0">
                <a:solidFill>
                  <a:schemeClr val="bg1"/>
                </a:solidFill>
              </a:rPr>
              <a:t> </a:t>
            </a:r>
            <a:r>
              <a:rPr lang="en-US" sz="2000" dirty="0" err="1">
                <a:solidFill>
                  <a:schemeClr val="bg1"/>
                </a:solidFill>
              </a:rPr>
              <a:t>i</a:t>
            </a:r>
            <a:r>
              <a:rPr lang="en-NG" sz="2000" dirty="0">
                <a:solidFill>
                  <a:schemeClr val="bg1"/>
                </a:solidFill>
              </a:rPr>
              <a:t>s to explore Walmart sales data in order to understand the top performing product lines, </a:t>
            </a:r>
            <a:r>
              <a:rPr lang="en-US" sz="2000" dirty="0">
                <a:solidFill>
                  <a:schemeClr val="bg1"/>
                </a:solidFill>
              </a:rPr>
              <a:t>branch</a:t>
            </a:r>
            <a:r>
              <a:rPr lang="en-NG" sz="2000" dirty="0">
                <a:solidFill>
                  <a:schemeClr val="bg1"/>
                </a:solidFill>
              </a:rPr>
              <a:t>es, </a:t>
            </a:r>
            <a:r>
              <a:rPr lang="en-NG" sz="2000" dirty="0" err="1">
                <a:solidFill>
                  <a:schemeClr val="bg1"/>
                </a:solidFill>
              </a:rPr>
              <a:t>citie</a:t>
            </a:r>
            <a:r>
              <a:rPr lang="en-US" sz="2000" dirty="0">
                <a:solidFill>
                  <a:schemeClr val="bg1"/>
                </a:solidFill>
              </a:rPr>
              <a:t>s</a:t>
            </a:r>
            <a:r>
              <a:rPr lang="en-NG" sz="2000" dirty="0">
                <a:solidFill>
                  <a:schemeClr val="bg1"/>
                </a:solidFill>
              </a:rPr>
              <a:t> </a:t>
            </a:r>
            <a:r>
              <a:rPr lang="en-US" sz="2000" dirty="0">
                <a:solidFill>
                  <a:schemeClr val="bg1"/>
                </a:solidFill>
              </a:rPr>
              <a:t>a</a:t>
            </a:r>
            <a:r>
              <a:rPr lang="en-NG" sz="2000" dirty="0">
                <a:solidFill>
                  <a:schemeClr val="bg1"/>
                </a:solidFill>
              </a:rPr>
              <a:t>n</a:t>
            </a:r>
            <a:r>
              <a:rPr lang="en-US" sz="2000" dirty="0">
                <a:solidFill>
                  <a:schemeClr val="bg1"/>
                </a:solidFill>
              </a:rPr>
              <a:t>d</a:t>
            </a:r>
            <a:r>
              <a:rPr lang="en-NG" sz="2000" dirty="0">
                <a:solidFill>
                  <a:schemeClr val="bg1"/>
                </a:solidFill>
              </a:rPr>
              <a:t>  </a:t>
            </a:r>
            <a:r>
              <a:rPr lang="en-US" sz="2000" dirty="0">
                <a:solidFill>
                  <a:schemeClr val="bg1"/>
                </a:solidFill>
              </a:rPr>
              <a:t>a</a:t>
            </a:r>
            <a:r>
              <a:rPr lang="en-NG" sz="2000" dirty="0">
                <a:solidFill>
                  <a:schemeClr val="bg1"/>
                </a:solidFill>
              </a:rPr>
              <a:t>s </a:t>
            </a:r>
            <a:r>
              <a:rPr lang="en-US" sz="2000" dirty="0">
                <a:solidFill>
                  <a:schemeClr val="bg1"/>
                </a:solidFill>
              </a:rPr>
              <a:t>w</a:t>
            </a:r>
            <a:r>
              <a:rPr lang="en-NG" sz="2000" dirty="0">
                <a:solidFill>
                  <a:schemeClr val="bg1"/>
                </a:solidFill>
              </a:rPr>
              <a:t>e</a:t>
            </a:r>
            <a:r>
              <a:rPr lang="en-US" sz="2000" dirty="0">
                <a:solidFill>
                  <a:schemeClr val="bg1"/>
                </a:solidFill>
              </a:rPr>
              <a:t>l</a:t>
            </a:r>
            <a:r>
              <a:rPr lang="en-NG" sz="2000" dirty="0">
                <a:solidFill>
                  <a:schemeClr val="bg1"/>
                </a:solidFill>
              </a:rPr>
              <a:t>l </a:t>
            </a:r>
            <a:r>
              <a:rPr lang="en-US" sz="2000" dirty="0">
                <a:solidFill>
                  <a:schemeClr val="bg1"/>
                </a:solidFill>
              </a:rPr>
              <a:t>a</a:t>
            </a:r>
            <a:r>
              <a:rPr lang="en-NG" sz="2000" dirty="0">
                <a:solidFill>
                  <a:schemeClr val="bg1"/>
                </a:solidFill>
              </a:rPr>
              <a:t>s </a:t>
            </a:r>
            <a:r>
              <a:rPr lang="en-US" sz="2000" dirty="0">
                <a:solidFill>
                  <a:schemeClr val="bg1"/>
                </a:solidFill>
              </a:rPr>
              <a:t>s</a:t>
            </a:r>
            <a:r>
              <a:rPr lang="en-NG" sz="2000" dirty="0">
                <a:solidFill>
                  <a:schemeClr val="bg1"/>
                </a:solidFill>
              </a:rPr>
              <a:t>a</a:t>
            </a:r>
            <a:r>
              <a:rPr lang="en-US" sz="2000" dirty="0">
                <a:solidFill>
                  <a:schemeClr val="bg1"/>
                </a:solidFill>
              </a:rPr>
              <a:t>l</a:t>
            </a:r>
            <a:r>
              <a:rPr lang="en-NG" sz="2000" dirty="0">
                <a:solidFill>
                  <a:schemeClr val="bg1"/>
                </a:solidFill>
              </a:rPr>
              <a:t>e</a:t>
            </a:r>
            <a:r>
              <a:rPr lang="en-US" sz="2000" dirty="0">
                <a:solidFill>
                  <a:schemeClr val="bg1"/>
                </a:solidFill>
              </a:rPr>
              <a:t>s</a:t>
            </a:r>
            <a:r>
              <a:rPr lang="en-NG" sz="2000" dirty="0">
                <a:solidFill>
                  <a:schemeClr val="bg1"/>
                </a:solidFill>
              </a:rPr>
              <a:t> </a:t>
            </a:r>
            <a:r>
              <a:rPr lang="en-US" sz="2000" dirty="0">
                <a:solidFill>
                  <a:schemeClr val="bg1"/>
                </a:solidFill>
              </a:rPr>
              <a:t>t</a:t>
            </a:r>
            <a:r>
              <a:rPr lang="en-NG" sz="2000" dirty="0">
                <a:solidFill>
                  <a:schemeClr val="bg1"/>
                </a:solidFill>
              </a:rPr>
              <a:t>r</a:t>
            </a:r>
            <a:r>
              <a:rPr lang="en-US" sz="2000" dirty="0">
                <a:solidFill>
                  <a:schemeClr val="bg1"/>
                </a:solidFill>
              </a:rPr>
              <a:t>e</a:t>
            </a:r>
            <a:r>
              <a:rPr lang="en-NG" sz="2000" dirty="0">
                <a:solidFill>
                  <a:schemeClr val="bg1"/>
                </a:solidFill>
              </a:rPr>
              <a:t>n</a:t>
            </a:r>
            <a:r>
              <a:rPr lang="en-US" sz="2000" dirty="0">
                <a:solidFill>
                  <a:schemeClr val="bg1"/>
                </a:solidFill>
              </a:rPr>
              <a:t>d</a:t>
            </a:r>
            <a:r>
              <a:rPr lang="en-NG" sz="2000" dirty="0">
                <a:solidFill>
                  <a:schemeClr val="bg1"/>
                </a:solidFill>
              </a:rPr>
              <a:t> </a:t>
            </a:r>
            <a:r>
              <a:rPr lang="en-US" sz="2000" dirty="0">
                <a:solidFill>
                  <a:schemeClr val="bg1"/>
                </a:solidFill>
              </a:rPr>
              <a:t>o</a:t>
            </a:r>
            <a:r>
              <a:rPr lang="en-NG" sz="2000" dirty="0">
                <a:solidFill>
                  <a:schemeClr val="bg1"/>
                </a:solidFill>
              </a:rPr>
              <a:t>f </a:t>
            </a:r>
            <a:r>
              <a:rPr lang="en-US" sz="2000" dirty="0">
                <a:solidFill>
                  <a:schemeClr val="bg1"/>
                </a:solidFill>
              </a:rPr>
              <a:t>d</a:t>
            </a:r>
            <a:r>
              <a:rPr lang="en-NG" sz="2000" dirty="0" err="1">
                <a:solidFill>
                  <a:schemeClr val="bg1"/>
                </a:solidFill>
              </a:rPr>
              <a:t>i</a:t>
            </a:r>
            <a:r>
              <a:rPr lang="en-US" sz="2000" dirty="0">
                <a:solidFill>
                  <a:schemeClr val="bg1"/>
                </a:solidFill>
              </a:rPr>
              <a:t>f</a:t>
            </a:r>
            <a:r>
              <a:rPr lang="en-NG" sz="2000" dirty="0">
                <a:solidFill>
                  <a:schemeClr val="bg1"/>
                </a:solidFill>
              </a:rPr>
              <a:t>f</a:t>
            </a:r>
            <a:r>
              <a:rPr lang="en-US" sz="2000" dirty="0">
                <a:solidFill>
                  <a:schemeClr val="bg1"/>
                </a:solidFill>
              </a:rPr>
              <a:t>e</a:t>
            </a:r>
            <a:r>
              <a:rPr lang="en-NG" sz="2000" dirty="0">
                <a:solidFill>
                  <a:schemeClr val="bg1"/>
                </a:solidFill>
              </a:rPr>
              <a:t>r</a:t>
            </a:r>
            <a:r>
              <a:rPr lang="en-US" sz="2000" dirty="0">
                <a:solidFill>
                  <a:schemeClr val="bg1"/>
                </a:solidFill>
              </a:rPr>
              <a:t>e</a:t>
            </a:r>
            <a:r>
              <a:rPr lang="en-NG" sz="2000" dirty="0">
                <a:solidFill>
                  <a:schemeClr val="bg1"/>
                </a:solidFill>
              </a:rPr>
              <a:t>n</a:t>
            </a:r>
            <a:r>
              <a:rPr lang="en-US" sz="2000" dirty="0">
                <a:solidFill>
                  <a:schemeClr val="bg1"/>
                </a:solidFill>
              </a:rPr>
              <a:t>t</a:t>
            </a:r>
            <a:r>
              <a:rPr lang="en-NG" sz="2000" dirty="0">
                <a:solidFill>
                  <a:schemeClr val="bg1"/>
                </a:solidFill>
              </a:rPr>
              <a:t> </a:t>
            </a:r>
            <a:r>
              <a:rPr lang="en-US" sz="2000" dirty="0">
                <a:solidFill>
                  <a:schemeClr val="bg1"/>
                </a:solidFill>
              </a:rPr>
              <a:t>p</a:t>
            </a:r>
            <a:r>
              <a:rPr lang="en-NG" sz="2000" dirty="0">
                <a:solidFill>
                  <a:schemeClr val="bg1"/>
                </a:solidFill>
              </a:rPr>
              <a:t>r</a:t>
            </a:r>
            <a:r>
              <a:rPr lang="en-US" sz="2000" dirty="0">
                <a:solidFill>
                  <a:schemeClr val="bg1"/>
                </a:solidFill>
              </a:rPr>
              <a:t>o</a:t>
            </a:r>
            <a:r>
              <a:rPr lang="en-NG" sz="2000" dirty="0">
                <a:solidFill>
                  <a:schemeClr val="bg1"/>
                </a:solidFill>
              </a:rPr>
              <a:t>d</a:t>
            </a:r>
            <a:r>
              <a:rPr lang="en-US" sz="2000" dirty="0">
                <a:solidFill>
                  <a:schemeClr val="bg1"/>
                </a:solidFill>
              </a:rPr>
              <a:t>u</a:t>
            </a:r>
            <a:r>
              <a:rPr lang="en-NG" sz="2000" dirty="0">
                <a:solidFill>
                  <a:schemeClr val="bg1"/>
                </a:solidFill>
              </a:rPr>
              <a:t>c</a:t>
            </a:r>
            <a:r>
              <a:rPr lang="en-US" sz="2000" dirty="0">
                <a:solidFill>
                  <a:schemeClr val="bg1"/>
                </a:solidFill>
              </a:rPr>
              <a:t>t</a:t>
            </a:r>
            <a:r>
              <a:rPr lang="en-NG" sz="2000" dirty="0">
                <a:solidFill>
                  <a:schemeClr val="bg1"/>
                </a:solidFill>
              </a:rPr>
              <a:t>s </a:t>
            </a:r>
            <a:r>
              <a:rPr lang="en-US" sz="2000" dirty="0">
                <a:solidFill>
                  <a:schemeClr val="bg1"/>
                </a:solidFill>
              </a:rPr>
              <a:t>a</a:t>
            </a:r>
            <a:r>
              <a:rPr lang="en-NG" sz="2000" dirty="0">
                <a:solidFill>
                  <a:schemeClr val="bg1"/>
                </a:solidFill>
              </a:rPr>
              <a:t>n</a:t>
            </a:r>
            <a:r>
              <a:rPr lang="en-US" sz="2000" dirty="0">
                <a:solidFill>
                  <a:schemeClr val="bg1"/>
                </a:solidFill>
              </a:rPr>
              <a:t>d</a:t>
            </a:r>
            <a:r>
              <a:rPr lang="en-NG" sz="2000" dirty="0">
                <a:solidFill>
                  <a:schemeClr val="bg1"/>
                </a:solidFill>
              </a:rPr>
              <a:t>  </a:t>
            </a:r>
            <a:r>
              <a:rPr lang="en-US" sz="2000" dirty="0">
                <a:solidFill>
                  <a:schemeClr val="bg1"/>
                </a:solidFill>
              </a:rPr>
              <a:t>c</a:t>
            </a:r>
            <a:r>
              <a:rPr lang="en-NG" sz="2000" dirty="0">
                <a:solidFill>
                  <a:schemeClr val="bg1"/>
                </a:solidFill>
              </a:rPr>
              <a:t>u</a:t>
            </a:r>
            <a:r>
              <a:rPr lang="en-US" sz="2000" dirty="0">
                <a:solidFill>
                  <a:schemeClr val="bg1"/>
                </a:solidFill>
              </a:rPr>
              <a:t>s</a:t>
            </a:r>
            <a:r>
              <a:rPr lang="en-NG" sz="2000" dirty="0">
                <a:solidFill>
                  <a:schemeClr val="bg1"/>
                </a:solidFill>
              </a:rPr>
              <a:t>t</a:t>
            </a:r>
            <a:r>
              <a:rPr lang="en-US" sz="2000" dirty="0">
                <a:solidFill>
                  <a:schemeClr val="bg1"/>
                </a:solidFill>
              </a:rPr>
              <a:t>o</a:t>
            </a:r>
            <a:r>
              <a:rPr lang="en-NG" sz="2000" dirty="0">
                <a:solidFill>
                  <a:schemeClr val="bg1"/>
                </a:solidFill>
              </a:rPr>
              <a:t>m</a:t>
            </a:r>
            <a:r>
              <a:rPr lang="en-US" sz="2000" dirty="0">
                <a:solidFill>
                  <a:schemeClr val="bg1"/>
                </a:solidFill>
              </a:rPr>
              <a:t>e</a:t>
            </a:r>
            <a:r>
              <a:rPr lang="en-NG" sz="2000" dirty="0">
                <a:solidFill>
                  <a:schemeClr val="bg1"/>
                </a:solidFill>
              </a:rPr>
              <a:t>r </a:t>
            </a:r>
            <a:r>
              <a:rPr lang="en-US" sz="2000" dirty="0">
                <a:solidFill>
                  <a:schemeClr val="bg1"/>
                </a:solidFill>
              </a:rPr>
              <a:t>t</a:t>
            </a:r>
            <a:r>
              <a:rPr lang="en-NG" sz="2000" dirty="0">
                <a:solidFill>
                  <a:schemeClr val="bg1"/>
                </a:solidFill>
              </a:rPr>
              <a:t>y</a:t>
            </a:r>
            <a:r>
              <a:rPr lang="en-US" sz="2000" dirty="0">
                <a:solidFill>
                  <a:schemeClr val="bg1"/>
                </a:solidFill>
              </a:rPr>
              <a:t>p</a:t>
            </a:r>
            <a:r>
              <a:rPr lang="en-NG" sz="2000" dirty="0">
                <a:solidFill>
                  <a:schemeClr val="bg1"/>
                </a:solidFill>
              </a:rPr>
              <a:t>e </a:t>
            </a:r>
            <a:r>
              <a:rPr lang="en-US" sz="2000" dirty="0">
                <a:solidFill>
                  <a:schemeClr val="bg1"/>
                </a:solidFill>
              </a:rPr>
              <a:t>b</a:t>
            </a:r>
            <a:r>
              <a:rPr lang="en-NG" sz="2000" dirty="0">
                <a:solidFill>
                  <a:schemeClr val="bg1"/>
                </a:solidFill>
              </a:rPr>
              <a:t>e</a:t>
            </a:r>
            <a:r>
              <a:rPr lang="en-US" sz="2000" dirty="0">
                <a:solidFill>
                  <a:schemeClr val="bg1"/>
                </a:solidFill>
              </a:rPr>
              <a:t>h</a:t>
            </a:r>
            <a:r>
              <a:rPr lang="en-NG" sz="2000" dirty="0">
                <a:solidFill>
                  <a:schemeClr val="bg1"/>
                </a:solidFill>
              </a:rPr>
              <a:t>a</a:t>
            </a:r>
            <a:r>
              <a:rPr lang="en-US" sz="2000" dirty="0">
                <a:solidFill>
                  <a:schemeClr val="bg1"/>
                </a:solidFill>
              </a:rPr>
              <a:t>v</a:t>
            </a:r>
            <a:r>
              <a:rPr lang="en-NG" sz="2000" dirty="0" err="1">
                <a:solidFill>
                  <a:schemeClr val="bg1"/>
                </a:solidFill>
              </a:rPr>
              <a:t>i</a:t>
            </a:r>
            <a:r>
              <a:rPr lang="en-US" sz="2000" dirty="0">
                <a:solidFill>
                  <a:schemeClr val="bg1"/>
                </a:solidFill>
              </a:rPr>
              <a:t>o</a:t>
            </a:r>
            <a:r>
              <a:rPr lang="en-NG" sz="2000" dirty="0">
                <a:solidFill>
                  <a:schemeClr val="bg1"/>
                </a:solidFill>
              </a:rPr>
              <a:t>u</a:t>
            </a:r>
            <a:r>
              <a:rPr lang="en-US" sz="2000" dirty="0">
                <a:solidFill>
                  <a:schemeClr val="bg1"/>
                </a:solidFill>
              </a:rPr>
              <a:t>r</a:t>
            </a:r>
            <a:r>
              <a:rPr lang="en-NG" sz="2000" dirty="0">
                <a:solidFill>
                  <a:schemeClr val="bg1"/>
                </a:solidFill>
              </a:rPr>
              <a:t>.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a</a:t>
            </a:r>
            <a:r>
              <a:rPr lang="en-NG" sz="2000" dirty="0" err="1">
                <a:solidFill>
                  <a:schemeClr val="bg1"/>
                </a:solidFill>
              </a:rPr>
              <a:t>i</a:t>
            </a:r>
            <a:r>
              <a:rPr lang="en-US" sz="2000" dirty="0">
                <a:solidFill>
                  <a:schemeClr val="bg1"/>
                </a:solidFill>
              </a:rPr>
              <a:t>m</a:t>
            </a:r>
            <a:r>
              <a:rPr lang="en-NG" sz="2000" dirty="0">
                <a:solidFill>
                  <a:schemeClr val="bg1"/>
                </a:solidFill>
              </a:rPr>
              <a:t> </a:t>
            </a:r>
            <a:r>
              <a:rPr lang="en-US" sz="2000" dirty="0" err="1">
                <a:solidFill>
                  <a:schemeClr val="bg1"/>
                </a:solidFill>
              </a:rPr>
              <a:t>i</a:t>
            </a:r>
            <a:r>
              <a:rPr lang="en-NG" sz="2000" dirty="0">
                <a:solidFill>
                  <a:schemeClr val="bg1"/>
                </a:solidFill>
              </a:rPr>
              <a:t>s </a:t>
            </a:r>
            <a:r>
              <a:rPr lang="en-US" sz="2000" dirty="0">
                <a:solidFill>
                  <a:schemeClr val="bg1"/>
                </a:solidFill>
              </a:rPr>
              <a:t>t</a:t>
            </a:r>
            <a:r>
              <a:rPr lang="en-NG" sz="2000" dirty="0">
                <a:solidFill>
                  <a:schemeClr val="bg1"/>
                </a:solidFill>
              </a:rPr>
              <a:t>o </a:t>
            </a:r>
            <a:r>
              <a:rPr lang="en-US" sz="2000" dirty="0">
                <a:solidFill>
                  <a:schemeClr val="bg1"/>
                </a:solidFill>
              </a:rPr>
              <a:t>s</a:t>
            </a:r>
            <a:r>
              <a:rPr lang="en-NG" sz="2000" dirty="0">
                <a:solidFill>
                  <a:schemeClr val="bg1"/>
                </a:solidFill>
              </a:rPr>
              <a:t>t</a:t>
            </a:r>
            <a:r>
              <a:rPr lang="en-US" sz="2000" dirty="0">
                <a:solidFill>
                  <a:schemeClr val="bg1"/>
                </a:solidFill>
              </a:rPr>
              <a:t>u</a:t>
            </a:r>
            <a:r>
              <a:rPr lang="en-NG" sz="2000" dirty="0">
                <a:solidFill>
                  <a:schemeClr val="bg1"/>
                </a:solidFill>
              </a:rPr>
              <a:t>d</a:t>
            </a:r>
            <a:r>
              <a:rPr lang="en-US" sz="2000" dirty="0">
                <a:solidFill>
                  <a:schemeClr val="bg1"/>
                </a:solidFill>
              </a:rPr>
              <a:t>y</a:t>
            </a:r>
            <a:r>
              <a:rPr lang="en-NG" sz="2000" dirty="0">
                <a:solidFill>
                  <a:schemeClr val="bg1"/>
                </a:solidFill>
              </a:rPr>
              <a:t> </a:t>
            </a:r>
            <a:r>
              <a:rPr lang="en-US" sz="2000" dirty="0">
                <a:solidFill>
                  <a:schemeClr val="bg1"/>
                </a:solidFill>
              </a:rPr>
              <a:t>h</a:t>
            </a:r>
            <a:r>
              <a:rPr lang="en-NG" sz="2000" dirty="0">
                <a:solidFill>
                  <a:schemeClr val="bg1"/>
                </a:solidFill>
              </a:rPr>
              <a:t>o</a:t>
            </a:r>
            <a:r>
              <a:rPr lang="en-US" sz="2000" dirty="0">
                <a:solidFill>
                  <a:schemeClr val="bg1"/>
                </a:solidFill>
              </a:rPr>
              <a:t>w</a:t>
            </a:r>
            <a:r>
              <a:rPr lang="en-NG" sz="2000" dirty="0">
                <a:solidFill>
                  <a:schemeClr val="bg1"/>
                </a:solidFill>
              </a:rPr>
              <a:t> </a:t>
            </a:r>
            <a:r>
              <a:rPr lang="en-US" sz="2000" dirty="0">
                <a:solidFill>
                  <a:schemeClr val="bg1"/>
                </a:solidFill>
              </a:rPr>
              <a:t>s</a:t>
            </a:r>
            <a:r>
              <a:rPr lang="en-NG" sz="2000" dirty="0">
                <a:solidFill>
                  <a:schemeClr val="bg1"/>
                </a:solidFill>
              </a:rPr>
              <a:t>a</a:t>
            </a:r>
            <a:r>
              <a:rPr lang="en-US" sz="2000" dirty="0">
                <a:solidFill>
                  <a:schemeClr val="bg1"/>
                </a:solidFill>
              </a:rPr>
              <a:t>k</a:t>
            </a:r>
            <a:r>
              <a:rPr lang="en-NG" sz="2000" dirty="0">
                <a:solidFill>
                  <a:schemeClr val="bg1"/>
                </a:solidFill>
              </a:rPr>
              <a:t>e</a:t>
            </a:r>
            <a:r>
              <a:rPr lang="en-US" sz="2000" dirty="0">
                <a:solidFill>
                  <a:schemeClr val="bg1"/>
                </a:solidFill>
              </a:rPr>
              <a:t>s</a:t>
            </a:r>
            <a:r>
              <a:rPr lang="en-NG" sz="2000" dirty="0">
                <a:solidFill>
                  <a:schemeClr val="bg1"/>
                </a:solidFill>
              </a:rPr>
              <a:t> </a:t>
            </a:r>
            <a:r>
              <a:rPr lang="en-US" sz="2000" dirty="0">
                <a:solidFill>
                  <a:schemeClr val="bg1"/>
                </a:solidFill>
              </a:rPr>
              <a:t>s</a:t>
            </a:r>
            <a:r>
              <a:rPr lang="en-NG" sz="2000" dirty="0">
                <a:solidFill>
                  <a:schemeClr val="bg1"/>
                </a:solidFill>
              </a:rPr>
              <a:t>t</a:t>
            </a:r>
            <a:r>
              <a:rPr lang="en-US" sz="2000" dirty="0">
                <a:solidFill>
                  <a:schemeClr val="bg1"/>
                </a:solidFill>
              </a:rPr>
              <a:t>r</a:t>
            </a:r>
            <a:r>
              <a:rPr lang="en-NG" sz="2000" dirty="0">
                <a:solidFill>
                  <a:schemeClr val="bg1"/>
                </a:solidFill>
              </a:rPr>
              <a:t>a</a:t>
            </a:r>
            <a:r>
              <a:rPr lang="en-US" sz="2000" dirty="0">
                <a:solidFill>
                  <a:schemeClr val="bg1"/>
                </a:solidFill>
              </a:rPr>
              <a:t>t</a:t>
            </a:r>
            <a:r>
              <a:rPr lang="en-NG" sz="2000" dirty="0">
                <a:solidFill>
                  <a:schemeClr val="bg1"/>
                </a:solidFill>
              </a:rPr>
              <a:t>e</a:t>
            </a:r>
            <a:r>
              <a:rPr lang="en-US" sz="2000" dirty="0">
                <a:solidFill>
                  <a:schemeClr val="bg1"/>
                </a:solidFill>
              </a:rPr>
              <a:t>g</a:t>
            </a:r>
            <a:r>
              <a:rPr lang="en-NG" sz="2000" dirty="0" err="1">
                <a:solidFill>
                  <a:schemeClr val="bg1"/>
                </a:solidFill>
              </a:rPr>
              <a:t>ies</a:t>
            </a:r>
            <a:r>
              <a:rPr lang="en-NG" sz="2000" dirty="0">
                <a:solidFill>
                  <a:schemeClr val="bg1"/>
                </a:solidFill>
              </a:rPr>
              <a:t> can be </a:t>
            </a:r>
            <a:r>
              <a:rPr lang="en-US" sz="2000" dirty="0" err="1">
                <a:solidFill>
                  <a:schemeClr val="bg1"/>
                </a:solidFill>
              </a:rPr>
              <a:t>i</a:t>
            </a:r>
            <a:r>
              <a:rPr lang="en-NG" sz="2000" dirty="0">
                <a:solidFill>
                  <a:schemeClr val="bg1"/>
                </a:solidFill>
              </a:rPr>
              <a:t>m</a:t>
            </a:r>
            <a:r>
              <a:rPr lang="en-US" sz="2000" dirty="0">
                <a:solidFill>
                  <a:schemeClr val="bg1"/>
                </a:solidFill>
              </a:rPr>
              <a:t>p</a:t>
            </a:r>
            <a:r>
              <a:rPr lang="en-NG" sz="2000" dirty="0">
                <a:solidFill>
                  <a:schemeClr val="bg1"/>
                </a:solidFill>
              </a:rPr>
              <a:t>r</a:t>
            </a:r>
            <a:r>
              <a:rPr lang="en-US" sz="2000" dirty="0">
                <a:solidFill>
                  <a:schemeClr val="bg1"/>
                </a:solidFill>
              </a:rPr>
              <a:t>o</a:t>
            </a:r>
            <a:r>
              <a:rPr lang="en-NG" sz="2000" dirty="0">
                <a:solidFill>
                  <a:schemeClr val="bg1"/>
                </a:solidFill>
              </a:rPr>
              <a:t>v</a:t>
            </a:r>
            <a:r>
              <a:rPr lang="en-US" sz="2000" dirty="0">
                <a:solidFill>
                  <a:schemeClr val="bg1"/>
                </a:solidFill>
              </a:rPr>
              <a:t>e</a:t>
            </a:r>
            <a:r>
              <a:rPr lang="en-NG" sz="2000" dirty="0">
                <a:solidFill>
                  <a:schemeClr val="bg1"/>
                </a:solidFill>
              </a:rPr>
              <a:t>d </a:t>
            </a:r>
            <a:r>
              <a:rPr lang="en-US" sz="2000" dirty="0">
                <a:solidFill>
                  <a:schemeClr val="bg1"/>
                </a:solidFill>
              </a:rPr>
              <a:t>a</a:t>
            </a:r>
            <a:r>
              <a:rPr lang="en-NG" sz="2000" dirty="0">
                <a:solidFill>
                  <a:schemeClr val="bg1"/>
                </a:solidFill>
              </a:rPr>
              <a:t>n</a:t>
            </a:r>
            <a:r>
              <a:rPr lang="en-US" sz="2000" dirty="0">
                <a:solidFill>
                  <a:schemeClr val="bg1"/>
                </a:solidFill>
              </a:rPr>
              <a:t>d</a:t>
            </a:r>
            <a:r>
              <a:rPr lang="en-NG" sz="2000" dirty="0">
                <a:solidFill>
                  <a:schemeClr val="bg1"/>
                </a:solidFill>
              </a:rPr>
              <a:t> op</a:t>
            </a:r>
            <a:r>
              <a:rPr lang="en-US" sz="2000" dirty="0">
                <a:solidFill>
                  <a:schemeClr val="bg1"/>
                </a:solidFill>
              </a:rPr>
              <a:t>t</a:t>
            </a:r>
            <a:r>
              <a:rPr lang="en-NG" sz="2000" dirty="0" err="1">
                <a:solidFill>
                  <a:schemeClr val="bg1"/>
                </a:solidFill>
              </a:rPr>
              <a:t>i</a:t>
            </a:r>
            <a:r>
              <a:rPr lang="en-US" sz="2000" dirty="0">
                <a:solidFill>
                  <a:schemeClr val="bg1"/>
                </a:solidFill>
              </a:rPr>
              <a:t>m</a:t>
            </a:r>
            <a:r>
              <a:rPr lang="en-NG" sz="2000" dirty="0" err="1">
                <a:solidFill>
                  <a:schemeClr val="bg1"/>
                </a:solidFill>
              </a:rPr>
              <a:t>i</a:t>
            </a:r>
            <a:r>
              <a:rPr lang="en-US" sz="2000" dirty="0">
                <a:solidFill>
                  <a:schemeClr val="bg1"/>
                </a:solidFill>
              </a:rPr>
              <a:t>z</a:t>
            </a:r>
            <a:r>
              <a:rPr lang="en-NG" sz="2000" dirty="0">
                <a:solidFill>
                  <a:schemeClr val="bg1"/>
                </a:solidFill>
              </a:rPr>
              <a:t>e</a:t>
            </a:r>
            <a:r>
              <a:rPr lang="en-US" sz="2000" dirty="0">
                <a:solidFill>
                  <a:schemeClr val="bg1"/>
                </a:solidFill>
              </a:rPr>
              <a:t>d</a:t>
            </a:r>
            <a:r>
              <a:rPr lang="en-NG" sz="2000" dirty="0">
                <a:solidFill>
                  <a:schemeClr val="bg1"/>
                </a:solidFill>
              </a:rPr>
              <a:t>. The following are the major </a:t>
            </a:r>
            <a:r>
              <a:rPr lang="en-NG" sz="2000" dirty="0" err="1">
                <a:solidFill>
                  <a:schemeClr val="bg1"/>
                </a:solidFill>
              </a:rPr>
              <a:t>proble</a:t>
            </a:r>
            <a:r>
              <a:rPr lang="en-US" sz="2000" dirty="0" err="1">
                <a:solidFill>
                  <a:schemeClr val="bg1"/>
                </a:solidFill>
              </a:rPr>
              <a:t>ms</a:t>
            </a:r>
            <a:r>
              <a:rPr lang="en-NG" sz="2000" dirty="0">
                <a:solidFill>
                  <a:schemeClr val="bg1"/>
                </a:solidFill>
              </a:rPr>
              <a:t> </a:t>
            </a:r>
            <a:r>
              <a:rPr lang="en-US" sz="2000" dirty="0">
                <a:solidFill>
                  <a:schemeClr val="bg1"/>
                </a:solidFill>
              </a:rPr>
              <a:t>t</a:t>
            </a:r>
            <a:r>
              <a:rPr lang="en-NG" sz="2000" dirty="0">
                <a:solidFill>
                  <a:schemeClr val="bg1"/>
                </a:solidFill>
              </a:rPr>
              <a:t>o </a:t>
            </a:r>
            <a:r>
              <a:rPr lang="en-US" sz="2000" dirty="0">
                <a:solidFill>
                  <a:schemeClr val="bg1"/>
                </a:solidFill>
              </a:rPr>
              <a:t>b</a:t>
            </a:r>
            <a:r>
              <a:rPr lang="en-NG" sz="2000" dirty="0">
                <a:solidFill>
                  <a:schemeClr val="bg1"/>
                </a:solidFill>
              </a:rPr>
              <a:t>e </a:t>
            </a:r>
            <a:r>
              <a:rPr lang="en-US" sz="2000" dirty="0">
                <a:solidFill>
                  <a:schemeClr val="bg1"/>
                </a:solidFill>
              </a:rPr>
              <a:t>a</a:t>
            </a:r>
            <a:r>
              <a:rPr lang="en-NG" sz="2000" dirty="0">
                <a:solidFill>
                  <a:schemeClr val="bg1"/>
                </a:solidFill>
              </a:rPr>
              <a:t>n</a:t>
            </a:r>
            <a:r>
              <a:rPr lang="en-US" sz="2000" dirty="0">
                <a:solidFill>
                  <a:schemeClr val="bg1"/>
                </a:solidFill>
              </a:rPr>
              <a:t>a</a:t>
            </a:r>
            <a:r>
              <a:rPr lang="en-NG" sz="2000" dirty="0">
                <a:solidFill>
                  <a:schemeClr val="bg1"/>
                </a:solidFill>
              </a:rPr>
              <a:t>l</a:t>
            </a:r>
            <a:r>
              <a:rPr lang="en-US" sz="2000" dirty="0">
                <a:solidFill>
                  <a:schemeClr val="bg1"/>
                </a:solidFill>
              </a:rPr>
              <a:t>y</a:t>
            </a:r>
            <a:r>
              <a:rPr lang="en-NG" sz="2000" dirty="0">
                <a:solidFill>
                  <a:schemeClr val="bg1"/>
                </a:solidFill>
              </a:rPr>
              <a:t>s</a:t>
            </a:r>
            <a:r>
              <a:rPr lang="en-US" sz="2000" dirty="0">
                <a:solidFill>
                  <a:schemeClr val="bg1"/>
                </a:solidFill>
              </a:rPr>
              <a:t>e</a:t>
            </a:r>
            <a:r>
              <a:rPr lang="en-NG" sz="2000" dirty="0">
                <a:solidFill>
                  <a:schemeClr val="bg1"/>
                </a:solidFill>
              </a:rPr>
              <a:t>d:</a:t>
            </a:r>
          </a:p>
          <a:p>
            <a:pPr marL="457200" indent="-457200">
              <a:lnSpc>
                <a:spcPct val="250000"/>
              </a:lnSpc>
              <a:buAutoNum type="arabicPeriod"/>
            </a:pPr>
            <a:r>
              <a:rPr lang="en-US" sz="2000" dirty="0">
                <a:solidFill>
                  <a:schemeClr val="bg1"/>
                </a:solidFill>
              </a:rPr>
              <a:t>T</a:t>
            </a:r>
            <a:r>
              <a:rPr lang="en-NG" sz="2000" dirty="0">
                <a:solidFill>
                  <a:schemeClr val="bg1"/>
                </a:solidFill>
              </a:rPr>
              <a:t>he top selling product</a:t>
            </a:r>
            <a:r>
              <a:rPr lang="en-US" sz="2000" dirty="0">
                <a:solidFill>
                  <a:schemeClr val="bg1"/>
                </a:solidFill>
              </a:rPr>
              <a:t>s</a:t>
            </a:r>
            <a:r>
              <a:rPr lang="en-NG" sz="2000" dirty="0">
                <a:solidFill>
                  <a:schemeClr val="bg1"/>
                </a:solidFill>
              </a:rPr>
              <a:t> and the least selling product</a:t>
            </a:r>
            <a:r>
              <a:rPr lang="en-US" sz="2000" dirty="0">
                <a:solidFill>
                  <a:schemeClr val="bg1"/>
                </a:solidFill>
              </a:rPr>
              <a:t>s</a:t>
            </a:r>
            <a:r>
              <a:rPr lang="en-NG" sz="2000" dirty="0">
                <a:solidFill>
                  <a:schemeClr val="bg1"/>
                </a:solidFill>
              </a:rPr>
              <a:t>.</a:t>
            </a:r>
          </a:p>
          <a:p>
            <a:pPr marL="457200" indent="-457200">
              <a:lnSpc>
                <a:spcPct val="250000"/>
              </a:lnSpc>
              <a:buAutoNum type="arabicPeriod"/>
            </a:pPr>
            <a:r>
              <a:rPr lang="en-US" sz="2000" dirty="0">
                <a:solidFill>
                  <a:schemeClr val="bg1"/>
                </a:solidFill>
              </a:rPr>
              <a:t>T</a:t>
            </a:r>
            <a:r>
              <a:rPr lang="en-NG" sz="2000" dirty="0">
                <a:solidFill>
                  <a:schemeClr val="bg1"/>
                </a:solidFill>
              </a:rPr>
              <a:t>he revenue made  from </a:t>
            </a:r>
            <a:r>
              <a:rPr lang="en-US" sz="2000" dirty="0">
                <a:solidFill>
                  <a:schemeClr val="bg1"/>
                </a:solidFill>
              </a:rPr>
              <a:t>e</a:t>
            </a:r>
            <a:r>
              <a:rPr lang="en-NG" sz="2000" dirty="0">
                <a:solidFill>
                  <a:schemeClr val="bg1"/>
                </a:solidFill>
              </a:rPr>
              <a:t>a</a:t>
            </a:r>
            <a:r>
              <a:rPr lang="en-US" sz="2000" dirty="0">
                <a:solidFill>
                  <a:schemeClr val="bg1"/>
                </a:solidFill>
              </a:rPr>
              <a:t>c</a:t>
            </a:r>
            <a:r>
              <a:rPr lang="en-NG" sz="2000" dirty="0">
                <a:solidFill>
                  <a:schemeClr val="bg1"/>
                </a:solidFill>
              </a:rPr>
              <a:t>h ci</a:t>
            </a:r>
            <a:r>
              <a:rPr lang="en-US" sz="2000" dirty="0">
                <a:solidFill>
                  <a:schemeClr val="bg1"/>
                </a:solidFill>
              </a:rPr>
              <a:t>t</a:t>
            </a:r>
            <a:r>
              <a:rPr lang="en-NG" sz="2000" dirty="0">
                <a:solidFill>
                  <a:schemeClr val="bg1"/>
                </a:solidFill>
              </a:rPr>
              <a:t>y.</a:t>
            </a:r>
          </a:p>
          <a:p>
            <a:pPr marL="457200" indent="-457200">
              <a:lnSpc>
                <a:spcPct val="250000"/>
              </a:lnSpc>
              <a:buAutoNum type="arabicPeriod"/>
            </a:pPr>
            <a:endParaRPr lang="en-NG" sz="2000" dirty="0">
              <a:solidFill>
                <a:schemeClr val="bg1"/>
              </a:solidFill>
            </a:endParaRPr>
          </a:p>
          <a:p>
            <a:pPr>
              <a:lnSpc>
                <a:spcPct val="250000"/>
              </a:lnSpc>
            </a:pPr>
            <a:endParaRPr lang="en-NG" sz="2000" dirty="0">
              <a:solidFill>
                <a:schemeClr val="bg1"/>
              </a:solidFill>
            </a:endParaRPr>
          </a:p>
          <a:p>
            <a:pPr>
              <a:lnSpc>
                <a:spcPct val="250000"/>
              </a:lnSpc>
            </a:pPr>
            <a:endParaRPr lang="en-NG" sz="2000" dirty="0">
              <a:solidFill>
                <a:schemeClr val="bg1"/>
              </a:solidFill>
            </a:endParaRPr>
          </a:p>
          <a:p>
            <a:endParaRPr lang="en-US" sz="2000" dirty="0">
              <a:solidFill>
                <a:schemeClr val="bg1"/>
              </a:solidFill>
            </a:endParaRPr>
          </a:p>
        </p:txBody>
      </p:sp>
      <p:cxnSp>
        <p:nvCxnSpPr>
          <p:cNvPr id="5" name="Straight Connector 4">
            <a:extLst>
              <a:ext uri="{FF2B5EF4-FFF2-40B4-BE49-F238E27FC236}">
                <a16:creationId xmlns:a16="http://schemas.microsoft.com/office/drawing/2014/main" id="{1CD6830F-AA73-4604-8099-67C2BACA29B4}"/>
              </a:ext>
            </a:extLst>
          </p:cNvPr>
          <p:cNvCxnSpPr>
            <a:cxnSpLocks/>
          </p:cNvCxnSpPr>
          <p:nvPr/>
        </p:nvCxnSpPr>
        <p:spPr>
          <a:xfrm>
            <a:off x="0" y="1875294"/>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88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97"/>
            <a:ext cx="12192000" cy="6858000"/>
          </a:xfrm>
          <a:prstGeom prst="rect">
            <a:avLst/>
          </a:prstGeom>
        </p:spPr>
      </p:pic>
      <p:sp>
        <p:nvSpPr>
          <p:cNvPr id="2" name="TextBox 1">
            <a:extLst>
              <a:ext uri="{FF2B5EF4-FFF2-40B4-BE49-F238E27FC236}">
                <a16:creationId xmlns:a16="http://schemas.microsoft.com/office/drawing/2014/main" id="{CFA84524-AADA-4FCB-9E2E-7428C3216F26}"/>
              </a:ext>
            </a:extLst>
          </p:cNvPr>
          <p:cNvSpPr txBox="1"/>
          <p:nvPr/>
        </p:nvSpPr>
        <p:spPr>
          <a:xfrm>
            <a:off x="748145" y="2010194"/>
            <a:ext cx="6553200" cy="4584332"/>
          </a:xfrm>
          <a:prstGeom prst="rect">
            <a:avLst/>
          </a:prstGeom>
          <a:noFill/>
        </p:spPr>
        <p:txBody>
          <a:bodyPr wrap="square" rtlCol="0">
            <a:spAutoFit/>
          </a:bodyPr>
          <a:lstStyle/>
          <a:p>
            <a:pPr marL="457200" indent="-457200">
              <a:lnSpc>
                <a:spcPct val="250000"/>
              </a:lnSpc>
              <a:buFont typeface="+mj-lt"/>
              <a:buAutoNum type="arabicPeriod" startAt="3"/>
            </a:pPr>
            <a:r>
              <a:rPr lang="en-US" sz="2000" dirty="0">
                <a:solidFill>
                  <a:schemeClr val="bg1"/>
                </a:solidFill>
              </a:rPr>
              <a:t>T</a:t>
            </a:r>
            <a:r>
              <a:rPr lang="en-NG" sz="2000" dirty="0">
                <a:solidFill>
                  <a:schemeClr val="bg1"/>
                </a:solidFill>
              </a:rPr>
              <a:t>he profit made from each </a:t>
            </a:r>
            <a:r>
              <a:rPr lang="en-NG" sz="2000" dirty="0" err="1">
                <a:solidFill>
                  <a:schemeClr val="bg1"/>
                </a:solidFill>
              </a:rPr>
              <a:t>cit</a:t>
            </a:r>
            <a:r>
              <a:rPr lang="en-US" sz="2000" dirty="0">
                <a:solidFill>
                  <a:schemeClr val="bg1"/>
                </a:solidFill>
              </a:rPr>
              <a:t>y</a:t>
            </a:r>
            <a:r>
              <a:rPr lang="en-NG" sz="2000" dirty="0">
                <a:solidFill>
                  <a:schemeClr val="bg1"/>
                </a:solidFill>
              </a:rPr>
              <a:t>.</a:t>
            </a:r>
          </a:p>
          <a:p>
            <a:pPr marL="457200" indent="-457200">
              <a:lnSpc>
                <a:spcPct val="250000"/>
              </a:lnSpc>
              <a:buFont typeface="+mj-lt"/>
              <a:buAutoNum type="arabicPeriod" startAt="3"/>
            </a:pPr>
            <a:r>
              <a:rPr lang="en-NG" sz="2000" dirty="0">
                <a:solidFill>
                  <a:schemeClr val="bg1"/>
                </a:solidFill>
              </a:rPr>
              <a:t>The revenue made </a:t>
            </a:r>
            <a:r>
              <a:rPr lang="en-US" sz="2000" dirty="0">
                <a:solidFill>
                  <a:schemeClr val="bg1"/>
                </a:solidFill>
              </a:rPr>
              <a:t>f</a:t>
            </a:r>
            <a:r>
              <a:rPr lang="en-NG" sz="2000" dirty="0">
                <a:solidFill>
                  <a:schemeClr val="bg1"/>
                </a:solidFill>
              </a:rPr>
              <a:t>r</a:t>
            </a:r>
            <a:r>
              <a:rPr lang="en-US" sz="2000" dirty="0">
                <a:solidFill>
                  <a:schemeClr val="bg1"/>
                </a:solidFill>
              </a:rPr>
              <a:t>o</a:t>
            </a:r>
            <a:r>
              <a:rPr lang="en-NG" sz="2000" dirty="0">
                <a:solidFill>
                  <a:schemeClr val="bg1"/>
                </a:solidFill>
              </a:rPr>
              <a:t>m each month.</a:t>
            </a:r>
          </a:p>
          <a:p>
            <a:pPr marL="457200" indent="-457200">
              <a:lnSpc>
                <a:spcPct val="250000"/>
              </a:lnSpc>
              <a:buFont typeface="+mj-lt"/>
              <a:buAutoNum type="arabicPeriod" startAt="3"/>
            </a:pP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t</a:t>
            </a:r>
            <a:r>
              <a:rPr lang="en-NG" sz="2000" dirty="0">
                <a:solidFill>
                  <a:schemeClr val="bg1"/>
                </a:solidFill>
              </a:rPr>
              <a:t>o</a:t>
            </a:r>
            <a:r>
              <a:rPr lang="en-US" sz="2000" dirty="0">
                <a:solidFill>
                  <a:schemeClr val="bg1"/>
                </a:solidFill>
              </a:rPr>
              <a:t>t</a:t>
            </a:r>
            <a:r>
              <a:rPr lang="en-NG" sz="2000" dirty="0">
                <a:solidFill>
                  <a:schemeClr val="bg1"/>
                </a:solidFill>
              </a:rPr>
              <a:t>a</a:t>
            </a:r>
            <a:r>
              <a:rPr lang="en-US" sz="2000" dirty="0">
                <a:solidFill>
                  <a:schemeClr val="bg1"/>
                </a:solidFill>
              </a:rPr>
              <a:t>l</a:t>
            </a:r>
            <a:r>
              <a:rPr lang="en-NG" sz="2000" dirty="0">
                <a:solidFill>
                  <a:schemeClr val="bg1"/>
                </a:solidFill>
              </a:rPr>
              <a:t> </a:t>
            </a:r>
            <a:r>
              <a:rPr lang="en-US" sz="2000" dirty="0">
                <a:solidFill>
                  <a:schemeClr val="bg1"/>
                </a:solidFill>
              </a:rPr>
              <a:t>s</a:t>
            </a:r>
            <a:r>
              <a:rPr lang="en-NG" sz="2000" dirty="0">
                <a:solidFill>
                  <a:schemeClr val="bg1"/>
                </a:solidFill>
              </a:rPr>
              <a:t>a</a:t>
            </a:r>
            <a:r>
              <a:rPr lang="en-US" sz="2000" dirty="0">
                <a:solidFill>
                  <a:schemeClr val="bg1"/>
                </a:solidFill>
              </a:rPr>
              <a:t>l</a:t>
            </a:r>
            <a:r>
              <a:rPr lang="en-NG" sz="2000" dirty="0">
                <a:solidFill>
                  <a:schemeClr val="bg1"/>
                </a:solidFill>
              </a:rPr>
              <a:t>e</a:t>
            </a:r>
            <a:r>
              <a:rPr lang="en-US" sz="2000" dirty="0">
                <a:solidFill>
                  <a:schemeClr val="bg1"/>
                </a:solidFill>
              </a:rPr>
              <a:t>s</a:t>
            </a:r>
            <a:r>
              <a:rPr lang="en-NG" sz="2000" dirty="0">
                <a:solidFill>
                  <a:schemeClr val="bg1"/>
                </a:solidFill>
              </a:rPr>
              <a:t> made  </a:t>
            </a:r>
            <a:r>
              <a:rPr lang="en-US" sz="2000" dirty="0">
                <a:solidFill>
                  <a:schemeClr val="bg1"/>
                </a:solidFill>
              </a:rPr>
              <a:t>f</a:t>
            </a:r>
            <a:r>
              <a:rPr lang="en-NG" sz="2000" dirty="0">
                <a:solidFill>
                  <a:schemeClr val="bg1"/>
                </a:solidFill>
              </a:rPr>
              <a:t>r</a:t>
            </a:r>
            <a:r>
              <a:rPr lang="en-US" sz="2000" dirty="0">
                <a:solidFill>
                  <a:schemeClr val="bg1"/>
                </a:solidFill>
              </a:rPr>
              <a:t>o</a:t>
            </a:r>
            <a:r>
              <a:rPr lang="en-NG" sz="2000" dirty="0">
                <a:solidFill>
                  <a:schemeClr val="bg1"/>
                </a:solidFill>
              </a:rPr>
              <a:t>m each </a:t>
            </a:r>
            <a:r>
              <a:rPr lang="en-US" sz="2000" dirty="0">
                <a:solidFill>
                  <a:schemeClr val="bg1"/>
                </a:solidFill>
              </a:rPr>
              <a:t>m</a:t>
            </a:r>
            <a:r>
              <a:rPr lang="en-NG" sz="2000" dirty="0">
                <a:solidFill>
                  <a:schemeClr val="bg1"/>
                </a:solidFill>
              </a:rPr>
              <a:t>o</a:t>
            </a:r>
            <a:r>
              <a:rPr lang="en-US" sz="2000" dirty="0">
                <a:solidFill>
                  <a:schemeClr val="bg1"/>
                </a:solidFill>
              </a:rPr>
              <a:t>n</a:t>
            </a:r>
            <a:r>
              <a:rPr lang="en-NG" sz="2000" dirty="0">
                <a:solidFill>
                  <a:schemeClr val="bg1"/>
                </a:solidFill>
              </a:rPr>
              <a:t>t</a:t>
            </a:r>
            <a:r>
              <a:rPr lang="en-US" sz="2000" dirty="0">
                <a:solidFill>
                  <a:schemeClr val="bg1"/>
                </a:solidFill>
              </a:rPr>
              <a:t>h</a:t>
            </a:r>
            <a:r>
              <a:rPr lang="en-NG" sz="2000" dirty="0">
                <a:solidFill>
                  <a:schemeClr val="bg1"/>
                </a:solidFill>
              </a:rPr>
              <a:t>.</a:t>
            </a:r>
          </a:p>
          <a:p>
            <a:pPr marL="457200" indent="-457200">
              <a:lnSpc>
                <a:spcPct val="250000"/>
              </a:lnSpc>
              <a:buFont typeface="+mj-lt"/>
              <a:buAutoNum type="arabicPeriod" startAt="3"/>
            </a:pPr>
            <a:r>
              <a:rPr lang="en-NG" sz="2000" dirty="0">
                <a:solidFill>
                  <a:schemeClr val="bg1"/>
                </a:solidFill>
              </a:rPr>
              <a:t>The </a:t>
            </a:r>
            <a:r>
              <a:rPr lang="en-US" sz="2000" dirty="0">
                <a:solidFill>
                  <a:schemeClr val="bg1"/>
                </a:solidFill>
              </a:rPr>
              <a:t>c</a:t>
            </a:r>
            <a:r>
              <a:rPr lang="en-NG" sz="2000" dirty="0">
                <a:solidFill>
                  <a:schemeClr val="bg1"/>
                </a:solidFill>
              </a:rPr>
              <a:t>u</a:t>
            </a:r>
            <a:r>
              <a:rPr lang="en-US" sz="2000" dirty="0">
                <a:solidFill>
                  <a:schemeClr val="bg1"/>
                </a:solidFill>
              </a:rPr>
              <a:t>s</a:t>
            </a:r>
            <a:r>
              <a:rPr lang="en-NG" sz="2000" dirty="0">
                <a:solidFill>
                  <a:schemeClr val="bg1"/>
                </a:solidFill>
              </a:rPr>
              <a:t>t</a:t>
            </a:r>
            <a:r>
              <a:rPr lang="en-US" sz="2000" dirty="0">
                <a:solidFill>
                  <a:schemeClr val="bg1"/>
                </a:solidFill>
              </a:rPr>
              <a:t>o</a:t>
            </a:r>
            <a:r>
              <a:rPr lang="en-NG" sz="2000" dirty="0">
                <a:solidFill>
                  <a:schemeClr val="bg1"/>
                </a:solidFill>
              </a:rPr>
              <a:t>m</a:t>
            </a:r>
            <a:r>
              <a:rPr lang="en-US" sz="2000" dirty="0">
                <a:solidFill>
                  <a:schemeClr val="bg1"/>
                </a:solidFill>
              </a:rPr>
              <a:t>e</a:t>
            </a:r>
            <a:r>
              <a:rPr lang="en-NG" sz="2000" dirty="0">
                <a:solidFill>
                  <a:schemeClr val="bg1"/>
                </a:solidFill>
              </a:rPr>
              <a:t>r</a:t>
            </a:r>
            <a:r>
              <a:rPr lang="en-US" sz="2000" dirty="0">
                <a:solidFill>
                  <a:schemeClr val="bg1"/>
                </a:solidFill>
              </a:rPr>
              <a:t>s</a:t>
            </a:r>
            <a:r>
              <a:rPr lang="en-NG" sz="2000" dirty="0">
                <a:solidFill>
                  <a:schemeClr val="bg1"/>
                </a:solidFill>
              </a:rPr>
              <a:t> </a:t>
            </a:r>
            <a:r>
              <a:rPr lang="en-US" sz="2000" dirty="0">
                <a:solidFill>
                  <a:schemeClr val="bg1"/>
                </a:solidFill>
              </a:rPr>
              <a:t>t</a:t>
            </a:r>
            <a:r>
              <a:rPr lang="en-NG" sz="2000" dirty="0">
                <a:solidFill>
                  <a:schemeClr val="bg1"/>
                </a:solidFill>
              </a:rPr>
              <a:t>y</a:t>
            </a:r>
            <a:r>
              <a:rPr lang="en-US" sz="2000" dirty="0">
                <a:solidFill>
                  <a:schemeClr val="bg1"/>
                </a:solidFill>
              </a:rPr>
              <a:t>p</a:t>
            </a:r>
            <a:r>
              <a:rPr lang="en-NG" sz="2000" dirty="0">
                <a:solidFill>
                  <a:schemeClr val="bg1"/>
                </a:solidFill>
              </a:rPr>
              <a:t>e </a:t>
            </a:r>
            <a:r>
              <a:rPr lang="en-US" sz="2000" dirty="0">
                <a:solidFill>
                  <a:schemeClr val="bg1"/>
                </a:solidFill>
              </a:rPr>
              <a:t>w</a:t>
            </a:r>
            <a:r>
              <a:rPr lang="en-NG" sz="2000" dirty="0">
                <a:solidFill>
                  <a:schemeClr val="bg1"/>
                </a:solidFill>
              </a:rPr>
              <a:t>h</a:t>
            </a:r>
            <a:r>
              <a:rPr lang="en-US" sz="2000" dirty="0">
                <a:solidFill>
                  <a:schemeClr val="bg1"/>
                </a:solidFill>
              </a:rPr>
              <a:t>o</a:t>
            </a:r>
            <a:r>
              <a:rPr lang="en-NG" sz="2000" dirty="0">
                <a:solidFill>
                  <a:schemeClr val="bg1"/>
                </a:solidFill>
              </a:rPr>
              <a:t> </a:t>
            </a:r>
            <a:r>
              <a:rPr lang="en-US" sz="2000" dirty="0">
                <a:solidFill>
                  <a:schemeClr val="bg1"/>
                </a:solidFill>
              </a:rPr>
              <a:t>p</a:t>
            </a:r>
            <a:r>
              <a:rPr lang="en-NG" sz="2000" dirty="0">
                <a:solidFill>
                  <a:schemeClr val="bg1"/>
                </a:solidFill>
              </a:rPr>
              <a:t>a</a:t>
            </a:r>
            <a:r>
              <a:rPr lang="en-US" sz="2000" dirty="0">
                <a:solidFill>
                  <a:schemeClr val="bg1"/>
                </a:solidFill>
              </a:rPr>
              <a:t>t</a:t>
            </a:r>
            <a:r>
              <a:rPr lang="en-NG" sz="2000" dirty="0">
                <a:solidFill>
                  <a:schemeClr val="bg1"/>
                </a:solidFill>
              </a:rPr>
              <a:t>r</a:t>
            </a:r>
            <a:r>
              <a:rPr lang="en-US" sz="2000" dirty="0">
                <a:solidFill>
                  <a:schemeClr val="bg1"/>
                </a:solidFill>
              </a:rPr>
              <a:t>o</a:t>
            </a:r>
            <a:r>
              <a:rPr lang="en-NG" sz="2000" dirty="0">
                <a:solidFill>
                  <a:schemeClr val="bg1"/>
                </a:solidFill>
              </a:rPr>
              <a:t>n</a:t>
            </a:r>
            <a:r>
              <a:rPr lang="en-US" sz="2000" dirty="0" err="1">
                <a:solidFill>
                  <a:schemeClr val="bg1"/>
                </a:solidFill>
              </a:rPr>
              <a:t>i</a:t>
            </a:r>
            <a:r>
              <a:rPr lang="en-NG" sz="2000" dirty="0">
                <a:solidFill>
                  <a:schemeClr val="bg1"/>
                </a:solidFill>
              </a:rPr>
              <a:t>se more.</a:t>
            </a:r>
          </a:p>
          <a:p>
            <a:pPr marL="457200" indent="-457200">
              <a:lnSpc>
                <a:spcPct val="250000"/>
              </a:lnSpc>
              <a:buFont typeface="+mj-lt"/>
              <a:buAutoNum type="arabicPeriod" startAt="3"/>
            </a:pPr>
            <a:r>
              <a:rPr lang="en-NG" sz="2000" dirty="0">
                <a:solidFill>
                  <a:schemeClr val="bg1"/>
                </a:solidFill>
              </a:rPr>
              <a:t>The gender </a:t>
            </a:r>
            <a:r>
              <a:rPr lang="en-US" sz="2000" dirty="0">
                <a:solidFill>
                  <a:schemeClr val="bg1"/>
                </a:solidFill>
              </a:rPr>
              <a:t>b</a:t>
            </a:r>
            <a:r>
              <a:rPr lang="en-NG" sz="2000" dirty="0">
                <a:solidFill>
                  <a:schemeClr val="bg1"/>
                </a:solidFill>
              </a:rPr>
              <a:t>a</a:t>
            </a:r>
            <a:r>
              <a:rPr lang="en-US" sz="2000" dirty="0">
                <a:solidFill>
                  <a:schemeClr val="bg1"/>
                </a:solidFill>
              </a:rPr>
              <a:t>s</a:t>
            </a:r>
            <a:r>
              <a:rPr lang="en-NG" sz="2000" dirty="0">
                <a:solidFill>
                  <a:schemeClr val="bg1"/>
                </a:solidFill>
              </a:rPr>
              <a:t>e</a:t>
            </a:r>
            <a:r>
              <a:rPr lang="en-US" sz="2000" dirty="0">
                <a:solidFill>
                  <a:schemeClr val="bg1"/>
                </a:solidFill>
              </a:rPr>
              <a:t>d</a:t>
            </a:r>
            <a:r>
              <a:rPr lang="en-NG" sz="2000" dirty="0">
                <a:solidFill>
                  <a:schemeClr val="bg1"/>
                </a:solidFill>
              </a:rPr>
              <a:t> </a:t>
            </a:r>
            <a:r>
              <a:rPr lang="en-US" sz="2000" dirty="0">
                <a:solidFill>
                  <a:schemeClr val="bg1"/>
                </a:solidFill>
              </a:rPr>
              <a:t>r</a:t>
            </a:r>
            <a:r>
              <a:rPr lang="en-NG" sz="2000" dirty="0">
                <a:solidFill>
                  <a:schemeClr val="bg1"/>
                </a:solidFill>
              </a:rPr>
              <a:t>e</a:t>
            </a:r>
            <a:r>
              <a:rPr lang="en-US" sz="2000" dirty="0">
                <a:solidFill>
                  <a:schemeClr val="bg1"/>
                </a:solidFill>
              </a:rPr>
              <a:t>v</a:t>
            </a:r>
            <a:r>
              <a:rPr lang="en-NG" sz="2000" dirty="0">
                <a:solidFill>
                  <a:schemeClr val="bg1"/>
                </a:solidFill>
              </a:rPr>
              <a:t>e</a:t>
            </a:r>
            <a:r>
              <a:rPr lang="en-US" sz="2000" dirty="0">
                <a:solidFill>
                  <a:schemeClr val="bg1"/>
                </a:solidFill>
              </a:rPr>
              <a:t>n</a:t>
            </a:r>
            <a:r>
              <a:rPr lang="en-NG" sz="2000" dirty="0">
                <a:solidFill>
                  <a:schemeClr val="bg1"/>
                </a:solidFill>
              </a:rPr>
              <a:t>u</a:t>
            </a:r>
            <a:r>
              <a:rPr lang="en-US" sz="2000" dirty="0">
                <a:solidFill>
                  <a:schemeClr val="bg1"/>
                </a:solidFill>
              </a:rPr>
              <a:t>e</a:t>
            </a:r>
            <a:r>
              <a:rPr lang="en-NG" sz="2000" dirty="0">
                <a:solidFill>
                  <a:schemeClr val="bg1"/>
                </a:solidFill>
              </a:rPr>
              <a:t>.</a:t>
            </a:r>
          </a:p>
          <a:p>
            <a:pPr marL="457200" indent="-457200">
              <a:lnSpc>
                <a:spcPct val="250000"/>
              </a:lnSpc>
              <a:buFont typeface="+mj-lt"/>
              <a:buAutoNum type="arabicPeriod" startAt="3"/>
            </a:pPr>
            <a:r>
              <a:rPr lang="en-NG" sz="2000" dirty="0">
                <a:solidFill>
                  <a:schemeClr val="bg1"/>
                </a:solidFill>
              </a:rPr>
              <a:t>The revenue made from payment methods.</a:t>
            </a:r>
          </a:p>
        </p:txBody>
      </p:sp>
      <p:sp>
        <p:nvSpPr>
          <p:cNvPr id="4" name="TextBox 3">
            <a:extLst>
              <a:ext uri="{FF2B5EF4-FFF2-40B4-BE49-F238E27FC236}">
                <a16:creationId xmlns:a16="http://schemas.microsoft.com/office/drawing/2014/main" id="{A50B4215-19DC-48D4-9836-18B49E1FE998}"/>
              </a:ext>
            </a:extLst>
          </p:cNvPr>
          <p:cNvSpPr txBox="1"/>
          <p:nvPr/>
        </p:nvSpPr>
        <p:spPr>
          <a:xfrm>
            <a:off x="1027115" y="982960"/>
            <a:ext cx="10404763" cy="923330"/>
          </a:xfrm>
          <a:prstGeom prst="rect">
            <a:avLst/>
          </a:prstGeom>
          <a:noFill/>
        </p:spPr>
        <p:txBody>
          <a:bodyPr wrap="square" rtlCol="0">
            <a:spAutoFit/>
          </a:bodyPr>
          <a:lstStyle/>
          <a:p>
            <a:r>
              <a:rPr lang="en-US" sz="5400" dirty="0">
                <a:solidFill>
                  <a:schemeClr val="bg1"/>
                </a:solidFill>
              </a:rPr>
              <a:t>P</a:t>
            </a:r>
            <a:r>
              <a:rPr lang="en-NG" sz="5400" dirty="0">
                <a:solidFill>
                  <a:schemeClr val="bg1"/>
                </a:solidFill>
              </a:rPr>
              <a:t>ROBLEM STA</a:t>
            </a:r>
            <a:r>
              <a:rPr lang="en-US" sz="5400" dirty="0">
                <a:solidFill>
                  <a:schemeClr val="bg1"/>
                </a:solidFill>
              </a:rPr>
              <a:t>T</a:t>
            </a:r>
            <a:r>
              <a:rPr lang="en-NG" sz="5400" dirty="0">
                <a:solidFill>
                  <a:schemeClr val="bg1"/>
                </a:solidFill>
              </a:rPr>
              <a:t>E</a:t>
            </a:r>
            <a:r>
              <a:rPr lang="en-US" sz="5400" dirty="0">
                <a:solidFill>
                  <a:schemeClr val="bg1"/>
                </a:solidFill>
              </a:rPr>
              <a:t>M</a:t>
            </a:r>
            <a:r>
              <a:rPr lang="en-NG" sz="5400" dirty="0">
                <a:solidFill>
                  <a:schemeClr val="bg1"/>
                </a:solidFill>
              </a:rPr>
              <a:t>E</a:t>
            </a:r>
            <a:r>
              <a:rPr lang="en-US" sz="5400" dirty="0">
                <a:solidFill>
                  <a:schemeClr val="bg1"/>
                </a:solidFill>
              </a:rPr>
              <a:t>N</a:t>
            </a:r>
            <a:r>
              <a:rPr lang="en-NG" sz="5400" dirty="0">
                <a:solidFill>
                  <a:schemeClr val="bg1"/>
                </a:solidFill>
              </a:rPr>
              <a:t>T  </a:t>
            </a:r>
            <a:r>
              <a:rPr lang="en-US" sz="5400" dirty="0">
                <a:solidFill>
                  <a:schemeClr val="bg1"/>
                </a:solidFill>
              </a:rPr>
              <a:t>C</a:t>
            </a:r>
            <a:r>
              <a:rPr lang="en-NG" sz="5400" dirty="0">
                <a:solidFill>
                  <a:schemeClr val="bg1"/>
                </a:solidFill>
              </a:rPr>
              <a:t>ONT’D</a:t>
            </a:r>
            <a:endParaRPr lang="en-US" sz="5400" dirty="0"/>
          </a:p>
        </p:txBody>
      </p:sp>
      <p:cxnSp>
        <p:nvCxnSpPr>
          <p:cNvPr id="5" name="Straight Connector 4">
            <a:extLst>
              <a:ext uri="{FF2B5EF4-FFF2-40B4-BE49-F238E27FC236}">
                <a16:creationId xmlns:a16="http://schemas.microsoft.com/office/drawing/2014/main" id="{669575B5-9AF2-468E-8F11-1DE0FA866532}"/>
              </a:ext>
            </a:extLst>
          </p:cNvPr>
          <p:cNvCxnSpPr>
            <a:cxnSpLocks/>
          </p:cNvCxnSpPr>
          <p:nvPr/>
        </p:nvCxnSpPr>
        <p:spPr>
          <a:xfrm>
            <a:off x="0" y="1828800"/>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75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68902A8-F42D-4C01-AA90-85CB418C51A6}"/>
              </a:ext>
            </a:extLst>
          </p:cNvPr>
          <p:cNvSpPr txBox="1"/>
          <p:nvPr/>
        </p:nvSpPr>
        <p:spPr>
          <a:xfrm>
            <a:off x="796633" y="914391"/>
            <a:ext cx="9961419" cy="923330"/>
          </a:xfrm>
          <a:prstGeom prst="rect">
            <a:avLst/>
          </a:prstGeom>
          <a:noFill/>
        </p:spPr>
        <p:txBody>
          <a:bodyPr wrap="square" rtlCol="0">
            <a:spAutoFit/>
          </a:bodyPr>
          <a:lstStyle/>
          <a:p>
            <a:pPr algn="ctr"/>
            <a:r>
              <a:rPr lang="en-NG" sz="5400" dirty="0">
                <a:solidFill>
                  <a:schemeClr val="bg1"/>
                </a:solidFill>
              </a:rPr>
              <a:t>S</a:t>
            </a:r>
            <a:r>
              <a:rPr lang="en-US" sz="5400" dirty="0">
                <a:solidFill>
                  <a:schemeClr val="bg1"/>
                </a:solidFill>
              </a:rPr>
              <a:t>K</a:t>
            </a:r>
            <a:r>
              <a:rPr lang="en-NG" sz="5400" dirty="0">
                <a:solidFill>
                  <a:schemeClr val="bg1"/>
                </a:solidFill>
              </a:rPr>
              <a:t>I</a:t>
            </a:r>
            <a:r>
              <a:rPr lang="en-US" sz="5400" dirty="0">
                <a:solidFill>
                  <a:schemeClr val="bg1"/>
                </a:solidFill>
              </a:rPr>
              <a:t>L</a:t>
            </a:r>
            <a:r>
              <a:rPr lang="en-NG" sz="5400" dirty="0">
                <a:solidFill>
                  <a:schemeClr val="bg1"/>
                </a:solidFill>
              </a:rPr>
              <a:t>L </a:t>
            </a:r>
            <a:r>
              <a:rPr lang="en-US" sz="5400" dirty="0">
                <a:solidFill>
                  <a:schemeClr val="bg1"/>
                </a:solidFill>
              </a:rPr>
              <a:t>D</a:t>
            </a:r>
            <a:r>
              <a:rPr lang="en-NG" sz="5400" dirty="0">
                <a:solidFill>
                  <a:schemeClr val="bg1"/>
                </a:solidFill>
              </a:rPr>
              <a:t>E</a:t>
            </a:r>
            <a:r>
              <a:rPr lang="en-US" sz="5400" dirty="0">
                <a:solidFill>
                  <a:schemeClr val="bg1"/>
                </a:solidFill>
              </a:rPr>
              <a:t>M</a:t>
            </a:r>
            <a:r>
              <a:rPr lang="en-NG" sz="5400" dirty="0">
                <a:solidFill>
                  <a:schemeClr val="bg1"/>
                </a:solidFill>
              </a:rPr>
              <a:t>O</a:t>
            </a:r>
            <a:r>
              <a:rPr lang="en-US" sz="5400" dirty="0">
                <a:solidFill>
                  <a:schemeClr val="bg1"/>
                </a:solidFill>
              </a:rPr>
              <a:t>N</a:t>
            </a:r>
            <a:r>
              <a:rPr lang="en-NG" sz="5400" dirty="0">
                <a:solidFill>
                  <a:schemeClr val="bg1"/>
                </a:solidFill>
              </a:rPr>
              <a:t>S</a:t>
            </a:r>
            <a:r>
              <a:rPr lang="en-US" sz="5400" dirty="0">
                <a:solidFill>
                  <a:schemeClr val="bg1"/>
                </a:solidFill>
              </a:rPr>
              <a:t>T</a:t>
            </a:r>
            <a:r>
              <a:rPr lang="en-NG" sz="5400" dirty="0">
                <a:solidFill>
                  <a:schemeClr val="bg1"/>
                </a:solidFill>
              </a:rPr>
              <a:t>R</a:t>
            </a:r>
            <a:r>
              <a:rPr lang="en-US" sz="5400" dirty="0">
                <a:solidFill>
                  <a:schemeClr val="bg1"/>
                </a:solidFill>
              </a:rPr>
              <a:t>A</a:t>
            </a:r>
            <a:r>
              <a:rPr lang="en-NG" sz="5400" dirty="0">
                <a:solidFill>
                  <a:schemeClr val="bg1"/>
                </a:solidFill>
              </a:rPr>
              <a:t>T</a:t>
            </a:r>
            <a:r>
              <a:rPr lang="en-US" sz="5400" dirty="0">
                <a:solidFill>
                  <a:schemeClr val="bg1"/>
                </a:solidFill>
              </a:rPr>
              <a:t>E</a:t>
            </a:r>
            <a:r>
              <a:rPr lang="en-NG" sz="5400" dirty="0">
                <a:solidFill>
                  <a:schemeClr val="bg1"/>
                </a:solidFill>
              </a:rPr>
              <a:t>D</a:t>
            </a:r>
            <a:endParaRPr lang="en-US" sz="5400" dirty="0">
              <a:solidFill>
                <a:schemeClr val="bg1"/>
              </a:solidFill>
            </a:endParaRPr>
          </a:p>
        </p:txBody>
      </p:sp>
      <p:sp>
        <p:nvSpPr>
          <p:cNvPr id="4" name="TextBox 3">
            <a:extLst>
              <a:ext uri="{FF2B5EF4-FFF2-40B4-BE49-F238E27FC236}">
                <a16:creationId xmlns:a16="http://schemas.microsoft.com/office/drawing/2014/main" id="{5742EAC1-CACF-4593-9CD3-2FDAC03BA0CC}"/>
              </a:ext>
            </a:extLst>
          </p:cNvPr>
          <p:cNvSpPr txBox="1"/>
          <p:nvPr/>
        </p:nvSpPr>
        <p:spPr>
          <a:xfrm>
            <a:off x="484909" y="1837721"/>
            <a:ext cx="6096000" cy="4315027"/>
          </a:xfrm>
          <a:prstGeom prst="rect">
            <a:avLst/>
          </a:prstGeom>
          <a:noFill/>
        </p:spPr>
        <p:txBody>
          <a:bodyPr wrap="square" rtlCol="0">
            <a:spAutoFit/>
          </a:bodyPr>
          <a:lstStyle/>
          <a:p>
            <a:pPr>
              <a:lnSpc>
                <a:spcPct val="200000"/>
              </a:lnSpc>
            </a:pPr>
            <a:r>
              <a:rPr lang="en-US" sz="2000" dirty="0">
                <a:solidFill>
                  <a:schemeClr val="bg1"/>
                </a:solidFill>
              </a:rPr>
              <a:t>Th</a:t>
            </a:r>
            <a:r>
              <a:rPr lang="en-NG" sz="2000" dirty="0">
                <a:solidFill>
                  <a:schemeClr val="bg1"/>
                </a:solidFill>
              </a:rPr>
              <a:t>e </a:t>
            </a:r>
            <a:r>
              <a:rPr lang="en-US" sz="2000" dirty="0">
                <a:solidFill>
                  <a:schemeClr val="bg1"/>
                </a:solidFill>
              </a:rPr>
              <a:t>f</a:t>
            </a:r>
            <a:r>
              <a:rPr lang="en-NG" sz="2000" dirty="0">
                <a:solidFill>
                  <a:schemeClr val="bg1"/>
                </a:solidFill>
              </a:rPr>
              <a:t>o</a:t>
            </a:r>
            <a:r>
              <a:rPr lang="en-US" sz="2000" dirty="0">
                <a:solidFill>
                  <a:schemeClr val="bg1"/>
                </a:solidFill>
              </a:rPr>
              <a:t>l</a:t>
            </a:r>
            <a:r>
              <a:rPr lang="en-NG" sz="2000" dirty="0">
                <a:solidFill>
                  <a:schemeClr val="bg1"/>
                </a:solidFill>
              </a:rPr>
              <a:t>lowing </a:t>
            </a:r>
            <a:r>
              <a:rPr lang="en-US" sz="2000" dirty="0" err="1">
                <a:solidFill>
                  <a:schemeClr val="bg1"/>
                </a:solidFill>
              </a:rPr>
              <a:t>skilll</a:t>
            </a:r>
            <a:r>
              <a:rPr lang="en-NG" sz="2000" dirty="0">
                <a:solidFill>
                  <a:schemeClr val="bg1"/>
                </a:solidFill>
              </a:rPr>
              <a:t>s are demonstrated :</a:t>
            </a:r>
          </a:p>
          <a:p>
            <a:pPr marL="457200" indent="-457200">
              <a:lnSpc>
                <a:spcPct val="200000"/>
              </a:lnSpc>
              <a:buFont typeface="+mj-lt"/>
              <a:buAutoNum type="arabicPeriod"/>
            </a:pPr>
            <a:r>
              <a:rPr lang="en-NG" sz="2000" dirty="0">
                <a:solidFill>
                  <a:schemeClr val="bg1"/>
                </a:solidFill>
              </a:rPr>
              <a:t>Analytical skills.		</a:t>
            </a:r>
          </a:p>
          <a:p>
            <a:pPr marL="457200" indent="-457200">
              <a:lnSpc>
                <a:spcPct val="200000"/>
              </a:lnSpc>
              <a:buFont typeface="+mj-lt"/>
              <a:buAutoNum type="arabicPeriod"/>
            </a:pPr>
            <a:r>
              <a:rPr lang="en-US" sz="2000" dirty="0">
                <a:solidFill>
                  <a:schemeClr val="bg1"/>
                </a:solidFill>
              </a:rPr>
              <a:t>P</a:t>
            </a:r>
            <a:r>
              <a:rPr lang="en-NG" sz="2000" dirty="0">
                <a:solidFill>
                  <a:schemeClr val="bg1"/>
                </a:solidFill>
              </a:rPr>
              <a:t>redictive skills.</a:t>
            </a:r>
          </a:p>
          <a:p>
            <a:pPr marL="457200" indent="-457200">
              <a:lnSpc>
                <a:spcPct val="200000"/>
              </a:lnSpc>
              <a:buFont typeface="+mj-lt"/>
              <a:buAutoNum type="arabicPeriod"/>
            </a:pPr>
            <a:r>
              <a:rPr lang="en-US" sz="2000" dirty="0">
                <a:solidFill>
                  <a:schemeClr val="bg1"/>
                </a:solidFill>
              </a:rPr>
              <a:t>C</a:t>
            </a:r>
            <a:r>
              <a:rPr lang="en-NG" sz="2000" dirty="0">
                <a:solidFill>
                  <a:schemeClr val="bg1"/>
                </a:solidFill>
              </a:rPr>
              <a:t>r</a:t>
            </a:r>
            <a:r>
              <a:rPr lang="en-US" sz="2000" dirty="0">
                <a:solidFill>
                  <a:schemeClr val="bg1"/>
                </a:solidFill>
              </a:rPr>
              <a:t>e</a:t>
            </a:r>
            <a:r>
              <a:rPr lang="en-NG" sz="2000" dirty="0">
                <a:solidFill>
                  <a:schemeClr val="bg1"/>
                </a:solidFill>
              </a:rPr>
              <a:t>a</a:t>
            </a:r>
            <a:r>
              <a:rPr lang="en-US" sz="2000" dirty="0">
                <a:solidFill>
                  <a:schemeClr val="bg1"/>
                </a:solidFill>
              </a:rPr>
              <a:t>t</a:t>
            </a:r>
            <a:r>
              <a:rPr lang="en-NG" sz="2000" dirty="0" err="1">
                <a:solidFill>
                  <a:schemeClr val="bg1"/>
                </a:solidFill>
              </a:rPr>
              <a:t>i</a:t>
            </a:r>
            <a:r>
              <a:rPr lang="en-US" sz="2000" dirty="0">
                <a:solidFill>
                  <a:schemeClr val="bg1"/>
                </a:solidFill>
              </a:rPr>
              <a:t>v</a:t>
            </a:r>
            <a:r>
              <a:rPr lang="en-NG" sz="2000" dirty="0">
                <a:solidFill>
                  <a:schemeClr val="bg1"/>
                </a:solidFill>
              </a:rPr>
              <a:t>e </a:t>
            </a:r>
            <a:r>
              <a:rPr lang="en-US" sz="2000" dirty="0">
                <a:solidFill>
                  <a:schemeClr val="bg1"/>
                </a:solidFill>
              </a:rPr>
              <a:t>t</a:t>
            </a:r>
            <a:r>
              <a:rPr lang="en-NG" sz="2000" dirty="0">
                <a:solidFill>
                  <a:schemeClr val="bg1"/>
                </a:solidFill>
              </a:rPr>
              <a:t>h</a:t>
            </a:r>
            <a:r>
              <a:rPr lang="en-US" sz="2000" dirty="0" err="1">
                <a:solidFill>
                  <a:schemeClr val="bg1"/>
                </a:solidFill>
              </a:rPr>
              <a:t>i</a:t>
            </a:r>
            <a:r>
              <a:rPr lang="en-NG" sz="2000" dirty="0">
                <a:solidFill>
                  <a:schemeClr val="bg1"/>
                </a:solidFill>
              </a:rPr>
              <a:t>n</a:t>
            </a:r>
            <a:r>
              <a:rPr lang="en-US" sz="2000" dirty="0">
                <a:solidFill>
                  <a:schemeClr val="bg1"/>
                </a:solidFill>
              </a:rPr>
              <a:t>k</a:t>
            </a:r>
            <a:r>
              <a:rPr lang="en-NG" sz="2000" dirty="0" err="1">
                <a:solidFill>
                  <a:schemeClr val="bg1"/>
                </a:solidFill>
              </a:rPr>
              <a:t>i</a:t>
            </a:r>
            <a:r>
              <a:rPr lang="en-US" sz="2000" dirty="0">
                <a:solidFill>
                  <a:schemeClr val="bg1"/>
                </a:solidFill>
              </a:rPr>
              <a:t>n</a:t>
            </a:r>
            <a:r>
              <a:rPr lang="en-NG" sz="2000" dirty="0">
                <a:solidFill>
                  <a:schemeClr val="bg1"/>
                </a:solidFill>
              </a:rPr>
              <a:t>g.</a:t>
            </a:r>
          </a:p>
          <a:p>
            <a:pPr marL="457200" indent="-457200">
              <a:lnSpc>
                <a:spcPct val="200000"/>
              </a:lnSpc>
              <a:buFont typeface="+mj-lt"/>
              <a:buAutoNum type="arabicPeriod"/>
            </a:pPr>
            <a:r>
              <a:rPr lang="en-US" sz="2000" dirty="0">
                <a:solidFill>
                  <a:schemeClr val="bg1"/>
                </a:solidFill>
              </a:rPr>
              <a:t>E</a:t>
            </a:r>
            <a:r>
              <a:rPr lang="en-NG" sz="2000" dirty="0">
                <a:solidFill>
                  <a:schemeClr val="bg1"/>
                </a:solidFill>
              </a:rPr>
              <a:t>xcel.</a:t>
            </a:r>
          </a:p>
          <a:p>
            <a:pPr marL="457200" indent="-457200">
              <a:lnSpc>
                <a:spcPct val="200000"/>
              </a:lnSpc>
              <a:buFont typeface="+mj-lt"/>
              <a:buAutoNum type="arabicPeriod"/>
            </a:pPr>
            <a:r>
              <a:rPr lang="en-NG" sz="2000" dirty="0">
                <a:solidFill>
                  <a:schemeClr val="bg1"/>
                </a:solidFill>
              </a:rPr>
              <a:t>Data </a:t>
            </a:r>
            <a:r>
              <a:rPr lang="en-US" sz="2000" dirty="0">
                <a:solidFill>
                  <a:schemeClr val="bg1"/>
                </a:solidFill>
              </a:rPr>
              <a:t>t</a:t>
            </a:r>
            <a:r>
              <a:rPr lang="en-NG" sz="2000" dirty="0">
                <a:solidFill>
                  <a:schemeClr val="bg1"/>
                </a:solidFill>
              </a:rPr>
              <a:t>r</a:t>
            </a:r>
            <a:r>
              <a:rPr lang="en-US" sz="2000" dirty="0">
                <a:solidFill>
                  <a:schemeClr val="bg1"/>
                </a:solidFill>
              </a:rPr>
              <a:t>a</a:t>
            </a:r>
            <a:r>
              <a:rPr lang="en-NG" sz="2000" dirty="0">
                <a:solidFill>
                  <a:schemeClr val="bg1"/>
                </a:solidFill>
              </a:rPr>
              <a:t>n</a:t>
            </a:r>
            <a:r>
              <a:rPr lang="en-US" sz="2000" dirty="0">
                <a:solidFill>
                  <a:schemeClr val="bg1"/>
                </a:solidFill>
              </a:rPr>
              <a:t>s</a:t>
            </a:r>
            <a:r>
              <a:rPr lang="en-NG" sz="2000" dirty="0">
                <a:solidFill>
                  <a:schemeClr val="bg1"/>
                </a:solidFill>
              </a:rPr>
              <a:t>f</a:t>
            </a:r>
            <a:r>
              <a:rPr lang="en-US" sz="2000" dirty="0">
                <a:solidFill>
                  <a:schemeClr val="bg1"/>
                </a:solidFill>
              </a:rPr>
              <a:t>o</a:t>
            </a:r>
            <a:r>
              <a:rPr lang="en-NG" sz="2000" dirty="0">
                <a:solidFill>
                  <a:schemeClr val="bg1"/>
                </a:solidFill>
              </a:rPr>
              <a:t>r</a:t>
            </a:r>
            <a:r>
              <a:rPr lang="en-US" sz="2000" dirty="0">
                <a:solidFill>
                  <a:schemeClr val="bg1"/>
                </a:solidFill>
              </a:rPr>
              <a:t>m</a:t>
            </a:r>
            <a:r>
              <a:rPr lang="en-NG" sz="2000" dirty="0">
                <a:solidFill>
                  <a:schemeClr val="bg1"/>
                </a:solidFill>
              </a:rPr>
              <a:t>a</a:t>
            </a:r>
            <a:r>
              <a:rPr lang="en-US" sz="2000" dirty="0" err="1">
                <a:solidFill>
                  <a:schemeClr val="bg1"/>
                </a:solidFill>
              </a:rPr>
              <a:t>ti</a:t>
            </a:r>
            <a:r>
              <a:rPr lang="en-NG" sz="2000" dirty="0">
                <a:solidFill>
                  <a:schemeClr val="bg1"/>
                </a:solidFill>
              </a:rPr>
              <a:t>o</a:t>
            </a:r>
            <a:r>
              <a:rPr lang="en-US" sz="2000" dirty="0">
                <a:solidFill>
                  <a:schemeClr val="bg1"/>
                </a:solidFill>
              </a:rPr>
              <a:t>n</a:t>
            </a:r>
            <a:r>
              <a:rPr lang="en-NG" sz="2000" dirty="0">
                <a:solidFill>
                  <a:schemeClr val="bg1"/>
                </a:solidFill>
              </a:rPr>
              <a:t>.</a:t>
            </a:r>
          </a:p>
          <a:p>
            <a:pPr marL="457200" indent="-457200">
              <a:lnSpc>
                <a:spcPct val="200000"/>
              </a:lnSpc>
              <a:buFont typeface="+mj-lt"/>
              <a:buAutoNum type="arabicPeriod"/>
            </a:pPr>
            <a:r>
              <a:rPr lang="en-US" sz="2000" dirty="0">
                <a:solidFill>
                  <a:schemeClr val="bg1"/>
                </a:solidFill>
              </a:rPr>
              <a:t>T</a:t>
            </a:r>
            <a:r>
              <a:rPr lang="en-NG" sz="2000" dirty="0">
                <a:solidFill>
                  <a:schemeClr val="bg1"/>
                </a:solidFill>
              </a:rPr>
              <a:t>ableau for visualization.</a:t>
            </a:r>
            <a:endParaRPr lang="en-US" sz="2000" dirty="0">
              <a:solidFill>
                <a:schemeClr val="bg1"/>
              </a:solidFill>
            </a:endParaRPr>
          </a:p>
        </p:txBody>
      </p:sp>
      <p:cxnSp>
        <p:nvCxnSpPr>
          <p:cNvPr id="5" name="Straight Connector 4">
            <a:extLst>
              <a:ext uri="{FF2B5EF4-FFF2-40B4-BE49-F238E27FC236}">
                <a16:creationId xmlns:a16="http://schemas.microsoft.com/office/drawing/2014/main" id="{8CC48BD0-E779-411C-BBB9-71E1D843A630}"/>
              </a:ext>
            </a:extLst>
          </p:cNvPr>
          <p:cNvCxnSpPr>
            <a:cxnSpLocks/>
          </p:cNvCxnSpPr>
          <p:nvPr/>
        </p:nvCxnSpPr>
        <p:spPr>
          <a:xfrm>
            <a:off x="0" y="1766808"/>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34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FA30A17-4F3A-4E03-A9F8-7A55FCC0E817}"/>
              </a:ext>
            </a:extLst>
          </p:cNvPr>
          <p:cNvSpPr txBox="1"/>
          <p:nvPr/>
        </p:nvSpPr>
        <p:spPr>
          <a:xfrm>
            <a:off x="429490" y="1219200"/>
            <a:ext cx="10432473" cy="923330"/>
          </a:xfrm>
          <a:prstGeom prst="rect">
            <a:avLst/>
          </a:prstGeom>
          <a:noFill/>
        </p:spPr>
        <p:txBody>
          <a:bodyPr wrap="square" rtlCol="0">
            <a:spAutoFit/>
          </a:bodyPr>
          <a:lstStyle/>
          <a:p>
            <a:pPr algn="ctr"/>
            <a:r>
              <a:rPr lang="en-NG" sz="5400" dirty="0">
                <a:solidFill>
                  <a:schemeClr val="bg1"/>
                </a:solidFill>
              </a:rPr>
              <a:t>D</a:t>
            </a:r>
            <a:r>
              <a:rPr lang="en-US" sz="5400" dirty="0">
                <a:solidFill>
                  <a:schemeClr val="bg1"/>
                </a:solidFill>
              </a:rPr>
              <a:t>A</a:t>
            </a:r>
            <a:r>
              <a:rPr lang="en-NG" sz="5400" dirty="0">
                <a:solidFill>
                  <a:schemeClr val="bg1"/>
                </a:solidFill>
              </a:rPr>
              <a:t>T</a:t>
            </a:r>
            <a:r>
              <a:rPr lang="en-US" sz="5400" dirty="0">
                <a:solidFill>
                  <a:schemeClr val="bg1"/>
                </a:solidFill>
              </a:rPr>
              <a:t>A</a:t>
            </a:r>
            <a:r>
              <a:rPr lang="en-NG" sz="5400" dirty="0">
                <a:solidFill>
                  <a:schemeClr val="bg1"/>
                </a:solidFill>
              </a:rPr>
              <a:t> </a:t>
            </a:r>
            <a:r>
              <a:rPr lang="en-US" sz="5400" dirty="0">
                <a:solidFill>
                  <a:schemeClr val="bg1"/>
                </a:solidFill>
              </a:rPr>
              <a:t>S</a:t>
            </a:r>
            <a:r>
              <a:rPr lang="en-NG" sz="5400" dirty="0">
                <a:solidFill>
                  <a:schemeClr val="bg1"/>
                </a:solidFill>
              </a:rPr>
              <a:t>O</a:t>
            </a:r>
            <a:r>
              <a:rPr lang="en-US" sz="5400" dirty="0">
                <a:solidFill>
                  <a:schemeClr val="bg1"/>
                </a:solidFill>
              </a:rPr>
              <a:t>U</a:t>
            </a:r>
            <a:r>
              <a:rPr lang="en-NG" sz="5400" dirty="0">
                <a:solidFill>
                  <a:schemeClr val="bg1"/>
                </a:solidFill>
              </a:rPr>
              <a:t>R</a:t>
            </a:r>
            <a:r>
              <a:rPr lang="en-US" sz="5400" dirty="0">
                <a:solidFill>
                  <a:schemeClr val="bg1"/>
                </a:solidFill>
              </a:rPr>
              <a:t>C</a:t>
            </a:r>
            <a:r>
              <a:rPr lang="en-NG" sz="5400" dirty="0">
                <a:solidFill>
                  <a:schemeClr val="bg1"/>
                </a:solidFill>
              </a:rPr>
              <a:t>I</a:t>
            </a:r>
            <a:r>
              <a:rPr lang="en-US" sz="5400" dirty="0">
                <a:solidFill>
                  <a:schemeClr val="bg1"/>
                </a:solidFill>
              </a:rPr>
              <a:t>N</a:t>
            </a:r>
            <a:r>
              <a:rPr lang="en-NG" sz="5400" dirty="0">
                <a:solidFill>
                  <a:schemeClr val="bg1"/>
                </a:solidFill>
              </a:rPr>
              <a:t>G</a:t>
            </a:r>
            <a:endParaRPr lang="en-US" sz="5400" dirty="0">
              <a:solidFill>
                <a:schemeClr val="bg1"/>
              </a:solidFill>
            </a:endParaRPr>
          </a:p>
        </p:txBody>
      </p:sp>
      <p:sp>
        <p:nvSpPr>
          <p:cNvPr id="4" name="TextBox 3">
            <a:extLst>
              <a:ext uri="{FF2B5EF4-FFF2-40B4-BE49-F238E27FC236}">
                <a16:creationId xmlns:a16="http://schemas.microsoft.com/office/drawing/2014/main" id="{A69976EC-E567-4E9A-98F5-4EF82FB54182}"/>
              </a:ext>
            </a:extLst>
          </p:cNvPr>
          <p:cNvSpPr txBox="1"/>
          <p:nvPr/>
        </p:nvSpPr>
        <p:spPr>
          <a:xfrm>
            <a:off x="720436" y="2701636"/>
            <a:ext cx="10958946" cy="2276008"/>
          </a:xfrm>
          <a:prstGeom prst="rect">
            <a:avLst/>
          </a:prstGeom>
          <a:noFill/>
        </p:spPr>
        <p:txBody>
          <a:bodyPr wrap="square" rtlCol="0">
            <a:spAutoFit/>
          </a:bodyPr>
          <a:lstStyle/>
          <a:p>
            <a:pPr>
              <a:lnSpc>
                <a:spcPct val="250000"/>
              </a:lnSpc>
            </a:pPr>
            <a:r>
              <a:rPr lang="en-NG" sz="2000" dirty="0">
                <a:solidFill>
                  <a:schemeClr val="bg1"/>
                </a:solidFill>
              </a:rPr>
              <a:t>T</a:t>
            </a:r>
            <a:r>
              <a:rPr lang="en-US" sz="2000" dirty="0">
                <a:solidFill>
                  <a:schemeClr val="bg1"/>
                </a:solidFill>
              </a:rPr>
              <a:t>h</a:t>
            </a:r>
            <a:r>
              <a:rPr lang="en-NG" sz="2000" dirty="0" err="1">
                <a:solidFill>
                  <a:schemeClr val="bg1"/>
                </a:solidFill>
              </a:rPr>
              <a:t>i</a:t>
            </a:r>
            <a:r>
              <a:rPr lang="en-US" sz="2000" dirty="0">
                <a:solidFill>
                  <a:schemeClr val="bg1"/>
                </a:solidFill>
              </a:rPr>
              <a:t>s</a:t>
            </a:r>
            <a:r>
              <a:rPr lang="en-NG" sz="2000" dirty="0">
                <a:solidFill>
                  <a:schemeClr val="bg1"/>
                </a:solidFill>
              </a:rPr>
              <a:t> </a:t>
            </a:r>
            <a:r>
              <a:rPr lang="en-NG" sz="2000" dirty="0" err="1">
                <a:solidFill>
                  <a:schemeClr val="bg1"/>
                </a:solidFill>
              </a:rPr>
              <a:t>dat</a:t>
            </a:r>
            <a:r>
              <a:rPr lang="en-US" sz="2000" dirty="0">
                <a:solidFill>
                  <a:schemeClr val="bg1"/>
                </a:solidFill>
              </a:rPr>
              <a:t>a</a:t>
            </a:r>
            <a:r>
              <a:rPr lang="en-NG" sz="2000" dirty="0">
                <a:solidFill>
                  <a:schemeClr val="bg1"/>
                </a:solidFill>
              </a:rPr>
              <a:t> </a:t>
            </a:r>
            <a:r>
              <a:rPr lang="en-US" sz="2000" dirty="0" err="1">
                <a:solidFill>
                  <a:schemeClr val="bg1"/>
                </a:solidFill>
              </a:rPr>
              <a:t>i</a:t>
            </a:r>
            <a:r>
              <a:rPr lang="en-NG" sz="2000" dirty="0">
                <a:solidFill>
                  <a:schemeClr val="bg1"/>
                </a:solidFill>
              </a:rPr>
              <a:t>s sourced from </a:t>
            </a:r>
            <a:r>
              <a:rPr lang="en-NG" sz="2000" dirty="0">
                <a:solidFill>
                  <a:schemeClr val="bg1"/>
                </a:solidFill>
                <a:hlinkClick r:id="rId3">
                  <a:extLst>
                    <a:ext uri="{A12FA001-AC4F-418D-AE19-62706E023703}">
                      <ahyp:hlinkClr xmlns:ahyp="http://schemas.microsoft.com/office/drawing/2018/hyperlinkcolor" val="tx"/>
                    </a:ext>
                  </a:extLst>
                </a:hlinkClick>
              </a:rPr>
              <a:t>www.</a:t>
            </a:r>
            <a:r>
              <a:rPr lang="en-US" sz="2000" dirty="0">
                <a:solidFill>
                  <a:schemeClr val="bg1"/>
                </a:solidFill>
                <a:hlinkClick r:id="rId3">
                  <a:extLst>
                    <a:ext uri="{A12FA001-AC4F-418D-AE19-62706E023703}">
                      <ahyp:hlinkClr xmlns:ahyp="http://schemas.microsoft.com/office/drawing/2018/hyperlinkcolor" val="tx"/>
                    </a:ext>
                  </a:extLst>
                </a:hlinkClick>
              </a:rPr>
              <a:t>K</a:t>
            </a:r>
            <a:r>
              <a:rPr lang="en-NG" sz="2000" dirty="0">
                <a:solidFill>
                  <a:schemeClr val="bg1"/>
                </a:solidFill>
                <a:hlinkClick r:id="rId3">
                  <a:extLst>
                    <a:ext uri="{A12FA001-AC4F-418D-AE19-62706E023703}">
                      <ahyp:hlinkClr xmlns:ahyp="http://schemas.microsoft.com/office/drawing/2018/hyperlinkcolor" val="tx"/>
                    </a:ext>
                  </a:extLst>
                </a:hlinkClick>
              </a:rPr>
              <a:t>aggle.com</a:t>
            </a:r>
            <a:r>
              <a:rPr lang="en-NG" sz="2000" dirty="0">
                <a:solidFill>
                  <a:schemeClr val="bg1"/>
                </a:solidFill>
              </a:rPr>
              <a:t>. Its is a csv file. </a:t>
            </a:r>
            <a:r>
              <a:rPr lang="en-US" sz="2000" dirty="0">
                <a:solidFill>
                  <a:schemeClr val="bg1"/>
                </a:solidFill>
              </a:rPr>
              <a:t>I</a:t>
            </a:r>
            <a:r>
              <a:rPr lang="en-NG" sz="2000" dirty="0">
                <a:solidFill>
                  <a:schemeClr val="bg1"/>
                </a:solidFill>
              </a:rPr>
              <a:t>t has 1000 rows and 17 </a:t>
            </a:r>
            <a:r>
              <a:rPr lang="en-US" sz="2000" dirty="0">
                <a:solidFill>
                  <a:schemeClr val="bg1"/>
                </a:solidFill>
              </a:rPr>
              <a:t>c</a:t>
            </a:r>
            <a:r>
              <a:rPr lang="en-NG" sz="2000" dirty="0">
                <a:solidFill>
                  <a:schemeClr val="bg1"/>
                </a:solidFill>
              </a:rPr>
              <a:t>o</a:t>
            </a:r>
            <a:r>
              <a:rPr lang="en-US" sz="2000" dirty="0">
                <a:solidFill>
                  <a:schemeClr val="bg1"/>
                </a:solidFill>
              </a:rPr>
              <a:t>l</a:t>
            </a:r>
            <a:r>
              <a:rPr lang="en-NG" sz="2000" dirty="0">
                <a:solidFill>
                  <a:schemeClr val="bg1"/>
                </a:solidFill>
              </a:rPr>
              <a:t>u</a:t>
            </a:r>
            <a:r>
              <a:rPr lang="en-US" sz="2000" dirty="0">
                <a:solidFill>
                  <a:schemeClr val="bg1"/>
                </a:solidFill>
              </a:rPr>
              <a:t>m</a:t>
            </a:r>
            <a:r>
              <a:rPr lang="en-NG" sz="2000" dirty="0">
                <a:solidFill>
                  <a:schemeClr val="bg1"/>
                </a:solidFill>
              </a:rPr>
              <a:t>n</a:t>
            </a:r>
            <a:r>
              <a:rPr lang="en-US" sz="2000" dirty="0">
                <a:solidFill>
                  <a:schemeClr val="bg1"/>
                </a:solidFill>
              </a:rPr>
              <a:t>s</a:t>
            </a:r>
            <a:r>
              <a:rPr lang="en-NG" sz="2000" dirty="0">
                <a:solidFill>
                  <a:schemeClr val="bg1"/>
                </a:solidFill>
              </a:rPr>
              <a:t>.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d</a:t>
            </a:r>
            <a:r>
              <a:rPr lang="en-NG" sz="2000" dirty="0">
                <a:solidFill>
                  <a:schemeClr val="bg1"/>
                </a:solidFill>
              </a:rPr>
              <a:t>a</a:t>
            </a:r>
            <a:r>
              <a:rPr lang="en-US" sz="2000" dirty="0">
                <a:solidFill>
                  <a:schemeClr val="bg1"/>
                </a:solidFill>
              </a:rPr>
              <a:t>t</a:t>
            </a:r>
            <a:r>
              <a:rPr lang="en-NG" sz="2000" dirty="0">
                <a:solidFill>
                  <a:schemeClr val="bg1"/>
                </a:solidFill>
              </a:rPr>
              <a:t>a </a:t>
            </a:r>
            <a:r>
              <a:rPr lang="en-US" sz="2000" dirty="0">
                <a:solidFill>
                  <a:schemeClr val="bg1"/>
                </a:solidFill>
              </a:rPr>
              <a:t>c</a:t>
            </a:r>
            <a:r>
              <a:rPr lang="en-NG" sz="2000" dirty="0">
                <a:solidFill>
                  <a:schemeClr val="bg1"/>
                </a:solidFill>
              </a:rPr>
              <a:t>o</a:t>
            </a:r>
            <a:r>
              <a:rPr lang="en-US" sz="2000" dirty="0">
                <a:solidFill>
                  <a:schemeClr val="bg1"/>
                </a:solidFill>
              </a:rPr>
              <a:t>v</a:t>
            </a:r>
            <a:r>
              <a:rPr lang="en-NG" sz="2000" dirty="0">
                <a:solidFill>
                  <a:schemeClr val="bg1"/>
                </a:solidFill>
              </a:rPr>
              <a:t>e</a:t>
            </a:r>
            <a:r>
              <a:rPr lang="en-US" sz="2000" dirty="0">
                <a:solidFill>
                  <a:schemeClr val="bg1"/>
                </a:solidFill>
              </a:rPr>
              <a:t>r</a:t>
            </a:r>
            <a:r>
              <a:rPr lang="en-NG" sz="2000" dirty="0">
                <a:solidFill>
                  <a:schemeClr val="bg1"/>
                </a:solidFill>
              </a:rPr>
              <a:t>e</a:t>
            </a:r>
            <a:r>
              <a:rPr lang="en-US" sz="2000" dirty="0">
                <a:solidFill>
                  <a:schemeClr val="bg1"/>
                </a:solidFill>
              </a:rPr>
              <a:t>d</a:t>
            </a:r>
            <a:r>
              <a:rPr lang="en-NG" sz="2000" dirty="0">
                <a:solidFill>
                  <a:schemeClr val="bg1"/>
                </a:solidFill>
              </a:rPr>
              <a:t> </a:t>
            </a:r>
            <a:r>
              <a:rPr lang="en-US" sz="2000" dirty="0">
                <a:solidFill>
                  <a:schemeClr val="bg1"/>
                </a:solidFill>
              </a:rPr>
              <a:t>a</a:t>
            </a:r>
            <a:r>
              <a:rPr lang="en-NG" sz="2000" dirty="0">
                <a:solidFill>
                  <a:schemeClr val="bg1"/>
                </a:solidFill>
              </a:rPr>
              <a:t> </a:t>
            </a:r>
            <a:r>
              <a:rPr lang="en-US" sz="2000" dirty="0">
                <a:solidFill>
                  <a:schemeClr val="bg1"/>
                </a:solidFill>
              </a:rPr>
              <a:t>t</a:t>
            </a:r>
            <a:r>
              <a:rPr lang="en-NG" sz="2000" dirty="0">
                <a:solidFill>
                  <a:schemeClr val="bg1"/>
                </a:solidFill>
              </a:rPr>
              <a:t>h</a:t>
            </a:r>
            <a:r>
              <a:rPr lang="en-US" sz="2000" dirty="0">
                <a:solidFill>
                  <a:schemeClr val="bg1"/>
                </a:solidFill>
              </a:rPr>
              <a:t>r</a:t>
            </a:r>
            <a:r>
              <a:rPr lang="en-NG" sz="2000" dirty="0">
                <a:solidFill>
                  <a:schemeClr val="bg1"/>
                </a:solidFill>
              </a:rPr>
              <a:t>e</a:t>
            </a:r>
            <a:r>
              <a:rPr lang="en-US" sz="2000" dirty="0">
                <a:solidFill>
                  <a:schemeClr val="bg1"/>
                </a:solidFill>
              </a:rPr>
              <a:t>e</a:t>
            </a:r>
            <a:r>
              <a:rPr lang="en-NG" sz="2000" dirty="0">
                <a:solidFill>
                  <a:schemeClr val="bg1"/>
                </a:solidFill>
              </a:rPr>
              <a:t> </a:t>
            </a:r>
            <a:r>
              <a:rPr lang="en-US" sz="2000" dirty="0">
                <a:solidFill>
                  <a:schemeClr val="bg1"/>
                </a:solidFill>
              </a:rPr>
              <a:t>m</a:t>
            </a:r>
            <a:r>
              <a:rPr lang="en-NG" sz="2000" dirty="0">
                <a:solidFill>
                  <a:schemeClr val="bg1"/>
                </a:solidFill>
              </a:rPr>
              <a:t>o</a:t>
            </a:r>
            <a:r>
              <a:rPr lang="en-US" sz="2000" dirty="0">
                <a:solidFill>
                  <a:schemeClr val="bg1"/>
                </a:solidFill>
              </a:rPr>
              <a:t>n</a:t>
            </a:r>
            <a:r>
              <a:rPr lang="en-NG" sz="2000" dirty="0">
                <a:solidFill>
                  <a:schemeClr val="bg1"/>
                </a:solidFill>
              </a:rPr>
              <a:t>t</a:t>
            </a:r>
            <a:r>
              <a:rPr lang="en-US" sz="2000" dirty="0">
                <a:solidFill>
                  <a:schemeClr val="bg1"/>
                </a:solidFill>
              </a:rPr>
              <a:t>h</a:t>
            </a:r>
            <a:r>
              <a:rPr lang="en-NG" sz="2000" dirty="0">
                <a:solidFill>
                  <a:schemeClr val="bg1"/>
                </a:solidFill>
              </a:rPr>
              <a:t> </a:t>
            </a:r>
            <a:r>
              <a:rPr lang="en-US" sz="2000" dirty="0">
                <a:solidFill>
                  <a:schemeClr val="bg1"/>
                </a:solidFill>
              </a:rPr>
              <a:t>p</a:t>
            </a:r>
            <a:r>
              <a:rPr lang="en-NG" sz="2000" dirty="0">
                <a:solidFill>
                  <a:schemeClr val="bg1"/>
                </a:solidFill>
              </a:rPr>
              <a:t>e</a:t>
            </a:r>
            <a:r>
              <a:rPr lang="en-US" sz="2000" dirty="0">
                <a:solidFill>
                  <a:schemeClr val="bg1"/>
                </a:solidFill>
              </a:rPr>
              <a:t>r</a:t>
            </a:r>
            <a:r>
              <a:rPr lang="en-NG" sz="2000" dirty="0" err="1">
                <a:solidFill>
                  <a:schemeClr val="bg1"/>
                </a:solidFill>
              </a:rPr>
              <a:t>i</a:t>
            </a:r>
            <a:r>
              <a:rPr lang="en-US" sz="2000" dirty="0">
                <a:solidFill>
                  <a:schemeClr val="bg1"/>
                </a:solidFill>
              </a:rPr>
              <a:t>o</a:t>
            </a:r>
            <a:r>
              <a:rPr lang="en-NG" sz="2000" dirty="0">
                <a:solidFill>
                  <a:schemeClr val="bg1"/>
                </a:solidFill>
              </a:rPr>
              <a:t>d( </a:t>
            </a:r>
            <a:r>
              <a:rPr lang="en-US" sz="2000" dirty="0">
                <a:solidFill>
                  <a:schemeClr val="bg1"/>
                </a:solidFill>
              </a:rPr>
              <a:t>J</a:t>
            </a:r>
            <a:r>
              <a:rPr lang="en-NG" sz="2000" dirty="0">
                <a:solidFill>
                  <a:schemeClr val="bg1"/>
                </a:solidFill>
              </a:rPr>
              <a:t>a</a:t>
            </a:r>
            <a:r>
              <a:rPr lang="en-US" sz="2000" dirty="0">
                <a:solidFill>
                  <a:schemeClr val="bg1"/>
                </a:solidFill>
              </a:rPr>
              <a:t>n</a:t>
            </a:r>
            <a:r>
              <a:rPr lang="en-NG" sz="2000" dirty="0">
                <a:solidFill>
                  <a:schemeClr val="bg1"/>
                </a:solidFill>
              </a:rPr>
              <a:t>u</a:t>
            </a:r>
            <a:r>
              <a:rPr lang="en-US" sz="2000" dirty="0">
                <a:solidFill>
                  <a:schemeClr val="bg1"/>
                </a:solidFill>
              </a:rPr>
              <a:t>a</a:t>
            </a:r>
            <a:r>
              <a:rPr lang="en-NG" sz="2000" dirty="0">
                <a:solidFill>
                  <a:schemeClr val="bg1"/>
                </a:solidFill>
              </a:rPr>
              <a:t>r-March, 2019) </a:t>
            </a:r>
            <a:r>
              <a:rPr lang="en-US" sz="2000" dirty="0">
                <a:solidFill>
                  <a:schemeClr val="bg1"/>
                </a:solidFill>
              </a:rPr>
              <a:t>o</a:t>
            </a:r>
            <a:r>
              <a:rPr lang="en-NG" sz="2000" dirty="0">
                <a:solidFill>
                  <a:schemeClr val="bg1"/>
                </a:solidFill>
              </a:rPr>
              <a:t>f </a:t>
            </a:r>
            <a:r>
              <a:rPr lang="en-US" sz="2000" dirty="0">
                <a:solidFill>
                  <a:schemeClr val="bg1"/>
                </a:solidFill>
              </a:rPr>
              <a:t>s</a:t>
            </a:r>
            <a:r>
              <a:rPr lang="en-NG" sz="2000" dirty="0">
                <a:solidFill>
                  <a:schemeClr val="bg1"/>
                </a:solidFill>
              </a:rPr>
              <a:t>a</a:t>
            </a:r>
            <a:r>
              <a:rPr lang="en-US" sz="2000" dirty="0">
                <a:solidFill>
                  <a:schemeClr val="bg1"/>
                </a:solidFill>
              </a:rPr>
              <a:t>l</a:t>
            </a:r>
            <a:r>
              <a:rPr lang="en-NG" sz="2000" dirty="0">
                <a:solidFill>
                  <a:schemeClr val="bg1"/>
                </a:solidFill>
              </a:rPr>
              <a:t>e</a:t>
            </a:r>
            <a:r>
              <a:rPr lang="en-US" sz="2000" dirty="0">
                <a:solidFill>
                  <a:schemeClr val="bg1"/>
                </a:solidFill>
              </a:rPr>
              <a:t>s</a:t>
            </a:r>
            <a:r>
              <a:rPr lang="en-NG" sz="2000" dirty="0">
                <a:solidFill>
                  <a:schemeClr val="bg1"/>
                </a:solidFill>
              </a:rPr>
              <a:t> </a:t>
            </a:r>
            <a:r>
              <a:rPr lang="en-US" sz="2000" dirty="0">
                <a:solidFill>
                  <a:schemeClr val="bg1"/>
                </a:solidFill>
              </a:rPr>
              <a:t>b</a:t>
            </a:r>
            <a:r>
              <a:rPr lang="en-NG" sz="2000" dirty="0">
                <a:solidFill>
                  <a:schemeClr val="bg1"/>
                </a:solidFill>
              </a:rPr>
              <a:t>y </a:t>
            </a:r>
            <a:r>
              <a:rPr lang="en-US" sz="2000" dirty="0">
                <a:solidFill>
                  <a:schemeClr val="bg1"/>
                </a:solidFill>
              </a:rPr>
              <a:t>W</a:t>
            </a:r>
            <a:r>
              <a:rPr lang="en-NG" sz="2000" dirty="0">
                <a:solidFill>
                  <a:schemeClr val="bg1"/>
                </a:solidFill>
              </a:rPr>
              <a:t>a</a:t>
            </a:r>
            <a:r>
              <a:rPr lang="en-US" sz="2000" dirty="0">
                <a:solidFill>
                  <a:schemeClr val="bg1"/>
                </a:solidFill>
              </a:rPr>
              <a:t>l</a:t>
            </a:r>
            <a:r>
              <a:rPr lang="en-NG" sz="2000" dirty="0">
                <a:solidFill>
                  <a:schemeClr val="bg1"/>
                </a:solidFill>
              </a:rPr>
              <a:t>m</a:t>
            </a:r>
            <a:r>
              <a:rPr lang="en-US" sz="2000" dirty="0">
                <a:solidFill>
                  <a:schemeClr val="bg1"/>
                </a:solidFill>
              </a:rPr>
              <a:t>a</a:t>
            </a:r>
            <a:r>
              <a:rPr lang="en-NG" sz="2000" dirty="0">
                <a:solidFill>
                  <a:schemeClr val="bg1"/>
                </a:solidFill>
              </a:rPr>
              <a:t>r</a:t>
            </a:r>
            <a:r>
              <a:rPr lang="en-US" sz="2000" dirty="0">
                <a:solidFill>
                  <a:schemeClr val="bg1"/>
                </a:solidFill>
              </a:rPr>
              <a:t>t</a:t>
            </a:r>
            <a:r>
              <a:rPr lang="en-NG" sz="2000" dirty="0">
                <a:solidFill>
                  <a:schemeClr val="bg1"/>
                </a:solidFill>
              </a:rPr>
              <a:t> In</a:t>
            </a:r>
            <a:r>
              <a:rPr lang="en-US" sz="2000" dirty="0">
                <a:solidFill>
                  <a:schemeClr val="bg1"/>
                </a:solidFill>
              </a:rPr>
              <a:t>c</a:t>
            </a:r>
            <a:r>
              <a:rPr lang="en-NG" sz="2000" dirty="0">
                <a:solidFill>
                  <a:schemeClr val="bg1"/>
                </a:solidFill>
              </a:rPr>
              <a:t> </a:t>
            </a:r>
            <a:r>
              <a:rPr lang="en-US" sz="2000" dirty="0" err="1">
                <a:solidFill>
                  <a:schemeClr val="bg1"/>
                </a:solidFill>
              </a:rPr>
              <a:t>i</a:t>
            </a:r>
            <a:r>
              <a:rPr lang="en-NG" sz="2000" dirty="0">
                <a:solidFill>
                  <a:schemeClr val="bg1"/>
                </a:solidFill>
              </a:rPr>
              <a:t>n My</a:t>
            </a:r>
            <a:r>
              <a:rPr lang="en-US" sz="2000" dirty="0">
                <a:solidFill>
                  <a:schemeClr val="bg1"/>
                </a:solidFill>
              </a:rPr>
              <a:t>anm</a:t>
            </a:r>
            <a:r>
              <a:rPr lang="en-NG" sz="2000" dirty="0">
                <a:solidFill>
                  <a:schemeClr val="bg1"/>
                </a:solidFill>
              </a:rPr>
              <a:t>a</a:t>
            </a:r>
            <a:r>
              <a:rPr lang="en-US" sz="2000" dirty="0">
                <a:solidFill>
                  <a:schemeClr val="bg1"/>
                </a:solidFill>
              </a:rPr>
              <a:t>r</a:t>
            </a:r>
            <a:r>
              <a:rPr lang="en-NG" sz="2000" dirty="0">
                <a:solidFill>
                  <a:schemeClr val="bg1"/>
                </a:solidFill>
              </a:rPr>
              <a:t>, </a:t>
            </a:r>
            <a:r>
              <a:rPr lang="en-US" sz="2000" dirty="0">
                <a:solidFill>
                  <a:schemeClr val="bg1"/>
                </a:solidFill>
              </a:rPr>
              <a:t>A</a:t>
            </a:r>
            <a:r>
              <a:rPr lang="en-NG" sz="2000" dirty="0">
                <a:solidFill>
                  <a:schemeClr val="bg1"/>
                </a:solidFill>
              </a:rPr>
              <a:t>s</a:t>
            </a:r>
            <a:r>
              <a:rPr lang="en-US" sz="2000" dirty="0" err="1">
                <a:solidFill>
                  <a:schemeClr val="bg1"/>
                </a:solidFill>
              </a:rPr>
              <a:t>i</a:t>
            </a:r>
            <a:r>
              <a:rPr lang="en-NG" sz="2000" dirty="0">
                <a:solidFill>
                  <a:schemeClr val="bg1"/>
                </a:solidFill>
              </a:rPr>
              <a:t>a.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s</a:t>
            </a:r>
            <a:r>
              <a:rPr lang="en-NG" sz="2000" dirty="0">
                <a:solidFill>
                  <a:schemeClr val="bg1"/>
                </a:solidFill>
              </a:rPr>
              <a:t>t</a:t>
            </a:r>
            <a:r>
              <a:rPr lang="en-US" sz="2000" dirty="0">
                <a:solidFill>
                  <a:schemeClr val="bg1"/>
                </a:solidFill>
              </a:rPr>
              <a:t>o</a:t>
            </a:r>
            <a:r>
              <a:rPr lang="en-NG" sz="2000" dirty="0">
                <a:solidFill>
                  <a:schemeClr val="bg1"/>
                </a:solidFill>
              </a:rPr>
              <a:t>r</a:t>
            </a:r>
            <a:r>
              <a:rPr lang="en-US" sz="2000" dirty="0">
                <a:solidFill>
                  <a:schemeClr val="bg1"/>
                </a:solidFill>
              </a:rPr>
              <a:t>e</a:t>
            </a:r>
            <a:r>
              <a:rPr lang="en-NG" sz="2000" dirty="0">
                <a:solidFill>
                  <a:schemeClr val="bg1"/>
                </a:solidFill>
              </a:rPr>
              <a:t>s </a:t>
            </a:r>
            <a:r>
              <a:rPr lang="en-US" sz="2000" dirty="0">
                <a:solidFill>
                  <a:schemeClr val="bg1"/>
                </a:solidFill>
              </a:rPr>
              <a:t>a</a:t>
            </a:r>
            <a:r>
              <a:rPr lang="en-NG" sz="2000" dirty="0">
                <a:solidFill>
                  <a:schemeClr val="bg1"/>
                </a:solidFill>
              </a:rPr>
              <a:t>r</a:t>
            </a:r>
            <a:r>
              <a:rPr lang="en-US" sz="2000" dirty="0">
                <a:solidFill>
                  <a:schemeClr val="bg1"/>
                </a:solidFill>
              </a:rPr>
              <a:t>e</a:t>
            </a:r>
            <a:r>
              <a:rPr lang="en-NG" sz="2000" dirty="0">
                <a:solidFill>
                  <a:schemeClr val="bg1"/>
                </a:solidFill>
              </a:rPr>
              <a:t> </a:t>
            </a:r>
            <a:r>
              <a:rPr lang="en-US" sz="2000" dirty="0">
                <a:solidFill>
                  <a:schemeClr val="bg1"/>
                </a:solidFill>
              </a:rPr>
              <a:t>l</a:t>
            </a:r>
            <a:r>
              <a:rPr lang="en-NG" sz="2000" dirty="0">
                <a:solidFill>
                  <a:schemeClr val="bg1"/>
                </a:solidFill>
              </a:rPr>
              <a:t>o</a:t>
            </a:r>
            <a:r>
              <a:rPr lang="en-US" sz="2000" dirty="0">
                <a:solidFill>
                  <a:schemeClr val="bg1"/>
                </a:solidFill>
              </a:rPr>
              <a:t>c</a:t>
            </a:r>
            <a:r>
              <a:rPr lang="en-NG" sz="2000" dirty="0">
                <a:solidFill>
                  <a:schemeClr val="bg1"/>
                </a:solidFill>
              </a:rPr>
              <a:t>a</a:t>
            </a:r>
            <a:r>
              <a:rPr lang="en-US" sz="2000" dirty="0">
                <a:solidFill>
                  <a:schemeClr val="bg1"/>
                </a:solidFill>
              </a:rPr>
              <a:t>t</a:t>
            </a:r>
            <a:r>
              <a:rPr lang="en-NG" sz="2000" dirty="0">
                <a:solidFill>
                  <a:schemeClr val="bg1"/>
                </a:solidFill>
              </a:rPr>
              <a:t>e</a:t>
            </a:r>
            <a:r>
              <a:rPr lang="en-US" sz="2000" dirty="0">
                <a:solidFill>
                  <a:schemeClr val="bg1"/>
                </a:solidFill>
              </a:rPr>
              <a:t>d</a:t>
            </a:r>
            <a:r>
              <a:rPr lang="en-NG" sz="2000" dirty="0">
                <a:solidFill>
                  <a:schemeClr val="bg1"/>
                </a:solidFill>
              </a:rPr>
              <a:t> </a:t>
            </a:r>
            <a:r>
              <a:rPr lang="en-US" sz="2000" dirty="0">
                <a:solidFill>
                  <a:schemeClr val="bg1"/>
                </a:solidFill>
              </a:rPr>
              <a:t>a</a:t>
            </a:r>
            <a:r>
              <a:rPr lang="en-NG" sz="2000" dirty="0">
                <a:solidFill>
                  <a:schemeClr val="bg1"/>
                </a:solidFill>
              </a:rPr>
              <a:t>t </a:t>
            </a:r>
            <a:r>
              <a:rPr lang="en-US" sz="2000" dirty="0">
                <a:solidFill>
                  <a:schemeClr val="bg1"/>
                </a:solidFill>
              </a:rPr>
              <a:t>t</a:t>
            </a:r>
            <a:r>
              <a:rPr lang="en-NG" sz="2000" dirty="0">
                <a:solidFill>
                  <a:schemeClr val="bg1"/>
                </a:solidFill>
              </a:rPr>
              <a:t>h</a:t>
            </a:r>
            <a:r>
              <a:rPr lang="en-US" sz="2000" dirty="0">
                <a:solidFill>
                  <a:schemeClr val="bg1"/>
                </a:solidFill>
              </a:rPr>
              <a:t>r</a:t>
            </a:r>
            <a:r>
              <a:rPr lang="en-NG" sz="2000" dirty="0">
                <a:solidFill>
                  <a:schemeClr val="bg1"/>
                </a:solidFill>
              </a:rPr>
              <a:t>e</a:t>
            </a:r>
            <a:r>
              <a:rPr lang="en-US" sz="2000" dirty="0">
                <a:solidFill>
                  <a:schemeClr val="bg1"/>
                </a:solidFill>
              </a:rPr>
              <a:t>e</a:t>
            </a:r>
            <a:r>
              <a:rPr lang="en-NG" sz="2000" dirty="0">
                <a:solidFill>
                  <a:schemeClr val="bg1"/>
                </a:solidFill>
              </a:rPr>
              <a:t> </a:t>
            </a:r>
            <a:r>
              <a:rPr lang="en-US" sz="2000" dirty="0">
                <a:solidFill>
                  <a:schemeClr val="bg1"/>
                </a:solidFill>
              </a:rPr>
              <a:t>d</a:t>
            </a:r>
            <a:r>
              <a:rPr lang="en-NG" sz="2000" dirty="0" err="1">
                <a:solidFill>
                  <a:schemeClr val="bg1"/>
                </a:solidFill>
              </a:rPr>
              <a:t>i</a:t>
            </a:r>
            <a:r>
              <a:rPr lang="en-US" sz="2000" dirty="0">
                <a:solidFill>
                  <a:schemeClr val="bg1"/>
                </a:solidFill>
              </a:rPr>
              <a:t>f</a:t>
            </a:r>
            <a:r>
              <a:rPr lang="en-NG" sz="2000" dirty="0">
                <a:solidFill>
                  <a:schemeClr val="bg1"/>
                </a:solidFill>
              </a:rPr>
              <a:t>f</a:t>
            </a:r>
            <a:r>
              <a:rPr lang="en-US" sz="2000" dirty="0">
                <a:solidFill>
                  <a:schemeClr val="bg1"/>
                </a:solidFill>
              </a:rPr>
              <a:t>e</a:t>
            </a:r>
            <a:r>
              <a:rPr lang="en-NG" sz="2000" dirty="0">
                <a:solidFill>
                  <a:schemeClr val="bg1"/>
                </a:solidFill>
              </a:rPr>
              <a:t>r</a:t>
            </a:r>
            <a:r>
              <a:rPr lang="en-US" sz="2000" dirty="0">
                <a:solidFill>
                  <a:schemeClr val="bg1"/>
                </a:solidFill>
              </a:rPr>
              <a:t>e</a:t>
            </a:r>
            <a:r>
              <a:rPr lang="en-NG" sz="2000" dirty="0">
                <a:solidFill>
                  <a:schemeClr val="bg1"/>
                </a:solidFill>
              </a:rPr>
              <a:t>n</a:t>
            </a:r>
            <a:r>
              <a:rPr lang="en-US" sz="2000" dirty="0">
                <a:solidFill>
                  <a:schemeClr val="bg1"/>
                </a:solidFill>
              </a:rPr>
              <a:t>t</a:t>
            </a:r>
            <a:r>
              <a:rPr lang="en-NG" sz="2000" dirty="0">
                <a:solidFill>
                  <a:schemeClr val="bg1"/>
                </a:solidFill>
              </a:rPr>
              <a:t> </a:t>
            </a:r>
            <a:r>
              <a:rPr lang="en-US" sz="2000" dirty="0">
                <a:solidFill>
                  <a:schemeClr val="bg1"/>
                </a:solidFill>
              </a:rPr>
              <a:t>ci</a:t>
            </a:r>
            <a:r>
              <a:rPr lang="en-NG" sz="2000" dirty="0">
                <a:solidFill>
                  <a:schemeClr val="bg1"/>
                </a:solidFill>
              </a:rPr>
              <a:t>t</a:t>
            </a:r>
            <a:r>
              <a:rPr lang="en-US" sz="2000" dirty="0" err="1">
                <a:solidFill>
                  <a:schemeClr val="bg1"/>
                </a:solidFill>
              </a:rPr>
              <a:t>i</a:t>
            </a:r>
            <a:r>
              <a:rPr lang="en-NG" sz="2000" dirty="0">
                <a:solidFill>
                  <a:schemeClr val="bg1"/>
                </a:solidFill>
              </a:rPr>
              <a:t>e</a:t>
            </a:r>
            <a:r>
              <a:rPr lang="en-US" sz="2000" dirty="0">
                <a:solidFill>
                  <a:schemeClr val="bg1"/>
                </a:solidFill>
              </a:rPr>
              <a:t>s</a:t>
            </a:r>
            <a:r>
              <a:rPr lang="en-NG" sz="2000" dirty="0">
                <a:solidFill>
                  <a:schemeClr val="bg1"/>
                </a:solidFill>
              </a:rPr>
              <a:t> </a:t>
            </a:r>
            <a:r>
              <a:rPr lang="en-US" sz="2000" dirty="0" err="1">
                <a:solidFill>
                  <a:schemeClr val="bg1"/>
                </a:solidFill>
              </a:rPr>
              <a:t>i</a:t>
            </a:r>
            <a:r>
              <a:rPr lang="en-NG" sz="2000" dirty="0">
                <a:solidFill>
                  <a:schemeClr val="bg1"/>
                </a:solidFill>
              </a:rPr>
              <a:t>n </a:t>
            </a:r>
            <a:r>
              <a:rPr lang="en-US" sz="2000" dirty="0">
                <a:solidFill>
                  <a:schemeClr val="bg1"/>
                </a:solidFill>
              </a:rPr>
              <a:t>M</a:t>
            </a:r>
            <a:r>
              <a:rPr lang="en-NG" sz="2000" dirty="0">
                <a:solidFill>
                  <a:schemeClr val="bg1"/>
                </a:solidFill>
              </a:rPr>
              <a:t>y</a:t>
            </a:r>
            <a:r>
              <a:rPr lang="en-US" sz="2000" dirty="0">
                <a:solidFill>
                  <a:schemeClr val="bg1"/>
                </a:solidFill>
              </a:rPr>
              <a:t>a</a:t>
            </a:r>
            <a:r>
              <a:rPr lang="en-NG" sz="2000" dirty="0">
                <a:solidFill>
                  <a:schemeClr val="bg1"/>
                </a:solidFill>
              </a:rPr>
              <a:t>n</a:t>
            </a:r>
            <a:r>
              <a:rPr lang="en-US" sz="2000" dirty="0">
                <a:solidFill>
                  <a:schemeClr val="bg1"/>
                </a:solidFill>
              </a:rPr>
              <a:t>m</a:t>
            </a:r>
            <a:r>
              <a:rPr lang="en-NG" sz="2000" dirty="0">
                <a:solidFill>
                  <a:schemeClr val="bg1"/>
                </a:solidFill>
              </a:rPr>
              <a:t>a</a:t>
            </a:r>
            <a:r>
              <a:rPr lang="en-US" sz="2000" dirty="0">
                <a:solidFill>
                  <a:schemeClr val="bg1"/>
                </a:solidFill>
              </a:rPr>
              <a:t>r</a:t>
            </a:r>
            <a:r>
              <a:rPr lang="en-NG" sz="2000" dirty="0">
                <a:solidFill>
                  <a:schemeClr val="bg1"/>
                </a:solidFill>
              </a:rPr>
              <a:t>, </a:t>
            </a:r>
            <a:r>
              <a:rPr lang="en-US" sz="2000" dirty="0">
                <a:solidFill>
                  <a:schemeClr val="bg1"/>
                </a:solidFill>
              </a:rPr>
              <a:t>n</a:t>
            </a:r>
            <a:r>
              <a:rPr lang="en-NG" sz="2000" dirty="0">
                <a:solidFill>
                  <a:schemeClr val="bg1"/>
                </a:solidFill>
              </a:rPr>
              <a:t>a</a:t>
            </a:r>
            <a:r>
              <a:rPr lang="en-US" sz="2000" dirty="0">
                <a:solidFill>
                  <a:schemeClr val="bg1"/>
                </a:solidFill>
              </a:rPr>
              <a:t>m</a:t>
            </a:r>
            <a:r>
              <a:rPr lang="en-NG" sz="2000" dirty="0">
                <a:solidFill>
                  <a:schemeClr val="bg1"/>
                </a:solidFill>
              </a:rPr>
              <a:t>e</a:t>
            </a:r>
            <a:r>
              <a:rPr lang="en-US" sz="2000" dirty="0">
                <a:solidFill>
                  <a:schemeClr val="bg1"/>
                </a:solidFill>
              </a:rPr>
              <a:t>l</a:t>
            </a:r>
            <a:r>
              <a:rPr lang="en-NG" sz="2000" dirty="0">
                <a:solidFill>
                  <a:schemeClr val="bg1"/>
                </a:solidFill>
              </a:rPr>
              <a:t>y: </a:t>
            </a:r>
            <a:r>
              <a:rPr lang="en-US" sz="2000" dirty="0">
                <a:solidFill>
                  <a:schemeClr val="bg1"/>
                </a:solidFill>
              </a:rPr>
              <a:t>M</a:t>
            </a:r>
            <a:r>
              <a:rPr lang="en-NG" sz="2000" dirty="0">
                <a:solidFill>
                  <a:schemeClr val="bg1"/>
                </a:solidFill>
              </a:rPr>
              <a:t>a</a:t>
            </a:r>
            <a:r>
              <a:rPr lang="en-US" sz="2000" dirty="0">
                <a:solidFill>
                  <a:schemeClr val="bg1"/>
                </a:solidFill>
              </a:rPr>
              <a:t>n</a:t>
            </a:r>
            <a:r>
              <a:rPr lang="en-NG" sz="2000" dirty="0">
                <a:solidFill>
                  <a:schemeClr val="bg1"/>
                </a:solidFill>
              </a:rPr>
              <a:t>d</a:t>
            </a:r>
            <a:r>
              <a:rPr lang="en-US" sz="2000" dirty="0">
                <a:solidFill>
                  <a:schemeClr val="bg1"/>
                </a:solidFill>
              </a:rPr>
              <a:t>a</a:t>
            </a:r>
            <a:r>
              <a:rPr lang="en-NG" sz="2000" dirty="0">
                <a:solidFill>
                  <a:schemeClr val="bg1"/>
                </a:solidFill>
              </a:rPr>
              <a:t>l</a:t>
            </a:r>
            <a:r>
              <a:rPr lang="en-US" sz="2000" dirty="0">
                <a:solidFill>
                  <a:schemeClr val="bg1"/>
                </a:solidFill>
              </a:rPr>
              <a:t>a</a:t>
            </a:r>
            <a:r>
              <a:rPr lang="en-NG" sz="2000" dirty="0">
                <a:solidFill>
                  <a:schemeClr val="bg1"/>
                </a:solidFill>
              </a:rPr>
              <a:t>y, </a:t>
            </a:r>
            <a:r>
              <a:rPr lang="en-US" sz="2000" dirty="0">
                <a:solidFill>
                  <a:schemeClr val="bg1"/>
                </a:solidFill>
              </a:rPr>
              <a:t>N</a:t>
            </a:r>
            <a:r>
              <a:rPr lang="en-NG" sz="2000" dirty="0">
                <a:solidFill>
                  <a:schemeClr val="bg1"/>
                </a:solidFill>
              </a:rPr>
              <a:t>a</a:t>
            </a:r>
            <a:r>
              <a:rPr lang="en-US" sz="2000" dirty="0">
                <a:solidFill>
                  <a:schemeClr val="bg1"/>
                </a:solidFill>
              </a:rPr>
              <a:t>y</a:t>
            </a:r>
            <a:r>
              <a:rPr lang="en-NG" sz="2000" dirty="0">
                <a:solidFill>
                  <a:schemeClr val="bg1"/>
                </a:solidFill>
              </a:rPr>
              <a:t> </a:t>
            </a:r>
            <a:r>
              <a:rPr lang="en-US" sz="2000" dirty="0">
                <a:solidFill>
                  <a:schemeClr val="bg1"/>
                </a:solidFill>
              </a:rPr>
              <a:t>P</a:t>
            </a:r>
            <a:r>
              <a:rPr lang="en-NG" sz="2000" dirty="0">
                <a:solidFill>
                  <a:schemeClr val="bg1"/>
                </a:solidFill>
              </a:rPr>
              <a:t>y</a:t>
            </a:r>
            <a:r>
              <a:rPr lang="en-US" sz="2000" dirty="0" err="1">
                <a:solidFill>
                  <a:schemeClr val="bg1"/>
                </a:solidFill>
              </a:rPr>
              <a:t>i</a:t>
            </a:r>
            <a:r>
              <a:rPr lang="en-NG" sz="2000" dirty="0">
                <a:solidFill>
                  <a:schemeClr val="bg1"/>
                </a:solidFill>
              </a:rPr>
              <a:t> </a:t>
            </a:r>
            <a:r>
              <a:rPr lang="en-US" sz="2000" dirty="0">
                <a:solidFill>
                  <a:schemeClr val="bg1"/>
                </a:solidFill>
              </a:rPr>
              <a:t>T</a:t>
            </a:r>
            <a:r>
              <a:rPr lang="en-NG" sz="2000" dirty="0">
                <a:solidFill>
                  <a:schemeClr val="bg1"/>
                </a:solidFill>
              </a:rPr>
              <a:t>a</a:t>
            </a:r>
            <a:r>
              <a:rPr lang="en-US" sz="2000" dirty="0">
                <a:solidFill>
                  <a:schemeClr val="bg1"/>
                </a:solidFill>
              </a:rPr>
              <a:t>w</a:t>
            </a:r>
            <a:r>
              <a:rPr lang="en-NG" sz="2000" dirty="0">
                <a:solidFill>
                  <a:schemeClr val="bg1"/>
                </a:solidFill>
              </a:rPr>
              <a:t>, </a:t>
            </a:r>
            <a:r>
              <a:rPr lang="en-US" sz="2000" dirty="0">
                <a:solidFill>
                  <a:schemeClr val="bg1"/>
                </a:solidFill>
              </a:rPr>
              <a:t>Y</a:t>
            </a:r>
            <a:r>
              <a:rPr lang="en-NG" sz="2000" dirty="0">
                <a:solidFill>
                  <a:schemeClr val="bg1"/>
                </a:solidFill>
              </a:rPr>
              <a:t>a</a:t>
            </a:r>
            <a:r>
              <a:rPr lang="en-US" sz="2000" dirty="0">
                <a:solidFill>
                  <a:schemeClr val="bg1"/>
                </a:solidFill>
              </a:rPr>
              <a:t>n</a:t>
            </a:r>
            <a:r>
              <a:rPr lang="en-NG" sz="2000" dirty="0">
                <a:solidFill>
                  <a:schemeClr val="bg1"/>
                </a:solidFill>
              </a:rPr>
              <a:t>g</a:t>
            </a:r>
            <a:r>
              <a:rPr lang="en-US" sz="2000" dirty="0">
                <a:solidFill>
                  <a:schemeClr val="bg1"/>
                </a:solidFill>
              </a:rPr>
              <a:t>o</a:t>
            </a:r>
            <a:r>
              <a:rPr lang="en-NG" sz="2000" dirty="0">
                <a:solidFill>
                  <a:schemeClr val="bg1"/>
                </a:solidFill>
              </a:rPr>
              <a:t>n.</a:t>
            </a:r>
            <a:endParaRPr lang="en-US" sz="2000" dirty="0">
              <a:solidFill>
                <a:schemeClr val="bg1"/>
              </a:solidFill>
            </a:endParaRPr>
          </a:p>
        </p:txBody>
      </p:sp>
      <p:cxnSp>
        <p:nvCxnSpPr>
          <p:cNvPr id="5" name="Straight Connector 4">
            <a:extLst>
              <a:ext uri="{FF2B5EF4-FFF2-40B4-BE49-F238E27FC236}">
                <a16:creationId xmlns:a16="http://schemas.microsoft.com/office/drawing/2014/main" id="{56235A61-016D-4A77-867B-BE1357262B04}"/>
              </a:ext>
            </a:extLst>
          </p:cNvPr>
          <p:cNvCxnSpPr>
            <a:cxnSpLocks/>
          </p:cNvCxnSpPr>
          <p:nvPr/>
        </p:nvCxnSpPr>
        <p:spPr>
          <a:xfrm>
            <a:off x="0" y="2014776"/>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94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966AD89-82D7-4059-8770-843BE942CEC3}"/>
              </a:ext>
            </a:extLst>
          </p:cNvPr>
          <p:cNvSpPr txBox="1"/>
          <p:nvPr/>
        </p:nvSpPr>
        <p:spPr>
          <a:xfrm>
            <a:off x="415637" y="1094509"/>
            <a:ext cx="10557164" cy="923330"/>
          </a:xfrm>
          <a:prstGeom prst="rect">
            <a:avLst/>
          </a:prstGeom>
          <a:noFill/>
        </p:spPr>
        <p:txBody>
          <a:bodyPr wrap="square" rtlCol="0">
            <a:spAutoFit/>
          </a:bodyPr>
          <a:lstStyle/>
          <a:p>
            <a:pPr algn="ctr"/>
            <a:r>
              <a:rPr lang="en-US" sz="5400" dirty="0">
                <a:solidFill>
                  <a:schemeClr val="bg1"/>
                </a:solidFill>
              </a:rPr>
              <a:t>D</a:t>
            </a:r>
            <a:r>
              <a:rPr lang="en-NG" sz="5400" dirty="0">
                <a:solidFill>
                  <a:schemeClr val="bg1"/>
                </a:solidFill>
              </a:rPr>
              <a:t>ATA TRANSFORMATION</a:t>
            </a:r>
            <a:endParaRPr lang="en-US" sz="5400" dirty="0">
              <a:solidFill>
                <a:schemeClr val="bg1"/>
              </a:solidFill>
            </a:endParaRPr>
          </a:p>
        </p:txBody>
      </p:sp>
      <p:sp>
        <p:nvSpPr>
          <p:cNvPr id="4" name="TextBox 3">
            <a:extLst>
              <a:ext uri="{FF2B5EF4-FFF2-40B4-BE49-F238E27FC236}">
                <a16:creationId xmlns:a16="http://schemas.microsoft.com/office/drawing/2014/main" id="{C9F62990-E278-45F8-917E-4DAA8DFD2A33}"/>
              </a:ext>
            </a:extLst>
          </p:cNvPr>
          <p:cNvSpPr txBox="1"/>
          <p:nvPr/>
        </p:nvSpPr>
        <p:spPr>
          <a:xfrm>
            <a:off x="845127" y="2701636"/>
            <a:ext cx="9989128" cy="3045449"/>
          </a:xfrm>
          <a:prstGeom prst="rect">
            <a:avLst/>
          </a:prstGeom>
          <a:noFill/>
        </p:spPr>
        <p:txBody>
          <a:bodyPr wrap="square" rtlCol="0">
            <a:spAutoFit/>
          </a:bodyPr>
          <a:lstStyle/>
          <a:p>
            <a:pPr>
              <a:lnSpc>
                <a:spcPct val="250000"/>
              </a:lnSpc>
            </a:pPr>
            <a:r>
              <a:rPr lang="en-US" sz="2000" dirty="0">
                <a:solidFill>
                  <a:schemeClr val="bg1"/>
                </a:solidFill>
              </a:rPr>
              <a:t>Th</a:t>
            </a:r>
            <a:r>
              <a:rPr lang="en-NG" sz="2000" dirty="0" err="1">
                <a:solidFill>
                  <a:schemeClr val="bg1"/>
                </a:solidFill>
              </a:rPr>
              <a:t>i</a:t>
            </a:r>
            <a:r>
              <a:rPr lang="en-US" sz="2000" dirty="0">
                <a:solidFill>
                  <a:schemeClr val="bg1"/>
                </a:solidFill>
              </a:rPr>
              <a:t>s</a:t>
            </a:r>
            <a:r>
              <a:rPr lang="en-NG" sz="2000" dirty="0">
                <a:solidFill>
                  <a:schemeClr val="bg1"/>
                </a:solidFill>
              </a:rPr>
              <a:t> </a:t>
            </a:r>
            <a:r>
              <a:rPr lang="en-US" sz="2000" dirty="0" err="1">
                <a:solidFill>
                  <a:schemeClr val="bg1"/>
                </a:solidFill>
              </a:rPr>
              <a:t>i</a:t>
            </a:r>
            <a:r>
              <a:rPr lang="en-NG" sz="2000" dirty="0">
                <a:solidFill>
                  <a:schemeClr val="bg1"/>
                </a:solidFill>
              </a:rPr>
              <a:t>s </a:t>
            </a:r>
            <a:r>
              <a:rPr lang="en-US" sz="2000" dirty="0">
                <a:solidFill>
                  <a:schemeClr val="bg1"/>
                </a:solidFill>
              </a:rPr>
              <a:t>a</a:t>
            </a:r>
            <a:r>
              <a:rPr lang="en-NG" sz="2000" dirty="0">
                <a:solidFill>
                  <a:schemeClr val="bg1"/>
                </a:solidFill>
              </a:rPr>
              <a:t> </a:t>
            </a:r>
            <a:r>
              <a:rPr lang="en-US" sz="2000" dirty="0">
                <a:solidFill>
                  <a:schemeClr val="bg1"/>
                </a:solidFill>
              </a:rPr>
              <a:t>c</a:t>
            </a:r>
            <a:r>
              <a:rPr lang="en-NG" sz="2000" dirty="0">
                <a:solidFill>
                  <a:schemeClr val="bg1"/>
                </a:solidFill>
              </a:rPr>
              <a:t>l</a:t>
            </a:r>
            <a:r>
              <a:rPr lang="en-US" sz="2000" dirty="0">
                <a:solidFill>
                  <a:schemeClr val="bg1"/>
                </a:solidFill>
              </a:rPr>
              <a:t>e</a:t>
            </a:r>
            <a:r>
              <a:rPr lang="en-NG" sz="2000" dirty="0">
                <a:solidFill>
                  <a:schemeClr val="bg1"/>
                </a:solidFill>
              </a:rPr>
              <a:t>a</a:t>
            </a:r>
            <a:r>
              <a:rPr lang="en-US" sz="2000" dirty="0">
                <a:solidFill>
                  <a:schemeClr val="bg1"/>
                </a:solidFill>
              </a:rPr>
              <a:t>n</a:t>
            </a:r>
            <a:r>
              <a:rPr lang="en-NG" sz="2000" dirty="0">
                <a:solidFill>
                  <a:schemeClr val="bg1"/>
                </a:solidFill>
              </a:rPr>
              <a:t> </a:t>
            </a:r>
            <a:r>
              <a:rPr lang="en-US" sz="2000" dirty="0">
                <a:solidFill>
                  <a:schemeClr val="bg1"/>
                </a:solidFill>
              </a:rPr>
              <a:t>d</a:t>
            </a:r>
            <a:r>
              <a:rPr lang="en-NG" sz="2000" dirty="0">
                <a:solidFill>
                  <a:schemeClr val="bg1"/>
                </a:solidFill>
              </a:rPr>
              <a:t>a</a:t>
            </a:r>
            <a:r>
              <a:rPr lang="en-US" sz="2000" dirty="0">
                <a:solidFill>
                  <a:schemeClr val="bg1"/>
                </a:solidFill>
              </a:rPr>
              <a:t>t</a:t>
            </a:r>
            <a:r>
              <a:rPr lang="en-NG" sz="2000" dirty="0">
                <a:solidFill>
                  <a:schemeClr val="bg1"/>
                </a:solidFill>
              </a:rPr>
              <a:t>a. However, other </a:t>
            </a:r>
            <a:r>
              <a:rPr lang="en-US" sz="2000" dirty="0">
                <a:solidFill>
                  <a:schemeClr val="bg1"/>
                </a:solidFill>
              </a:rPr>
              <a:t>columns</a:t>
            </a:r>
            <a:r>
              <a:rPr lang="en-NG" sz="2000" dirty="0">
                <a:solidFill>
                  <a:schemeClr val="bg1"/>
                </a:solidFill>
              </a:rPr>
              <a:t> were generated  </a:t>
            </a:r>
            <a:r>
              <a:rPr lang="en-US" sz="2000" dirty="0">
                <a:solidFill>
                  <a:schemeClr val="bg1"/>
                </a:solidFill>
              </a:rPr>
              <a:t>f</a:t>
            </a:r>
            <a:r>
              <a:rPr lang="en-NG" sz="2000" dirty="0">
                <a:solidFill>
                  <a:schemeClr val="bg1"/>
                </a:solidFill>
              </a:rPr>
              <a:t>r</a:t>
            </a:r>
            <a:r>
              <a:rPr lang="en-US" sz="2000" dirty="0">
                <a:solidFill>
                  <a:schemeClr val="bg1"/>
                </a:solidFill>
              </a:rPr>
              <a:t>o</a:t>
            </a:r>
            <a:r>
              <a:rPr lang="en-NG" sz="2000" dirty="0">
                <a:solidFill>
                  <a:schemeClr val="bg1"/>
                </a:solidFill>
              </a:rPr>
              <a:t>m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d</a:t>
            </a:r>
            <a:r>
              <a:rPr lang="en-NG" sz="2000" dirty="0">
                <a:solidFill>
                  <a:schemeClr val="bg1"/>
                </a:solidFill>
              </a:rPr>
              <a:t>a</a:t>
            </a:r>
            <a:r>
              <a:rPr lang="en-US" sz="2000" dirty="0">
                <a:solidFill>
                  <a:schemeClr val="bg1"/>
                </a:solidFill>
              </a:rPr>
              <a:t>t</a:t>
            </a:r>
            <a:r>
              <a:rPr lang="en-NG" sz="2000" dirty="0">
                <a:solidFill>
                  <a:schemeClr val="bg1"/>
                </a:solidFill>
              </a:rPr>
              <a:t>a </a:t>
            </a:r>
            <a:r>
              <a:rPr lang="en-US" sz="2000" dirty="0">
                <a:solidFill>
                  <a:schemeClr val="bg1"/>
                </a:solidFill>
              </a:rPr>
              <a:t>l</a:t>
            </a:r>
            <a:r>
              <a:rPr lang="en-NG" sz="2000" dirty="0" err="1">
                <a:solidFill>
                  <a:schemeClr val="bg1"/>
                </a:solidFill>
              </a:rPr>
              <a:t>i</a:t>
            </a:r>
            <a:r>
              <a:rPr lang="en-US" sz="2000" dirty="0">
                <a:solidFill>
                  <a:schemeClr val="bg1"/>
                </a:solidFill>
              </a:rPr>
              <a:t>k</a:t>
            </a:r>
            <a:r>
              <a:rPr lang="en-NG" sz="2000" dirty="0">
                <a:solidFill>
                  <a:schemeClr val="bg1"/>
                </a:solidFill>
              </a:rPr>
              <a:t>e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c</a:t>
            </a:r>
            <a:r>
              <a:rPr lang="en-NG" sz="2000" dirty="0">
                <a:solidFill>
                  <a:schemeClr val="bg1"/>
                </a:solidFill>
              </a:rPr>
              <a:t>o</a:t>
            </a:r>
            <a:r>
              <a:rPr lang="en-US" sz="2000" dirty="0">
                <a:solidFill>
                  <a:schemeClr val="bg1"/>
                </a:solidFill>
              </a:rPr>
              <a:t>s</a:t>
            </a:r>
            <a:r>
              <a:rPr lang="en-NG" sz="2000" dirty="0">
                <a:solidFill>
                  <a:schemeClr val="bg1"/>
                </a:solidFill>
              </a:rPr>
              <a:t>t </a:t>
            </a:r>
            <a:r>
              <a:rPr lang="en-US" sz="2000" dirty="0">
                <a:solidFill>
                  <a:schemeClr val="bg1"/>
                </a:solidFill>
              </a:rPr>
              <a:t>o</a:t>
            </a:r>
            <a:r>
              <a:rPr lang="en-NG" sz="2000" dirty="0">
                <a:solidFill>
                  <a:schemeClr val="bg1"/>
                </a:solidFill>
              </a:rPr>
              <a:t>f </a:t>
            </a:r>
            <a:r>
              <a:rPr lang="en-US" sz="2000" dirty="0">
                <a:solidFill>
                  <a:schemeClr val="bg1"/>
                </a:solidFill>
              </a:rPr>
              <a:t>g</a:t>
            </a:r>
            <a:r>
              <a:rPr lang="en-NG" sz="2000" dirty="0">
                <a:solidFill>
                  <a:schemeClr val="bg1"/>
                </a:solidFill>
              </a:rPr>
              <a:t>o</a:t>
            </a:r>
            <a:r>
              <a:rPr lang="en-US" sz="2000" dirty="0">
                <a:solidFill>
                  <a:schemeClr val="bg1"/>
                </a:solidFill>
              </a:rPr>
              <a:t>o</a:t>
            </a:r>
            <a:r>
              <a:rPr lang="en-NG" sz="2000" dirty="0">
                <a:solidFill>
                  <a:schemeClr val="bg1"/>
                </a:solidFill>
              </a:rPr>
              <a:t>d</a:t>
            </a:r>
            <a:r>
              <a:rPr lang="en-US" sz="2000" dirty="0">
                <a:solidFill>
                  <a:schemeClr val="bg1"/>
                </a:solidFill>
              </a:rPr>
              <a:t>s</a:t>
            </a:r>
            <a:r>
              <a:rPr lang="en-NG" sz="2000" dirty="0">
                <a:solidFill>
                  <a:schemeClr val="bg1"/>
                </a:solidFill>
              </a:rPr>
              <a:t>(</a:t>
            </a:r>
            <a:r>
              <a:rPr lang="en-US" sz="2000" dirty="0">
                <a:solidFill>
                  <a:schemeClr val="bg1"/>
                </a:solidFill>
              </a:rPr>
              <a:t>C</a:t>
            </a:r>
            <a:r>
              <a:rPr lang="en-NG" sz="2000" dirty="0">
                <a:solidFill>
                  <a:schemeClr val="bg1"/>
                </a:solidFill>
              </a:rPr>
              <a:t>O</a:t>
            </a:r>
            <a:r>
              <a:rPr lang="en-US" sz="2000" dirty="0">
                <a:solidFill>
                  <a:schemeClr val="bg1"/>
                </a:solidFill>
              </a:rPr>
              <a:t>G</a:t>
            </a:r>
            <a:r>
              <a:rPr lang="en-NG" sz="2000" dirty="0">
                <a:solidFill>
                  <a:schemeClr val="bg1"/>
                </a:solidFill>
              </a:rPr>
              <a:t>S), </a:t>
            </a:r>
            <a:r>
              <a:rPr lang="en-US" sz="2000" dirty="0">
                <a:solidFill>
                  <a:schemeClr val="bg1"/>
                </a:solidFill>
              </a:rPr>
              <a:t>w</a:t>
            </a:r>
            <a:r>
              <a:rPr lang="en-NG" sz="2000" dirty="0">
                <a:solidFill>
                  <a:schemeClr val="bg1"/>
                </a:solidFill>
              </a:rPr>
              <a:t>h</a:t>
            </a:r>
            <a:r>
              <a:rPr lang="en-US" sz="2000" dirty="0" err="1">
                <a:solidFill>
                  <a:schemeClr val="bg1"/>
                </a:solidFill>
              </a:rPr>
              <a:t>ic</a:t>
            </a:r>
            <a:r>
              <a:rPr lang="en-NG" sz="2000" dirty="0">
                <a:solidFill>
                  <a:schemeClr val="bg1"/>
                </a:solidFill>
              </a:rPr>
              <a:t>h </a:t>
            </a:r>
            <a:r>
              <a:rPr lang="en-US" sz="2000" dirty="0">
                <a:solidFill>
                  <a:schemeClr val="bg1"/>
                </a:solidFill>
              </a:rPr>
              <a:t>w</a:t>
            </a:r>
            <a:r>
              <a:rPr lang="en-NG" sz="2000" dirty="0">
                <a:solidFill>
                  <a:schemeClr val="bg1"/>
                </a:solidFill>
              </a:rPr>
              <a:t>a</a:t>
            </a:r>
            <a:r>
              <a:rPr lang="en-US" sz="2000" dirty="0">
                <a:solidFill>
                  <a:schemeClr val="bg1"/>
                </a:solidFill>
              </a:rPr>
              <a:t>s</a:t>
            </a:r>
            <a:r>
              <a:rPr lang="en-NG" sz="2000" dirty="0">
                <a:solidFill>
                  <a:schemeClr val="bg1"/>
                </a:solidFill>
              </a:rPr>
              <a:t>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m</a:t>
            </a:r>
            <a:r>
              <a:rPr lang="en-NG" sz="2000" dirty="0">
                <a:solidFill>
                  <a:schemeClr val="bg1"/>
                </a:solidFill>
              </a:rPr>
              <a:t>u</a:t>
            </a:r>
            <a:r>
              <a:rPr lang="en-US" sz="2000" dirty="0">
                <a:solidFill>
                  <a:schemeClr val="bg1"/>
                </a:solidFill>
              </a:rPr>
              <a:t>l</a:t>
            </a:r>
            <a:r>
              <a:rPr lang="en-NG" sz="2000" dirty="0">
                <a:solidFill>
                  <a:schemeClr val="bg1"/>
                </a:solidFill>
              </a:rPr>
              <a:t>t</a:t>
            </a:r>
            <a:r>
              <a:rPr lang="en-US" sz="2000" dirty="0" err="1">
                <a:solidFill>
                  <a:schemeClr val="bg1"/>
                </a:solidFill>
              </a:rPr>
              <a:t>i</a:t>
            </a:r>
            <a:r>
              <a:rPr lang="en-NG" sz="2000" dirty="0">
                <a:solidFill>
                  <a:schemeClr val="bg1"/>
                </a:solidFill>
              </a:rPr>
              <a:t>p</a:t>
            </a:r>
            <a:r>
              <a:rPr lang="en-US" sz="2000" dirty="0">
                <a:solidFill>
                  <a:schemeClr val="bg1"/>
                </a:solidFill>
              </a:rPr>
              <a:t>l</a:t>
            </a:r>
            <a:r>
              <a:rPr lang="en-NG" sz="2000" dirty="0" err="1">
                <a:solidFill>
                  <a:schemeClr val="bg1"/>
                </a:solidFill>
              </a:rPr>
              <a:t>i</a:t>
            </a:r>
            <a:r>
              <a:rPr lang="en-US" sz="2000" dirty="0">
                <a:solidFill>
                  <a:schemeClr val="bg1"/>
                </a:solidFill>
              </a:rPr>
              <a:t>c</a:t>
            </a:r>
            <a:r>
              <a:rPr lang="en-NG" sz="2000" dirty="0">
                <a:solidFill>
                  <a:schemeClr val="bg1"/>
                </a:solidFill>
              </a:rPr>
              <a:t>a</a:t>
            </a:r>
            <a:r>
              <a:rPr lang="en-US" sz="2000" dirty="0">
                <a:solidFill>
                  <a:schemeClr val="bg1"/>
                </a:solidFill>
              </a:rPr>
              <a:t>t</a:t>
            </a:r>
            <a:r>
              <a:rPr lang="en-NG" sz="2000" dirty="0" err="1">
                <a:solidFill>
                  <a:schemeClr val="bg1"/>
                </a:solidFill>
              </a:rPr>
              <a:t>i</a:t>
            </a:r>
            <a:r>
              <a:rPr lang="en-US" sz="2000" dirty="0">
                <a:solidFill>
                  <a:schemeClr val="bg1"/>
                </a:solidFill>
              </a:rPr>
              <a:t>o</a:t>
            </a:r>
            <a:r>
              <a:rPr lang="en-NG" sz="2000" dirty="0">
                <a:solidFill>
                  <a:schemeClr val="bg1"/>
                </a:solidFill>
              </a:rPr>
              <a:t>n </a:t>
            </a:r>
            <a:r>
              <a:rPr lang="en-US" sz="2000" dirty="0">
                <a:solidFill>
                  <a:schemeClr val="bg1"/>
                </a:solidFill>
              </a:rPr>
              <a:t>o</a:t>
            </a:r>
            <a:r>
              <a:rPr lang="en-NG" sz="2000" dirty="0">
                <a:solidFill>
                  <a:schemeClr val="bg1"/>
                </a:solidFill>
              </a:rPr>
              <a:t>f </a:t>
            </a:r>
            <a:r>
              <a:rPr lang="en-US" sz="2000" dirty="0">
                <a:solidFill>
                  <a:schemeClr val="bg1"/>
                </a:solidFill>
              </a:rPr>
              <a:t>u</a:t>
            </a:r>
            <a:r>
              <a:rPr lang="en-NG" sz="2000" dirty="0">
                <a:solidFill>
                  <a:schemeClr val="bg1"/>
                </a:solidFill>
              </a:rPr>
              <a:t>n</a:t>
            </a:r>
            <a:r>
              <a:rPr lang="en-US" sz="2000" dirty="0" err="1">
                <a:solidFill>
                  <a:schemeClr val="bg1"/>
                </a:solidFill>
              </a:rPr>
              <a:t>i</a:t>
            </a:r>
            <a:r>
              <a:rPr lang="en-NG" sz="2000" dirty="0">
                <a:solidFill>
                  <a:schemeClr val="bg1"/>
                </a:solidFill>
              </a:rPr>
              <a:t>t </a:t>
            </a:r>
            <a:r>
              <a:rPr lang="en-US" sz="2000" dirty="0">
                <a:solidFill>
                  <a:schemeClr val="bg1"/>
                </a:solidFill>
              </a:rPr>
              <a:t>p</a:t>
            </a:r>
            <a:r>
              <a:rPr lang="en-NG" sz="2000" dirty="0">
                <a:solidFill>
                  <a:schemeClr val="bg1"/>
                </a:solidFill>
              </a:rPr>
              <a:t>r</a:t>
            </a:r>
            <a:r>
              <a:rPr lang="en-US" sz="2000" dirty="0" err="1">
                <a:solidFill>
                  <a:schemeClr val="bg1"/>
                </a:solidFill>
              </a:rPr>
              <a:t>i</a:t>
            </a:r>
            <a:r>
              <a:rPr lang="en-NG" sz="2000" dirty="0">
                <a:solidFill>
                  <a:schemeClr val="bg1"/>
                </a:solidFill>
              </a:rPr>
              <a:t>c</a:t>
            </a:r>
            <a:r>
              <a:rPr lang="en-US" sz="2000" dirty="0">
                <a:solidFill>
                  <a:schemeClr val="bg1"/>
                </a:solidFill>
              </a:rPr>
              <a:t>e</a:t>
            </a:r>
            <a:r>
              <a:rPr lang="en-NG" sz="2000" dirty="0">
                <a:solidFill>
                  <a:schemeClr val="bg1"/>
                </a:solidFill>
              </a:rPr>
              <a:t> </a:t>
            </a:r>
            <a:r>
              <a:rPr lang="en-US" sz="2000" dirty="0">
                <a:solidFill>
                  <a:schemeClr val="bg1"/>
                </a:solidFill>
              </a:rPr>
              <a:t>c</a:t>
            </a:r>
            <a:r>
              <a:rPr lang="en-NG" sz="2000" dirty="0">
                <a:solidFill>
                  <a:schemeClr val="bg1"/>
                </a:solidFill>
              </a:rPr>
              <a:t>o</a:t>
            </a:r>
            <a:r>
              <a:rPr lang="en-US" sz="2000" dirty="0">
                <a:solidFill>
                  <a:schemeClr val="bg1"/>
                </a:solidFill>
              </a:rPr>
              <a:t>l</a:t>
            </a:r>
            <a:r>
              <a:rPr lang="en-NG" sz="2000" dirty="0">
                <a:solidFill>
                  <a:schemeClr val="bg1"/>
                </a:solidFill>
              </a:rPr>
              <a:t>u</a:t>
            </a:r>
            <a:r>
              <a:rPr lang="en-US" sz="2000" dirty="0">
                <a:solidFill>
                  <a:schemeClr val="bg1"/>
                </a:solidFill>
              </a:rPr>
              <a:t>m</a:t>
            </a:r>
            <a:r>
              <a:rPr lang="en-NG" sz="2000" dirty="0">
                <a:solidFill>
                  <a:schemeClr val="bg1"/>
                </a:solidFill>
              </a:rPr>
              <a:t>n by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q</a:t>
            </a:r>
            <a:r>
              <a:rPr lang="en-NG" sz="2000" dirty="0">
                <a:solidFill>
                  <a:schemeClr val="bg1"/>
                </a:solidFill>
              </a:rPr>
              <a:t>u</a:t>
            </a:r>
            <a:r>
              <a:rPr lang="en-US" sz="2000" dirty="0">
                <a:solidFill>
                  <a:schemeClr val="bg1"/>
                </a:solidFill>
              </a:rPr>
              <a:t>a</a:t>
            </a:r>
            <a:r>
              <a:rPr lang="en-NG" sz="2000" dirty="0" err="1">
                <a:solidFill>
                  <a:schemeClr val="bg1"/>
                </a:solidFill>
              </a:rPr>
              <a:t>nti</a:t>
            </a:r>
            <a:r>
              <a:rPr lang="en-US" sz="2000" dirty="0">
                <a:solidFill>
                  <a:schemeClr val="bg1"/>
                </a:solidFill>
              </a:rPr>
              <a:t>t</a:t>
            </a:r>
            <a:r>
              <a:rPr lang="en-NG" sz="2000" dirty="0">
                <a:solidFill>
                  <a:schemeClr val="bg1"/>
                </a:solidFill>
              </a:rPr>
              <a:t>y </a:t>
            </a:r>
            <a:r>
              <a:rPr lang="en-US" sz="2000" dirty="0">
                <a:solidFill>
                  <a:schemeClr val="bg1"/>
                </a:solidFill>
              </a:rPr>
              <a:t>c</a:t>
            </a:r>
            <a:r>
              <a:rPr lang="en-NG" sz="2000" dirty="0" err="1">
                <a:solidFill>
                  <a:schemeClr val="bg1"/>
                </a:solidFill>
              </a:rPr>
              <a:t>olumn</a:t>
            </a:r>
            <a:r>
              <a:rPr lang="en-NG" sz="2000" dirty="0">
                <a:solidFill>
                  <a:schemeClr val="bg1"/>
                </a:solidFill>
              </a:rPr>
              <a:t>. Also, the total  revenue </a:t>
            </a:r>
            <a:r>
              <a:rPr lang="en-US" sz="2000" dirty="0">
                <a:solidFill>
                  <a:schemeClr val="bg1"/>
                </a:solidFill>
              </a:rPr>
              <a:t>f</a:t>
            </a:r>
            <a:r>
              <a:rPr lang="en-NG" sz="2000" dirty="0">
                <a:solidFill>
                  <a:schemeClr val="bg1"/>
                </a:solidFill>
              </a:rPr>
              <a:t>r</a:t>
            </a:r>
            <a:r>
              <a:rPr lang="en-US" sz="2000" dirty="0">
                <a:solidFill>
                  <a:schemeClr val="bg1"/>
                </a:solidFill>
              </a:rPr>
              <a:t>o</a:t>
            </a:r>
            <a:r>
              <a:rPr lang="en-NG" sz="2000" dirty="0">
                <a:solidFill>
                  <a:schemeClr val="bg1"/>
                </a:solidFill>
              </a:rPr>
              <a:t>m </a:t>
            </a:r>
            <a:r>
              <a:rPr lang="en-US" sz="2000" dirty="0">
                <a:solidFill>
                  <a:schemeClr val="bg1"/>
                </a:solidFill>
              </a:rPr>
              <a:t>s</a:t>
            </a:r>
            <a:r>
              <a:rPr lang="en-NG" sz="2000" dirty="0">
                <a:solidFill>
                  <a:schemeClr val="bg1"/>
                </a:solidFill>
              </a:rPr>
              <a:t>a</a:t>
            </a:r>
            <a:r>
              <a:rPr lang="en-US" sz="2000" dirty="0">
                <a:solidFill>
                  <a:schemeClr val="bg1"/>
                </a:solidFill>
              </a:rPr>
              <a:t>l</a:t>
            </a:r>
            <a:r>
              <a:rPr lang="en-NG" sz="2000" dirty="0">
                <a:solidFill>
                  <a:schemeClr val="bg1"/>
                </a:solidFill>
              </a:rPr>
              <a:t>e</a:t>
            </a:r>
            <a:r>
              <a:rPr lang="en-US" sz="2000" dirty="0">
                <a:solidFill>
                  <a:schemeClr val="bg1"/>
                </a:solidFill>
              </a:rPr>
              <a:t>s</a:t>
            </a:r>
            <a:r>
              <a:rPr lang="en-NG" sz="2000" dirty="0">
                <a:solidFill>
                  <a:schemeClr val="bg1"/>
                </a:solidFill>
              </a:rPr>
              <a:t> was generated(To</a:t>
            </a:r>
            <a:r>
              <a:rPr lang="en-US" sz="2000" dirty="0">
                <a:solidFill>
                  <a:schemeClr val="bg1"/>
                </a:solidFill>
              </a:rPr>
              <a:t>t</a:t>
            </a:r>
            <a:r>
              <a:rPr lang="en-NG" sz="2000" dirty="0">
                <a:solidFill>
                  <a:schemeClr val="bg1"/>
                </a:solidFill>
              </a:rPr>
              <a:t>a</a:t>
            </a:r>
            <a:r>
              <a:rPr lang="en-US" sz="2000" dirty="0">
                <a:solidFill>
                  <a:schemeClr val="bg1"/>
                </a:solidFill>
              </a:rPr>
              <a:t>l</a:t>
            </a:r>
            <a:r>
              <a:rPr lang="en-NG" sz="2000" dirty="0">
                <a:solidFill>
                  <a:schemeClr val="bg1"/>
                </a:solidFill>
              </a:rPr>
              <a:t> </a:t>
            </a:r>
            <a:r>
              <a:rPr lang="en-US" sz="2000" dirty="0">
                <a:solidFill>
                  <a:schemeClr val="bg1"/>
                </a:solidFill>
              </a:rPr>
              <a:t>C</a:t>
            </a:r>
            <a:r>
              <a:rPr lang="en-NG" sz="2000" dirty="0">
                <a:solidFill>
                  <a:schemeClr val="bg1"/>
                </a:solidFill>
              </a:rPr>
              <a:t>o</a:t>
            </a:r>
            <a:r>
              <a:rPr lang="en-US" sz="2000" dirty="0">
                <a:solidFill>
                  <a:schemeClr val="bg1"/>
                </a:solidFill>
              </a:rPr>
              <a:t>l</a:t>
            </a:r>
            <a:r>
              <a:rPr lang="en-NG" sz="2000" dirty="0">
                <a:solidFill>
                  <a:schemeClr val="bg1"/>
                </a:solidFill>
              </a:rPr>
              <a:t>u</a:t>
            </a:r>
            <a:r>
              <a:rPr lang="en-US" sz="2000" dirty="0">
                <a:solidFill>
                  <a:schemeClr val="bg1"/>
                </a:solidFill>
              </a:rPr>
              <a:t>m</a:t>
            </a:r>
            <a:r>
              <a:rPr lang="en-NG" sz="2000" dirty="0">
                <a:solidFill>
                  <a:schemeClr val="bg1"/>
                </a:solidFill>
              </a:rPr>
              <a:t>n)  </a:t>
            </a:r>
            <a:r>
              <a:rPr lang="en-US" sz="2000" dirty="0">
                <a:solidFill>
                  <a:schemeClr val="bg1"/>
                </a:solidFill>
              </a:rPr>
              <a:t>b</a:t>
            </a:r>
            <a:r>
              <a:rPr lang="en-NG" sz="2000" dirty="0">
                <a:solidFill>
                  <a:schemeClr val="bg1"/>
                </a:solidFill>
              </a:rPr>
              <a:t>y </a:t>
            </a:r>
            <a:r>
              <a:rPr lang="en-US" sz="2000" dirty="0">
                <a:solidFill>
                  <a:schemeClr val="bg1"/>
                </a:solidFill>
              </a:rPr>
              <a:t>a</a:t>
            </a:r>
            <a:r>
              <a:rPr lang="en-NG" sz="2000" dirty="0">
                <a:solidFill>
                  <a:schemeClr val="bg1"/>
                </a:solidFill>
              </a:rPr>
              <a:t>d</a:t>
            </a:r>
            <a:r>
              <a:rPr lang="en-US" sz="2000" dirty="0">
                <a:solidFill>
                  <a:schemeClr val="bg1"/>
                </a:solidFill>
              </a:rPr>
              <a:t>d</a:t>
            </a:r>
            <a:r>
              <a:rPr lang="en-NG" sz="2000" dirty="0" err="1">
                <a:solidFill>
                  <a:schemeClr val="bg1"/>
                </a:solidFill>
              </a:rPr>
              <a:t>i</a:t>
            </a:r>
            <a:r>
              <a:rPr lang="en-US" sz="2000" dirty="0">
                <a:solidFill>
                  <a:schemeClr val="bg1"/>
                </a:solidFill>
              </a:rPr>
              <a:t>n</a:t>
            </a:r>
            <a:r>
              <a:rPr lang="en-NG" sz="2000" dirty="0">
                <a:solidFill>
                  <a:schemeClr val="bg1"/>
                </a:solidFill>
              </a:rPr>
              <a:t>g </a:t>
            </a:r>
            <a:r>
              <a:rPr lang="en-US" sz="2000" dirty="0">
                <a:solidFill>
                  <a:schemeClr val="bg1"/>
                </a:solidFill>
              </a:rPr>
              <a:t>C</a:t>
            </a:r>
            <a:r>
              <a:rPr lang="en-NG" sz="2000" dirty="0">
                <a:solidFill>
                  <a:schemeClr val="bg1"/>
                </a:solidFill>
              </a:rPr>
              <a:t>O</a:t>
            </a:r>
            <a:r>
              <a:rPr lang="en-US" sz="2000" dirty="0">
                <a:solidFill>
                  <a:schemeClr val="bg1"/>
                </a:solidFill>
              </a:rPr>
              <a:t>G</a:t>
            </a:r>
            <a:r>
              <a:rPr lang="en-NG" sz="2000" dirty="0">
                <a:solidFill>
                  <a:schemeClr val="bg1"/>
                </a:solidFill>
              </a:rPr>
              <a:t>S </a:t>
            </a:r>
            <a:r>
              <a:rPr lang="en-US" sz="2000" dirty="0">
                <a:solidFill>
                  <a:schemeClr val="bg1"/>
                </a:solidFill>
              </a:rPr>
              <a:t>a</a:t>
            </a:r>
            <a:r>
              <a:rPr lang="en-NG" sz="2000" dirty="0">
                <a:solidFill>
                  <a:schemeClr val="bg1"/>
                </a:solidFill>
              </a:rPr>
              <a:t>n</a:t>
            </a:r>
            <a:r>
              <a:rPr lang="en-US" sz="2000" dirty="0">
                <a:solidFill>
                  <a:schemeClr val="bg1"/>
                </a:solidFill>
              </a:rPr>
              <a:t>d</a:t>
            </a:r>
            <a:r>
              <a:rPr lang="en-NG" sz="2000" dirty="0">
                <a:solidFill>
                  <a:schemeClr val="bg1"/>
                </a:solidFill>
              </a:rPr>
              <a:t> Vat. </a:t>
            </a:r>
            <a:r>
              <a:rPr lang="en-US" sz="2000" dirty="0">
                <a:solidFill>
                  <a:schemeClr val="bg1"/>
                </a:solidFill>
              </a:rPr>
              <a:t>V</a:t>
            </a:r>
            <a:r>
              <a:rPr lang="en-NG" sz="2000" dirty="0">
                <a:solidFill>
                  <a:schemeClr val="bg1"/>
                </a:solidFill>
              </a:rPr>
              <a:t>at was included into COG</a:t>
            </a:r>
            <a:r>
              <a:rPr lang="en-US" sz="2000" dirty="0">
                <a:solidFill>
                  <a:schemeClr val="bg1"/>
                </a:solidFill>
              </a:rPr>
              <a:t>S</a:t>
            </a:r>
            <a:r>
              <a:rPr lang="en-NG" sz="2000" dirty="0">
                <a:solidFill>
                  <a:schemeClr val="bg1"/>
                </a:solidFill>
              </a:rPr>
              <a:t> and passes to customers.</a:t>
            </a:r>
            <a:endParaRPr lang="en-US" sz="2000" dirty="0">
              <a:solidFill>
                <a:schemeClr val="bg1"/>
              </a:solidFill>
            </a:endParaRPr>
          </a:p>
        </p:txBody>
      </p:sp>
      <p:cxnSp>
        <p:nvCxnSpPr>
          <p:cNvPr id="5" name="Straight Connector 4">
            <a:extLst>
              <a:ext uri="{FF2B5EF4-FFF2-40B4-BE49-F238E27FC236}">
                <a16:creationId xmlns:a16="http://schemas.microsoft.com/office/drawing/2014/main" id="{0CB7E85A-3D14-4B4C-A8B4-90CCB0FAAA04}"/>
              </a:ext>
            </a:extLst>
          </p:cNvPr>
          <p:cNvCxnSpPr>
            <a:cxnSpLocks/>
          </p:cNvCxnSpPr>
          <p:nvPr/>
        </p:nvCxnSpPr>
        <p:spPr>
          <a:xfrm>
            <a:off x="0" y="1952785"/>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89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130D2-EBC9-41BC-A0AB-CE68FDC1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E38FF3F-682C-41F8-AE38-AFBFCF01360E}"/>
              </a:ext>
            </a:extLst>
          </p:cNvPr>
          <p:cNvSpPr txBox="1"/>
          <p:nvPr/>
        </p:nvSpPr>
        <p:spPr>
          <a:xfrm>
            <a:off x="665019" y="1101437"/>
            <a:ext cx="9559636" cy="923330"/>
          </a:xfrm>
          <a:prstGeom prst="rect">
            <a:avLst/>
          </a:prstGeom>
          <a:noFill/>
        </p:spPr>
        <p:txBody>
          <a:bodyPr wrap="square" rtlCol="0">
            <a:spAutoFit/>
          </a:bodyPr>
          <a:lstStyle/>
          <a:p>
            <a:pPr algn="ctr"/>
            <a:r>
              <a:rPr lang="en-US" sz="5400" dirty="0">
                <a:solidFill>
                  <a:schemeClr val="bg1"/>
                </a:solidFill>
              </a:rPr>
              <a:t>AN</a:t>
            </a:r>
            <a:r>
              <a:rPr lang="en-NG" sz="5400" dirty="0">
                <a:solidFill>
                  <a:schemeClr val="bg1"/>
                </a:solidFill>
              </a:rPr>
              <a:t>A</a:t>
            </a:r>
            <a:r>
              <a:rPr lang="en-US" sz="5400" dirty="0">
                <a:solidFill>
                  <a:schemeClr val="bg1"/>
                </a:solidFill>
              </a:rPr>
              <a:t>L</a:t>
            </a:r>
            <a:r>
              <a:rPr lang="en-NG" sz="5400" dirty="0">
                <a:solidFill>
                  <a:schemeClr val="bg1"/>
                </a:solidFill>
              </a:rPr>
              <a:t>Y</a:t>
            </a:r>
            <a:r>
              <a:rPr lang="en-US" sz="5400" dirty="0">
                <a:solidFill>
                  <a:schemeClr val="bg1"/>
                </a:solidFill>
              </a:rPr>
              <a:t>S</a:t>
            </a:r>
            <a:r>
              <a:rPr lang="en-NG" sz="5400" dirty="0">
                <a:solidFill>
                  <a:schemeClr val="bg1"/>
                </a:solidFill>
              </a:rPr>
              <a:t>I</a:t>
            </a:r>
            <a:r>
              <a:rPr lang="en-US" sz="5400" dirty="0">
                <a:solidFill>
                  <a:schemeClr val="bg1"/>
                </a:solidFill>
              </a:rPr>
              <a:t>S</a:t>
            </a:r>
            <a:r>
              <a:rPr lang="en-NG" sz="5400" dirty="0">
                <a:solidFill>
                  <a:schemeClr val="bg1"/>
                </a:solidFill>
              </a:rPr>
              <a:t> </a:t>
            </a:r>
            <a:r>
              <a:rPr lang="en-US" sz="5400" dirty="0">
                <a:solidFill>
                  <a:schemeClr val="bg1"/>
                </a:solidFill>
              </a:rPr>
              <a:t>A</a:t>
            </a:r>
            <a:r>
              <a:rPr lang="en-NG" sz="5400" dirty="0">
                <a:solidFill>
                  <a:schemeClr val="bg1"/>
                </a:solidFill>
              </a:rPr>
              <a:t>N</a:t>
            </a:r>
            <a:r>
              <a:rPr lang="en-US" sz="5400" dirty="0">
                <a:solidFill>
                  <a:schemeClr val="bg1"/>
                </a:solidFill>
              </a:rPr>
              <a:t>D</a:t>
            </a:r>
            <a:r>
              <a:rPr lang="en-NG" sz="5400" dirty="0">
                <a:solidFill>
                  <a:schemeClr val="bg1"/>
                </a:solidFill>
              </a:rPr>
              <a:t> </a:t>
            </a:r>
            <a:r>
              <a:rPr lang="en-US" sz="5400" dirty="0">
                <a:solidFill>
                  <a:schemeClr val="bg1"/>
                </a:solidFill>
              </a:rPr>
              <a:t>V</a:t>
            </a:r>
            <a:r>
              <a:rPr lang="en-NG" sz="5400" dirty="0">
                <a:solidFill>
                  <a:schemeClr val="bg1"/>
                </a:solidFill>
              </a:rPr>
              <a:t>IS</a:t>
            </a:r>
            <a:r>
              <a:rPr lang="en-US" sz="5400" dirty="0">
                <a:solidFill>
                  <a:schemeClr val="bg1"/>
                </a:solidFill>
              </a:rPr>
              <a:t>U</a:t>
            </a:r>
            <a:r>
              <a:rPr lang="en-NG" sz="5400" dirty="0">
                <a:solidFill>
                  <a:schemeClr val="bg1"/>
                </a:solidFill>
              </a:rPr>
              <a:t>A</a:t>
            </a:r>
            <a:r>
              <a:rPr lang="en-US" sz="5400" dirty="0">
                <a:solidFill>
                  <a:schemeClr val="bg1"/>
                </a:solidFill>
              </a:rPr>
              <a:t>L</a:t>
            </a:r>
            <a:r>
              <a:rPr lang="en-NG" sz="5400" dirty="0">
                <a:solidFill>
                  <a:schemeClr val="bg1"/>
                </a:solidFill>
              </a:rPr>
              <a:t>I</a:t>
            </a:r>
            <a:r>
              <a:rPr lang="en-US" sz="5400" dirty="0">
                <a:solidFill>
                  <a:schemeClr val="bg1"/>
                </a:solidFill>
              </a:rPr>
              <a:t>Z</a:t>
            </a:r>
            <a:r>
              <a:rPr lang="en-NG" sz="5400" dirty="0">
                <a:solidFill>
                  <a:schemeClr val="bg1"/>
                </a:solidFill>
              </a:rPr>
              <a:t>A</a:t>
            </a:r>
            <a:r>
              <a:rPr lang="en-US" sz="5400" dirty="0">
                <a:solidFill>
                  <a:schemeClr val="bg1"/>
                </a:solidFill>
              </a:rPr>
              <a:t>T</a:t>
            </a:r>
            <a:r>
              <a:rPr lang="en-NG" sz="5400" dirty="0">
                <a:solidFill>
                  <a:schemeClr val="bg1"/>
                </a:solidFill>
              </a:rPr>
              <a:t>I</a:t>
            </a:r>
            <a:r>
              <a:rPr lang="en-US" sz="5400" dirty="0">
                <a:solidFill>
                  <a:schemeClr val="bg1"/>
                </a:solidFill>
              </a:rPr>
              <a:t>O</a:t>
            </a:r>
            <a:r>
              <a:rPr lang="en-NG" sz="5400" dirty="0">
                <a:solidFill>
                  <a:schemeClr val="bg1"/>
                </a:solidFill>
              </a:rPr>
              <a:t>N</a:t>
            </a:r>
            <a:endParaRPr lang="en-US" sz="5400" dirty="0">
              <a:solidFill>
                <a:schemeClr val="bg1"/>
              </a:solidFill>
            </a:endParaRPr>
          </a:p>
        </p:txBody>
      </p:sp>
      <p:sp>
        <p:nvSpPr>
          <p:cNvPr id="4" name="TextBox 3">
            <a:extLst>
              <a:ext uri="{FF2B5EF4-FFF2-40B4-BE49-F238E27FC236}">
                <a16:creationId xmlns:a16="http://schemas.microsoft.com/office/drawing/2014/main" id="{CA183207-50CA-4AE4-8169-47D71CD439C6}"/>
              </a:ext>
            </a:extLst>
          </p:cNvPr>
          <p:cNvSpPr txBox="1"/>
          <p:nvPr/>
        </p:nvSpPr>
        <p:spPr>
          <a:xfrm>
            <a:off x="0" y="1872020"/>
            <a:ext cx="12192000" cy="4985980"/>
          </a:xfrm>
          <a:prstGeom prst="rect">
            <a:avLst/>
          </a:prstGeom>
          <a:noFill/>
        </p:spPr>
        <p:txBody>
          <a:bodyPr wrap="square" rtlCol="0">
            <a:spAutoFit/>
          </a:bodyPr>
          <a:lstStyle/>
          <a:p>
            <a:pPr marL="457200" indent="-457200">
              <a:lnSpc>
                <a:spcPct val="250000"/>
              </a:lnSpc>
              <a:buFont typeface="+mj-lt"/>
              <a:buAutoNum type="arabicPeriod"/>
            </a:pPr>
            <a:r>
              <a:rPr lang="en-US" sz="2000" dirty="0">
                <a:solidFill>
                  <a:schemeClr val="bg1"/>
                </a:solidFill>
              </a:rPr>
              <a:t>Th</a:t>
            </a:r>
            <a:r>
              <a:rPr lang="en-NG" sz="2000" dirty="0">
                <a:solidFill>
                  <a:schemeClr val="bg1"/>
                </a:solidFill>
              </a:rPr>
              <a:t>e Revenue f</a:t>
            </a:r>
            <a:r>
              <a:rPr lang="en-US" sz="2000" dirty="0">
                <a:solidFill>
                  <a:schemeClr val="bg1"/>
                </a:solidFill>
              </a:rPr>
              <a:t>o</a:t>
            </a:r>
            <a:r>
              <a:rPr lang="en-NG" sz="2000" dirty="0">
                <a:solidFill>
                  <a:schemeClr val="bg1"/>
                </a:solidFill>
              </a:rPr>
              <a:t>r </a:t>
            </a:r>
            <a:r>
              <a:rPr lang="en-US" sz="2000" dirty="0">
                <a:solidFill>
                  <a:schemeClr val="bg1"/>
                </a:solidFill>
              </a:rPr>
              <a:t>t</a:t>
            </a:r>
            <a:r>
              <a:rPr lang="en-NG" sz="2000" dirty="0">
                <a:solidFill>
                  <a:schemeClr val="bg1"/>
                </a:solidFill>
              </a:rPr>
              <a:t>h</a:t>
            </a:r>
            <a:r>
              <a:rPr lang="en-US" sz="2000" dirty="0">
                <a:solidFill>
                  <a:schemeClr val="bg1"/>
                </a:solidFill>
              </a:rPr>
              <a:t>e</a:t>
            </a:r>
            <a:r>
              <a:rPr lang="en-NG" sz="2000" dirty="0">
                <a:solidFill>
                  <a:schemeClr val="bg1"/>
                </a:solidFill>
              </a:rPr>
              <a:t> </a:t>
            </a:r>
            <a:r>
              <a:rPr lang="en-US" sz="2000" dirty="0">
                <a:solidFill>
                  <a:schemeClr val="bg1"/>
                </a:solidFill>
              </a:rPr>
              <a:t>period</a:t>
            </a:r>
            <a:r>
              <a:rPr lang="en-NG" sz="2000" dirty="0">
                <a:solidFill>
                  <a:schemeClr val="bg1"/>
                </a:solidFill>
              </a:rPr>
              <a:t> was  $322,970.</a:t>
            </a:r>
          </a:p>
          <a:p>
            <a:pPr marL="457200" indent="-457200">
              <a:lnSpc>
                <a:spcPct val="250000"/>
              </a:lnSpc>
              <a:buFont typeface="+mj-lt"/>
              <a:buAutoNum type="arabicPeriod"/>
            </a:pPr>
            <a:r>
              <a:rPr lang="en-US" sz="2000" dirty="0">
                <a:solidFill>
                  <a:schemeClr val="bg1"/>
                </a:solidFill>
              </a:rPr>
              <a:t>T</a:t>
            </a:r>
            <a:r>
              <a:rPr lang="en-NG" sz="2000" dirty="0">
                <a:solidFill>
                  <a:schemeClr val="bg1"/>
                </a:solidFill>
              </a:rPr>
              <a:t>he </a:t>
            </a:r>
            <a:r>
              <a:rPr lang="en-US" sz="2000" dirty="0">
                <a:solidFill>
                  <a:schemeClr val="bg1"/>
                </a:solidFill>
              </a:rPr>
              <a:t>T</a:t>
            </a:r>
            <a:r>
              <a:rPr lang="en-NG" sz="2000" dirty="0">
                <a:solidFill>
                  <a:schemeClr val="bg1"/>
                </a:solidFill>
              </a:rPr>
              <a:t>o</a:t>
            </a:r>
            <a:r>
              <a:rPr lang="en-US" sz="2000" dirty="0">
                <a:solidFill>
                  <a:schemeClr val="bg1"/>
                </a:solidFill>
              </a:rPr>
              <a:t>t</a:t>
            </a:r>
            <a:r>
              <a:rPr lang="en-NG" sz="2000" dirty="0">
                <a:solidFill>
                  <a:schemeClr val="bg1"/>
                </a:solidFill>
              </a:rPr>
              <a:t>a</a:t>
            </a:r>
            <a:r>
              <a:rPr lang="en-US" sz="2000" dirty="0">
                <a:solidFill>
                  <a:schemeClr val="bg1"/>
                </a:solidFill>
              </a:rPr>
              <a:t>l</a:t>
            </a:r>
            <a:r>
              <a:rPr lang="en-NG" sz="2000" dirty="0">
                <a:solidFill>
                  <a:schemeClr val="bg1"/>
                </a:solidFill>
              </a:rPr>
              <a:t> </a:t>
            </a:r>
            <a:r>
              <a:rPr lang="en-US" sz="2000" dirty="0">
                <a:solidFill>
                  <a:schemeClr val="bg1"/>
                </a:solidFill>
              </a:rPr>
              <a:t>p</a:t>
            </a:r>
            <a:r>
              <a:rPr lang="en-NG" sz="2000" dirty="0">
                <a:solidFill>
                  <a:schemeClr val="bg1"/>
                </a:solidFill>
              </a:rPr>
              <a:t>r</a:t>
            </a:r>
            <a:r>
              <a:rPr lang="en-US" sz="2000" dirty="0">
                <a:solidFill>
                  <a:schemeClr val="bg1"/>
                </a:solidFill>
              </a:rPr>
              <a:t>o</a:t>
            </a:r>
            <a:r>
              <a:rPr lang="en-NG" sz="2000" dirty="0">
                <a:solidFill>
                  <a:schemeClr val="bg1"/>
                </a:solidFill>
              </a:rPr>
              <a:t>f</a:t>
            </a:r>
            <a:r>
              <a:rPr lang="en-US" sz="2000" dirty="0" err="1">
                <a:solidFill>
                  <a:schemeClr val="bg1"/>
                </a:solidFill>
              </a:rPr>
              <a:t>i</a:t>
            </a:r>
            <a:r>
              <a:rPr lang="en-NG" sz="2000" dirty="0">
                <a:solidFill>
                  <a:schemeClr val="bg1"/>
                </a:solidFill>
              </a:rPr>
              <a:t>t was $15,380.</a:t>
            </a:r>
          </a:p>
          <a:p>
            <a:pPr marL="457200" indent="-457200">
              <a:lnSpc>
                <a:spcPct val="250000"/>
              </a:lnSpc>
              <a:buFont typeface="+mj-lt"/>
              <a:buAutoNum type="arabicPeriod"/>
            </a:pPr>
            <a:r>
              <a:rPr lang="en-US" sz="2000" dirty="0">
                <a:solidFill>
                  <a:schemeClr val="bg1"/>
                </a:solidFill>
              </a:rPr>
              <a:t>T</a:t>
            </a:r>
            <a:r>
              <a:rPr lang="en-NG" sz="2000" dirty="0">
                <a:solidFill>
                  <a:schemeClr val="bg1"/>
                </a:solidFill>
              </a:rPr>
              <a:t>he prof</a:t>
            </a:r>
            <a:r>
              <a:rPr lang="en-US" sz="2000" dirty="0" err="1">
                <a:solidFill>
                  <a:schemeClr val="bg1"/>
                </a:solidFill>
              </a:rPr>
              <a:t>i</a:t>
            </a:r>
            <a:r>
              <a:rPr lang="en-NG" sz="2000" dirty="0">
                <a:solidFill>
                  <a:schemeClr val="bg1"/>
                </a:solidFill>
              </a:rPr>
              <a:t>t margin was 4.76%.</a:t>
            </a:r>
          </a:p>
          <a:p>
            <a:pPr marL="457200" indent="-457200">
              <a:lnSpc>
                <a:spcPct val="250000"/>
              </a:lnSpc>
              <a:buFont typeface="+mj-lt"/>
              <a:buAutoNum type="arabicPeriod"/>
            </a:pPr>
            <a:r>
              <a:rPr lang="en-NG" sz="2000" dirty="0">
                <a:solidFill>
                  <a:schemeClr val="bg1"/>
                </a:solidFill>
              </a:rPr>
              <a:t>The total c</a:t>
            </a:r>
            <a:r>
              <a:rPr lang="en-US" sz="2000" dirty="0">
                <a:solidFill>
                  <a:schemeClr val="bg1"/>
                </a:solidFill>
              </a:rPr>
              <a:t>u</a:t>
            </a:r>
            <a:r>
              <a:rPr lang="en-NG" sz="2000" dirty="0">
                <a:solidFill>
                  <a:schemeClr val="bg1"/>
                </a:solidFill>
              </a:rPr>
              <a:t>s</a:t>
            </a:r>
            <a:r>
              <a:rPr lang="en-US" sz="2000" dirty="0">
                <a:solidFill>
                  <a:schemeClr val="bg1"/>
                </a:solidFill>
              </a:rPr>
              <a:t>t</a:t>
            </a:r>
            <a:r>
              <a:rPr lang="en-NG" sz="2000" dirty="0">
                <a:solidFill>
                  <a:schemeClr val="bg1"/>
                </a:solidFill>
              </a:rPr>
              <a:t>o</a:t>
            </a:r>
            <a:r>
              <a:rPr lang="en-US" sz="2000" dirty="0">
                <a:solidFill>
                  <a:schemeClr val="bg1"/>
                </a:solidFill>
              </a:rPr>
              <a:t>m</a:t>
            </a:r>
            <a:r>
              <a:rPr lang="en-NG" sz="2000" dirty="0">
                <a:solidFill>
                  <a:schemeClr val="bg1"/>
                </a:solidFill>
              </a:rPr>
              <a:t>e</a:t>
            </a:r>
            <a:r>
              <a:rPr lang="en-US" sz="2000" dirty="0">
                <a:solidFill>
                  <a:schemeClr val="bg1"/>
                </a:solidFill>
              </a:rPr>
              <a:t>r</a:t>
            </a:r>
            <a:r>
              <a:rPr lang="en-NG" sz="2000" dirty="0">
                <a:solidFill>
                  <a:schemeClr val="bg1"/>
                </a:solidFill>
              </a:rPr>
              <a:t>s w</a:t>
            </a:r>
            <a:r>
              <a:rPr lang="en-US" sz="2000" dirty="0">
                <a:solidFill>
                  <a:schemeClr val="bg1"/>
                </a:solidFill>
              </a:rPr>
              <a:t>e</a:t>
            </a:r>
            <a:r>
              <a:rPr lang="en-NG" sz="2000" dirty="0">
                <a:solidFill>
                  <a:schemeClr val="bg1"/>
                </a:solidFill>
              </a:rPr>
              <a:t>r</a:t>
            </a:r>
            <a:r>
              <a:rPr lang="en-US" sz="2000" dirty="0">
                <a:solidFill>
                  <a:schemeClr val="bg1"/>
                </a:solidFill>
              </a:rPr>
              <a:t>e</a:t>
            </a:r>
            <a:r>
              <a:rPr lang="en-NG" sz="2000" dirty="0">
                <a:solidFill>
                  <a:schemeClr val="bg1"/>
                </a:solidFill>
              </a:rPr>
              <a:t> 1,000.</a:t>
            </a:r>
          </a:p>
          <a:p>
            <a:pPr marL="457200" indent="-457200">
              <a:lnSpc>
                <a:spcPct val="250000"/>
              </a:lnSpc>
              <a:buFont typeface="+mj-lt"/>
              <a:buAutoNum type="arabicPeriod"/>
            </a:pPr>
            <a:r>
              <a:rPr lang="en-US" sz="2000" dirty="0">
                <a:solidFill>
                  <a:schemeClr val="bg1"/>
                </a:solidFill>
              </a:rPr>
              <a:t>T</a:t>
            </a:r>
            <a:r>
              <a:rPr lang="en-NG" sz="2000" dirty="0">
                <a:solidFill>
                  <a:schemeClr val="bg1"/>
                </a:solidFill>
              </a:rPr>
              <a:t>he total of 5,510 items were sold.</a:t>
            </a:r>
          </a:p>
          <a:p>
            <a:pPr marL="342900" indent="-342900">
              <a:lnSpc>
                <a:spcPct val="250000"/>
              </a:lnSpc>
              <a:buFont typeface="Wingdings" panose="05000000000000000000" pitchFamily="2" charset="2"/>
              <a:buChar char="v"/>
            </a:pPr>
            <a:endParaRPr lang="en-NG" sz="2000" dirty="0">
              <a:solidFill>
                <a:schemeClr val="bg1"/>
              </a:solidFill>
            </a:endParaRPr>
          </a:p>
          <a:p>
            <a:pPr marL="342900" indent="-342900">
              <a:buFont typeface="Wingdings" panose="05000000000000000000" pitchFamily="2" charset="2"/>
              <a:buChar char="v"/>
            </a:pPr>
            <a:endParaRPr lang="en-NG" sz="2000" dirty="0">
              <a:solidFill>
                <a:schemeClr val="bg1"/>
              </a:solidFill>
            </a:endParaRPr>
          </a:p>
        </p:txBody>
      </p:sp>
      <p:cxnSp>
        <p:nvCxnSpPr>
          <p:cNvPr id="5" name="Straight Connector 4">
            <a:extLst>
              <a:ext uri="{FF2B5EF4-FFF2-40B4-BE49-F238E27FC236}">
                <a16:creationId xmlns:a16="http://schemas.microsoft.com/office/drawing/2014/main" id="{658D0100-AAEB-4752-87F1-BD98A5F27D21}"/>
              </a:ext>
            </a:extLst>
          </p:cNvPr>
          <p:cNvCxnSpPr>
            <a:cxnSpLocks/>
          </p:cNvCxnSpPr>
          <p:nvPr/>
        </p:nvCxnSpPr>
        <p:spPr>
          <a:xfrm>
            <a:off x="0" y="1952784"/>
            <a:ext cx="12192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14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302</TotalTime>
  <Words>1823</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Rhemadhee</dc:creator>
  <cp:lastModifiedBy>Rhemadhee</cp:lastModifiedBy>
  <cp:revision>42</cp:revision>
  <dcterms:created xsi:type="dcterms:W3CDTF">2023-11-23T08:03:43Z</dcterms:created>
  <dcterms:modified xsi:type="dcterms:W3CDTF">2023-11-23T17:10:29Z</dcterms:modified>
</cp:coreProperties>
</file>