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325" r:id="rId2"/>
    <p:sldId id="332" r:id="rId3"/>
    <p:sldId id="326" r:id="rId4"/>
    <p:sldId id="327" r:id="rId5"/>
    <p:sldId id="328" r:id="rId6"/>
    <p:sldId id="329" r:id="rId7"/>
    <p:sldId id="330" r:id="rId8"/>
    <p:sldId id="333" r:id="rId9"/>
    <p:sldId id="334" r:id="rId10"/>
    <p:sldId id="335" r:id="rId11"/>
    <p:sldId id="331" r:id="rId12"/>
    <p:sldId id="336" r:id="rId13"/>
    <p:sldId id="337" r:id="rId14"/>
    <p:sldId id="33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7472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67" autoAdjust="0"/>
  </p:normalViewPr>
  <p:slideViewPr>
    <p:cSldViewPr snapToGrid="0">
      <p:cViewPr varScale="1">
        <p:scale>
          <a:sx n="83" d="100"/>
          <a:sy n="83" d="100"/>
        </p:scale>
        <p:origin x="56" y="6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E77D42E-A77D-30E5-82A7-7678AD3F74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336CCDC6-9CE6-8224-023D-37E2B646C9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558E0D-821D-4C25-BF77-6358B783FE65}" type="datetimeFigureOut">
              <a:rPr lang="zh-CN" altLang="en-US" smtClean="0"/>
              <a:t>2024/11/17</a:t>
            </a:fld>
            <a:endParaRPr lang="zh-CN" altLang="en-US"/>
          </a:p>
        </p:txBody>
      </p:sp>
      <p:sp>
        <p:nvSpPr>
          <p:cNvPr id="4" name="页脚占位符 3">
            <a:extLst>
              <a:ext uri="{FF2B5EF4-FFF2-40B4-BE49-F238E27FC236}">
                <a16:creationId xmlns:a16="http://schemas.microsoft.com/office/drawing/2014/main" id="{CECE561C-70E7-8191-2E6F-4AF1F047A6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4EB87C7C-79B4-0324-FFB2-3C0514CF8EA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439312-BDB7-4706-89BD-E50FC183AD09}" type="slidenum">
              <a:rPr lang="zh-CN" altLang="en-US" smtClean="0"/>
              <a:t>‹#›</a:t>
            </a:fld>
            <a:endParaRPr lang="zh-CN" altLang="en-US"/>
          </a:p>
        </p:txBody>
      </p:sp>
    </p:spTree>
    <p:extLst>
      <p:ext uri="{BB962C8B-B14F-4D97-AF65-F5344CB8AC3E}">
        <p14:creationId xmlns:p14="http://schemas.microsoft.com/office/powerpoint/2010/main" val="1389849028"/>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D411CF-9CE7-4E4E-B962-A2825B944823}" type="datetimeFigureOut">
              <a:rPr lang="zh-CN" altLang="en-US" smtClean="0"/>
              <a:t>2024/11/17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EF6303-99BB-4A32-97C7-DAA20E7366D2}" type="slidenum">
              <a:rPr lang="zh-CN" altLang="en-US" smtClean="0"/>
              <a:t>‹#›</a:t>
            </a:fld>
            <a:endParaRPr lang="zh-CN" altLang="en-US"/>
          </a:p>
        </p:txBody>
      </p:sp>
    </p:spTree>
    <p:extLst>
      <p:ext uri="{BB962C8B-B14F-4D97-AF65-F5344CB8AC3E}">
        <p14:creationId xmlns:p14="http://schemas.microsoft.com/office/powerpoint/2010/main" val="4219661871"/>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PingFang SC"/>
              </a:rPr>
              <a:t>电路板上互连的物理设计中，很小的干扰都会引起共模分量的改变。共模分量的改变将会潜在地引起如下两个十分严重的问题：</a:t>
            </a:r>
          </a:p>
          <a:p>
            <a:pPr algn="just">
              <a:buFont typeface="+mj-lt"/>
              <a:buAutoNum type="arabicPeriod"/>
            </a:pPr>
            <a:r>
              <a:rPr lang="zh-CN" altLang="en-US" b="0" i="0" dirty="0">
                <a:solidFill>
                  <a:srgbClr val="000000"/>
                </a:solidFill>
                <a:effectLst/>
                <a:latin typeface="PingFang SC"/>
              </a:rPr>
              <a:t>如果共模信号电压过高，就会使差分接收器的输入放大器饱和，使之不能准确地读入差分信号。</a:t>
            </a:r>
          </a:p>
          <a:p>
            <a:pPr algn="just">
              <a:buFont typeface="+mj-lt"/>
              <a:buAutoNum type="arabicPeriod"/>
            </a:pPr>
            <a:r>
              <a:rPr lang="zh-CN" altLang="en-US" b="0" i="0" dirty="0">
                <a:solidFill>
                  <a:srgbClr val="000000"/>
                </a:solidFill>
                <a:effectLst/>
                <a:latin typeface="PingFang SC"/>
              </a:rPr>
              <a:t>如果在同轴线电缆中有变化的共模信号，就会潜在地引起过量的电磁干扰</a:t>
            </a:r>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1</a:t>
            </a:fld>
            <a:endParaRPr lang="zh-CN" altLang="en-US"/>
          </a:p>
        </p:txBody>
      </p:sp>
    </p:spTree>
    <p:extLst>
      <p:ext uri="{BB962C8B-B14F-4D97-AF65-F5344CB8AC3E}">
        <p14:creationId xmlns:p14="http://schemas.microsoft.com/office/powerpoint/2010/main" val="3524582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DC3C-04E7-3B63-BE5F-4F8061E4FF9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F870A8-026D-05B1-637C-89F1D9FA790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521751-8496-2D88-AD58-25239E000173}"/>
              </a:ext>
            </a:extLst>
          </p:cNvPr>
          <p:cNvSpPr>
            <a:spLocks noGrp="1"/>
          </p:cNvSpPr>
          <p:nvPr>
            <p:ph type="body" idx="1"/>
          </p:nvPr>
        </p:nvSpPr>
        <p:spPr/>
        <p:txBody>
          <a:bodyPr/>
          <a:lstStyle/>
          <a:p>
            <a:endParaRPr lang="zh-CN" altLang="en-US" dirty="0"/>
          </a:p>
        </p:txBody>
      </p:sp>
      <p:sp>
        <p:nvSpPr>
          <p:cNvPr id="4" name="页眉占位符 3">
            <a:extLst>
              <a:ext uri="{FF2B5EF4-FFF2-40B4-BE49-F238E27FC236}">
                <a16:creationId xmlns:a16="http://schemas.microsoft.com/office/drawing/2014/main" id="{923BD756-BB66-1D01-7E5B-7CC7CA3B9AE7}"/>
              </a:ext>
            </a:extLst>
          </p:cNvPr>
          <p:cNvSpPr>
            <a:spLocks noGrp="1"/>
          </p:cNvSpPr>
          <p:nvPr>
            <p:ph type="hdr" sz="quarter"/>
          </p:nvPr>
        </p:nvSpPr>
        <p:spPr/>
        <p:txBody>
          <a:bodyPr/>
          <a:lstStyle/>
          <a:p>
            <a:endParaRPr lang="zh-CN" altLang="en-US"/>
          </a:p>
        </p:txBody>
      </p:sp>
      <p:sp>
        <p:nvSpPr>
          <p:cNvPr id="5" name="页脚占位符 4">
            <a:extLst>
              <a:ext uri="{FF2B5EF4-FFF2-40B4-BE49-F238E27FC236}">
                <a16:creationId xmlns:a16="http://schemas.microsoft.com/office/drawing/2014/main" id="{F49FDA31-0892-334B-D4E3-1C1C43D21C8B}"/>
              </a:ext>
            </a:extLst>
          </p:cNvPr>
          <p:cNvSpPr>
            <a:spLocks noGrp="1"/>
          </p:cNvSpPr>
          <p:nvPr>
            <p:ph type="ftr" sz="quarter" idx="4"/>
          </p:nvPr>
        </p:nvSpPr>
        <p:spPr/>
        <p:txBody>
          <a:bodyPr/>
          <a:lstStyle/>
          <a:p>
            <a:endParaRPr lang="zh-CN" altLang="en-US"/>
          </a:p>
        </p:txBody>
      </p:sp>
      <p:sp>
        <p:nvSpPr>
          <p:cNvPr id="6" name="灯片编号占位符 5">
            <a:extLst>
              <a:ext uri="{FF2B5EF4-FFF2-40B4-BE49-F238E27FC236}">
                <a16:creationId xmlns:a16="http://schemas.microsoft.com/office/drawing/2014/main" id="{1D8248DE-45B1-D18F-BC7E-F536CB2EF957}"/>
              </a:ext>
            </a:extLst>
          </p:cNvPr>
          <p:cNvSpPr>
            <a:spLocks noGrp="1"/>
          </p:cNvSpPr>
          <p:nvPr>
            <p:ph type="sldNum" sz="quarter" idx="5"/>
          </p:nvPr>
        </p:nvSpPr>
        <p:spPr/>
        <p:txBody>
          <a:bodyPr/>
          <a:lstStyle/>
          <a:p>
            <a:fld id="{BDEF6303-99BB-4A32-97C7-DAA20E7366D2}" type="slidenum">
              <a:rPr lang="zh-CN" altLang="en-US" smtClean="0"/>
              <a:t>2</a:t>
            </a:fld>
            <a:endParaRPr lang="zh-CN" altLang="en-US"/>
          </a:p>
        </p:txBody>
      </p:sp>
    </p:spTree>
    <p:extLst>
      <p:ext uri="{BB962C8B-B14F-4D97-AF65-F5344CB8AC3E}">
        <p14:creationId xmlns:p14="http://schemas.microsoft.com/office/powerpoint/2010/main" val="3076460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必须注意，由电容和电感矩阵元素描述的耦合与所加电压完全无关，它只与导线的几何结构和材料特征有关</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3</a:t>
            </a:fld>
            <a:endParaRPr lang="zh-CN" altLang="en-US"/>
          </a:p>
        </p:txBody>
      </p:sp>
    </p:spTree>
    <p:extLst>
      <p:ext uri="{BB962C8B-B14F-4D97-AF65-F5344CB8AC3E}">
        <p14:creationId xmlns:p14="http://schemas.microsoft.com/office/powerpoint/2010/main" val="135749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错位，可以简单理解为差分信号的相位不是差</a:t>
            </a:r>
            <a:r>
              <a:rPr lang="en-US" altLang="zh-CN" dirty="0"/>
              <a:t>180°</a:t>
            </a:r>
            <a:r>
              <a:rPr lang="zh-CN" altLang="en-US" dirty="0"/>
              <a:t>了</a:t>
            </a:r>
            <a:endParaRPr lang="en-US" altLang="zh-CN" dirty="0"/>
          </a:p>
          <a:p>
            <a:endParaRPr lang="en-US" altLang="zh-CN" dirty="0"/>
          </a:p>
          <a:p>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5</a:t>
            </a:fld>
            <a:endParaRPr lang="zh-CN" altLang="en-US"/>
          </a:p>
        </p:txBody>
      </p:sp>
    </p:spTree>
    <p:extLst>
      <p:ext uri="{BB962C8B-B14F-4D97-AF65-F5344CB8AC3E}">
        <p14:creationId xmlns:p14="http://schemas.microsoft.com/office/powerpoint/2010/main" val="444215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在</a:t>
            </a:r>
            <a:r>
              <a:rPr lang="en-US" altLang="zh-CN" b="0" i="0" dirty="0">
                <a:solidFill>
                  <a:srgbClr val="000000"/>
                </a:solidFill>
                <a:effectLst/>
                <a:latin typeface="PingFang SC"/>
              </a:rPr>
              <a:t>S</a:t>
            </a:r>
            <a:r>
              <a:rPr lang="zh-CN" altLang="en-US" b="0" i="0" dirty="0">
                <a:solidFill>
                  <a:srgbClr val="000000"/>
                </a:solidFill>
                <a:effectLst/>
                <a:latin typeface="PingFang SC"/>
              </a:rPr>
              <a:t>参数中隐藏着大量的信息，这些信息描述了互连的一些特性，比如阻抗曲线、串扰的大小和差分信号的衰减</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6</a:t>
            </a:fld>
            <a:endParaRPr lang="zh-CN" altLang="en-US"/>
          </a:p>
        </p:txBody>
      </p:sp>
    </p:spTree>
    <p:extLst>
      <p:ext uri="{BB962C8B-B14F-4D97-AF65-F5344CB8AC3E}">
        <p14:creationId xmlns:p14="http://schemas.microsoft.com/office/powerpoint/2010/main" val="2132829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大的插入损耗值意味着互连很不透明，能到达端口</a:t>
            </a:r>
            <a:r>
              <a:rPr lang="en-US" altLang="zh-CN" b="0" i="0" dirty="0">
                <a:solidFill>
                  <a:srgbClr val="000000"/>
                </a:solidFill>
                <a:effectLst/>
                <a:latin typeface="PingFang SC"/>
              </a:rPr>
              <a:t>2</a:t>
            </a:r>
            <a:r>
              <a:rPr lang="zh-CN" altLang="en-US" b="0" i="0" dirty="0">
                <a:solidFill>
                  <a:srgbClr val="000000"/>
                </a:solidFill>
                <a:effectLst/>
                <a:latin typeface="PingFang SC"/>
              </a:rPr>
              <a:t>的信号很少。由于插入损耗被看成“损耗”，其值越大就意味着当插入被测元器件时造成的损耗越大，导致直通过去的信号就越少</a:t>
            </a:r>
            <a:endParaRPr lang="en-US" altLang="zh-CN" b="0" i="0" dirty="0">
              <a:solidFill>
                <a:srgbClr val="000000"/>
              </a:solidFill>
              <a:effectLst/>
              <a:latin typeface="PingFang SC"/>
            </a:endParaRPr>
          </a:p>
          <a:p>
            <a:endParaRPr lang="en-US" altLang="zh-CN" b="0" i="0" dirty="0">
              <a:solidFill>
                <a:srgbClr val="000000"/>
              </a:solidFill>
              <a:effectLst/>
              <a:latin typeface="PingFang SC"/>
            </a:endParaRPr>
          </a:p>
          <a:p>
            <a:r>
              <a:rPr lang="zh-CN" altLang="en-US" b="0" i="0" dirty="0">
                <a:solidFill>
                  <a:srgbClr val="000000"/>
                </a:solidFill>
                <a:effectLst/>
                <a:latin typeface="PingFang SC"/>
              </a:rPr>
              <a:t>如果按照行业标准，即标准</a:t>
            </a:r>
            <a:r>
              <a:rPr lang="en-US" altLang="zh-CN" b="0" i="0" dirty="0">
                <a:solidFill>
                  <a:srgbClr val="000000"/>
                </a:solidFill>
                <a:effectLst/>
                <a:latin typeface="PingFang SC"/>
              </a:rPr>
              <a:t>(touch-stone)</a:t>
            </a:r>
            <a:r>
              <a:rPr lang="zh-CN" altLang="en-US" b="0" i="0" dirty="0">
                <a:solidFill>
                  <a:srgbClr val="000000"/>
                </a:solidFill>
                <a:effectLst/>
                <a:latin typeface="PingFang SC"/>
              </a:rPr>
              <a:t>文件格式存储</a:t>
            </a:r>
            <a:r>
              <a:rPr lang="en-US" altLang="zh-CN" b="0" i="0" dirty="0">
                <a:solidFill>
                  <a:srgbClr val="000000"/>
                </a:solidFill>
                <a:effectLst/>
                <a:latin typeface="PingFang SC"/>
              </a:rPr>
              <a:t>S</a:t>
            </a:r>
            <a:r>
              <a:rPr lang="zh-CN" altLang="en-US" b="0" i="0" dirty="0">
                <a:solidFill>
                  <a:srgbClr val="000000"/>
                </a:solidFill>
                <a:effectLst/>
                <a:latin typeface="PingFang SC"/>
              </a:rPr>
              <a:t>参数，在文件开头就会给出与数据对应的每个端口阻抗</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8</a:t>
            </a:fld>
            <a:endParaRPr lang="zh-CN" altLang="en-US"/>
          </a:p>
        </p:txBody>
      </p:sp>
    </p:spTree>
    <p:extLst>
      <p:ext uri="{BB962C8B-B14F-4D97-AF65-F5344CB8AC3E}">
        <p14:creationId xmlns:p14="http://schemas.microsoft.com/office/powerpoint/2010/main" val="103530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通常把相位定义为从</a:t>
            </a:r>
            <a:r>
              <a:rPr lang="en-US" altLang="zh-CN" b="0" i="0" dirty="0">
                <a:solidFill>
                  <a:srgbClr val="000000"/>
                </a:solidFill>
                <a:effectLst/>
                <a:latin typeface="PingFang SC"/>
              </a:rPr>
              <a:t>-180°</a:t>
            </a:r>
            <a:r>
              <a:rPr lang="zh-CN" altLang="en-US" b="0" i="0" dirty="0">
                <a:solidFill>
                  <a:srgbClr val="000000"/>
                </a:solidFill>
                <a:effectLst/>
                <a:latin typeface="PingFang SC"/>
              </a:rPr>
              <a:t>到</a:t>
            </a:r>
            <a:r>
              <a:rPr lang="en-US" altLang="zh-CN" b="0" i="0" dirty="0">
                <a:solidFill>
                  <a:srgbClr val="000000"/>
                </a:solidFill>
                <a:effectLst/>
                <a:latin typeface="PingFang SC"/>
              </a:rPr>
              <a:t>+180°</a:t>
            </a:r>
            <a:r>
              <a:rPr lang="zh-CN" altLang="en-US" b="0" i="0" dirty="0">
                <a:solidFill>
                  <a:srgbClr val="000000"/>
                </a:solidFill>
                <a:effectLst/>
                <a:latin typeface="PingFang SC"/>
              </a:rPr>
              <a:t>。当相位前进到</a:t>
            </a:r>
            <a:r>
              <a:rPr lang="en-US" altLang="zh-CN" b="0" i="0" dirty="0">
                <a:solidFill>
                  <a:srgbClr val="000000"/>
                </a:solidFill>
                <a:effectLst/>
                <a:latin typeface="PingFang SC"/>
              </a:rPr>
              <a:t>-180°</a:t>
            </a:r>
            <a:r>
              <a:rPr lang="zh-CN" altLang="en-US" b="0" i="0" dirty="0">
                <a:solidFill>
                  <a:srgbClr val="000000"/>
                </a:solidFill>
                <a:effectLst/>
                <a:latin typeface="PingFang SC"/>
              </a:rPr>
              <a:t>时，我们把它置为</a:t>
            </a:r>
            <a:r>
              <a:rPr lang="en-US" altLang="zh-CN" b="0" i="0" dirty="0">
                <a:solidFill>
                  <a:srgbClr val="000000"/>
                </a:solidFill>
                <a:effectLst/>
                <a:latin typeface="PingFang SC"/>
              </a:rPr>
              <a:t>+180°</a:t>
            </a:r>
            <a:r>
              <a:rPr lang="zh-CN" altLang="en-US" b="0" i="0" dirty="0">
                <a:solidFill>
                  <a:srgbClr val="000000"/>
                </a:solidFill>
                <a:effectLst/>
                <a:latin typeface="PingFang SC"/>
              </a:rPr>
              <a:t>，然后继续计算下去。这样就产生了</a:t>
            </a:r>
            <a:r>
              <a:rPr lang="en-US" altLang="zh-CN" b="0" i="0" dirty="0">
                <a:solidFill>
                  <a:srgbClr val="000000"/>
                </a:solidFill>
                <a:effectLst/>
                <a:latin typeface="PingFang SC"/>
              </a:rPr>
              <a:t>S_21</a:t>
            </a:r>
            <a:r>
              <a:rPr lang="zh-CN" altLang="en-US" b="0" i="0" dirty="0">
                <a:solidFill>
                  <a:srgbClr val="000000"/>
                </a:solidFill>
                <a:effectLst/>
                <a:latin typeface="PingFang SC"/>
              </a:rPr>
              <a:t>相位的典型锯齿模式</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9</a:t>
            </a:fld>
            <a:endParaRPr lang="zh-CN" altLang="en-US"/>
          </a:p>
        </p:txBody>
      </p:sp>
    </p:spTree>
    <p:extLst>
      <p:ext uri="{BB962C8B-B14F-4D97-AF65-F5344CB8AC3E}">
        <p14:creationId xmlns:p14="http://schemas.microsoft.com/office/powerpoint/2010/main" val="258898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PingFang SC"/>
              </a:rPr>
              <a:t>有两种常用的时域波形能立刻提供关于互连的有用信息，它们是阶跃边沿响应和冲激响应，对它们的反射和传输行为的解释稍微不同</a:t>
            </a:r>
            <a:endParaRPr lang="en-US" altLang="zh-CN" b="0" i="0" dirty="0">
              <a:solidFill>
                <a:srgbClr val="000000"/>
              </a:solidFill>
              <a:effectLst/>
              <a:latin typeface="PingFang SC"/>
            </a:endParaRPr>
          </a:p>
          <a:p>
            <a:endParaRPr lang="en-US" altLang="zh-CN" b="0" i="0" dirty="0">
              <a:solidFill>
                <a:srgbClr val="000000"/>
              </a:solidFill>
              <a:effectLst/>
              <a:latin typeface="PingFang SC"/>
            </a:endParaRPr>
          </a:p>
          <a:p>
            <a:r>
              <a:rPr lang="zh-CN" altLang="en-US" b="0" i="0" dirty="0">
                <a:solidFill>
                  <a:srgbClr val="000000"/>
                </a:solidFill>
                <a:effectLst/>
                <a:latin typeface="PingFang SC"/>
              </a:rPr>
              <a:t>仿真眼图中的所有抖动都是确定性的，因为可以从互连的行为中对它们进行预估。它们是由于损耗、阻抗突变和一些其他因素产生的</a:t>
            </a:r>
            <a:endParaRPr lang="zh-CN" altLang="en-US" dirty="0"/>
          </a:p>
        </p:txBody>
      </p:sp>
      <p:sp>
        <p:nvSpPr>
          <p:cNvPr id="4" name="页眉占位符 3"/>
          <p:cNvSpPr>
            <a:spLocks noGrp="1"/>
          </p:cNvSpPr>
          <p:nvPr>
            <p:ph type="hdr" sz="quarter"/>
          </p:nvPr>
        </p:nvSpPr>
        <p:spPr/>
        <p:txBody>
          <a:bodyPr/>
          <a:lstStyle/>
          <a:p>
            <a:endParaRPr lang="zh-CN" altLang="en-US"/>
          </a:p>
        </p:txBody>
      </p:sp>
      <p:sp>
        <p:nvSpPr>
          <p:cNvPr id="5" name="页脚占位符 4"/>
          <p:cNvSpPr>
            <a:spLocks noGrp="1"/>
          </p:cNvSpPr>
          <p:nvPr>
            <p:ph type="ftr" sz="quarter" idx="4"/>
          </p:nvPr>
        </p:nvSpPr>
        <p:spPr/>
        <p:txBody>
          <a:bodyPr/>
          <a:lstStyle/>
          <a:p>
            <a:endParaRPr lang="zh-CN" altLang="en-US"/>
          </a:p>
        </p:txBody>
      </p:sp>
      <p:sp>
        <p:nvSpPr>
          <p:cNvPr id="6" name="灯片编号占位符 5"/>
          <p:cNvSpPr>
            <a:spLocks noGrp="1"/>
          </p:cNvSpPr>
          <p:nvPr>
            <p:ph type="sldNum" sz="quarter" idx="5"/>
          </p:nvPr>
        </p:nvSpPr>
        <p:spPr/>
        <p:txBody>
          <a:bodyPr/>
          <a:lstStyle/>
          <a:p>
            <a:fld id="{BDEF6303-99BB-4A32-97C7-DAA20E7366D2}" type="slidenum">
              <a:rPr lang="zh-CN" altLang="en-US" smtClean="0"/>
              <a:t>14</a:t>
            </a:fld>
            <a:endParaRPr lang="zh-CN" altLang="en-US"/>
          </a:p>
        </p:txBody>
      </p:sp>
    </p:spTree>
    <p:extLst>
      <p:ext uri="{BB962C8B-B14F-4D97-AF65-F5344CB8AC3E}">
        <p14:creationId xmlns:p14="http://schemas.microsoft.com/office/powerpoint/2010/main" val="4060587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5156698F-DD6B-AF33-8CDD-FCCA4FFF0631}"/>
              </a:ext>
            </a:extLst>
          </p:cNvPr>
          <p:cNvSpPr/>
          <p:nvPr userDrawn="1"/>
        </p:nvSpPr>
        <p:spPr>
          <a:xfrm>
            <a:off x="330630" y="554070"/>
            <a:ext cx="11530739" cy="61988"/>
          </a:xfrm>
          <a:prstGeom prst="roundRect">
            <a:avLst/>
          </a:prstGeom>
          <a:solidFill>
            <a:srgbClr val="B7472A"/>
          </a:solidFill>
          <a:ln>
            <a:solidFill>
              <a:srgbClr val="B7472A"/>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5">
            <a:extLst>
              <a:ext uri="{FF2B5EF4-FFF2-40B4-BE49-F238E27FC236}">
                <a16:creationId xmlns:a16="http://schemas.microsoft.com/office/drawing/2014/main" id="{C512F3E9-4D50-454A-CF18-A2F1255F1CB1}"/>
              </a:ext>
            </a:extLst>
          </p:cNvPr>
          <p:cNvSpPr>
            <a:spLocks noGrp="1"/>
          </p:cNvSpPr>
          <p:nvPr>
            <p:ph type="sldNum" sz="quarter" idx="4"/>
          </p:nvPr>
        </p:nvSpPr>
        <p:spPr>
          <a:xfrm>
            <a:off x="11906573" y="6614817"/>
            <a:ext cx="285427" cy="243183"/>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a:t>
            </a:r>
            <a:endParaRPr lang="zh-CN" altLang="en-US" dirty="0"/>
          </a:p>
        </p:txBody>
      </p:sp>
    </p:spTree>
    <p:extLst>
      <p:ext uri="{BB962C8B-B14F-4D97-AF65-F5344CB8AC3E}">
        <p14:creationId xmlns:p14="http://schemas.microsoft.com/office/powerpoint/2010/main" val="3177078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13" name="矩形: 圆角 12">
            <a:extLst>
              <a:ext uri="{FF2B5EF4-FFF2-40B4-BE49-F238E27FC236}">
                <a16:creationId xmlns:a16="http://schemas.microsoft.com/office/drawing/2014/main" id="{5156698F-DD6B-AF33-8CDD-FCCA4FFF0631}"/>
              </a:ext>
            </a:extLst>
          </p:cNvPr>
          <p:cNvSpPr/>
          <p:nvPr userDrawn="1"/>
        </p:nvSpPr>
        <p:spPr>
          <a:xfrm>
            <a:off x="330630" y="554070"/>
            <a:ext cx="11530739" cy="61988"/>
          </a:xfrm>
          <a:prstGeom prst="roundRect">
            <a:avLst/>
          </a:prstGeom>
          <a:solidFill>
            <a:srgbClr val="B7472A"/>
          </a:solidFill>
          <a:ln>
            <a:solidFill>
              <a:srgbClr val="B7472A"/>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灯片编号占位符 5">
            <a:extLst>
              <a:ext uri="{FF2B5EF4-FFF2-40B4-BE49-F238E27FC236}">
                <a16:creationId xmlns:a16="http://schemas.microsoft.com/office/drawing/2014/main" id="{DB6DDA73-0981-7045-32B4-DDE86F789227}"/>
              </a:ext>
            </a:extLst>
          </p:cNvPr>
          <p:cNvSpPr>
            <a:spLocks noGrp="1"/>
          </p:cNvSpPr>
          <p:nvPr>
            <p:ph type="sldNum" sz="quarter" idx="4"/>
          </p:nvPr>
        </p:nvSpPr>
        <p:spPr>
          <a:xfrm>
            <a:off x="11906573" y="6614817"/>
            <a:ext cx="285427" cy="243183"/>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a:t>
            </a:r>
            <a:endParaRPr lang="zh-CN" altLang="en-US" dirty="0"/>
          </a:p>
        </p:txBody>
      </p:sp>
    </p:spTree>
    <p:extLst>
      <p:ext uri="{BB962C8B-B14F-4D97-AF65-F5344CB8AC3E}">
        <p14:creationId xmlns:p14="http://schemas.microsoft.com/office/powerpoint/2010/main" val="29385854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圆角 6">
            <a:extLst>
              <a:ext uri="{FF2B5EF4-FFF2-40B4-BE49-F238E27FC236}">
                <a16:creationId xmlns:a16="http://schemas.microsoft.com/office/drawing/2014/main" id="{A1F73FE5-BFE9-67F7-0E3B-0FEA2AF04D37}"/>
              </a:ext>
            </a:extLst>
          </p:cNvPr>
          <p:cNvSpPr/>
          <p:nvPr userDrawn="1"/>
        </p:nvSpPr>
        <p:spPr>
          <a:xfrm>
            <a:off x="330630" y="554070"/>
            <a:ext cx="11530739" cy="61988"/>
          </a:xfrm>
          <a:prstGeom prst="roundRect">
            <a:avLst/>
          </a:prstGeom>
          <a:solidFill>
            <a:srgbClr val="B7472A"/>
          </a:solidFill>
          <a:ln>
            <a:solidFill>
              <a:srgbClr val="B7472A"/>
            </a:solidFill>
          </a:ln>
          <a:effectLst>
            <a:reflection blurRad="6350" stA="50000" endA="300" endPos="55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灯片编号占位符 5">
            <a:extLst>
              <a:ext uri="{FF2B5EF4-FFF2-40B4-BE49-F238E27FC236}">
                <a16:creationId xmlns:a16="http://schemas.microsoft.com/office/drawing/2014/main" id="{044F8BB9-B91B-CAE7-67A5-89F2D4C89A1C}"/>
              </a:ext>
            </a:extLst>
          </p:cNvPr>
          <p:cNvSpPr>
            <a:spLocks noGrp="1"/>
          </p:cNvSpPr>
          <p:nvPr>
            <p:ph type="sldNum" sz="quarter" idx="4"/>
          </p:nvPr>
        </p:nvSpPr>
        <p:spPr>
          <a:xfrm>
            <a:off x="11906573" y="6614817"/>
            <a:ext cx="285427" cy="243183"/>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dirty="0"/>
              <a:t>#</a:t>
            </a:r>
            <a:endParaRPr lang="zh-CN" altLang="en-US" dirty="0"/>
          </a:p>
        </p:txBody>
      </p:sp>
    </p:spTree>
    <p:extLst>
      <p:ext uri="{BB962C8B-B14F-4D97-AF65-F5344CB8AC3E}">
        <p14:creationId xmlns:p14="http://schemas.microsoft.com/office/powerpoint/2010/main" val="1276142961"/>
      </p:ext>
    </p:extLst>
  </p:cSld>
  <p:clrMap bg1="lt1" tx1="dk1" bg2="lt2" tx2="dk2" accent1="accent1" accent2="accent2" accent3="accent3" accent4="accent4" accent5="accent5" accent6="accent6" hlink="hlink" folHlink="folHlink"/>
  <p:sldLayoutIdLst>
    <p:sldLayoutId id="2147483661" r:id="rId1"/>
    <p:sldLayoutId id="2147483649"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E501-8F02-8F04-593E-9A4DC1E8CB2D}"/>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4917E64-519C-E51D-86BF-75C2B426F07F}"/>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FA28A572-D868-D7F1-F0B1-53A2BFA6BF65}"/>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差分对的特性</a:t>
            </a:r>
          </a:p>
        </p:txBody>
      </p:sp>
      <p:sp>
        <p:nvSpPr>
          <p:cNvPr id="2" name="文本框 1">
            <a:extLst>
              <a:ext uri="{FF2B5EF4-FFF2-40B4-BE49-F238E27FC236}">
                <a16:creationId xmlns:a16="http://schemas.microsoft.com/office/drawing/2014/main" id="{E4F9E33F-B61A-6D11-C617-9F9071C712B4}"/>
              </a:ext>
            </a:extLst>
          </p:cNvPr>
          <p:cNvSpPr txBox="1"/>
          <p:nvPr/>
        </p:nvSpPr>
        <p:spPr>
          <a:xfrm>
            <a:off x="476410" y="806824"/>
            <a:ext cx="11310898" cy="590931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差分信号的优势</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双驱动器产生的</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dI</a:t>
            </a:r>
            <a:r>
              <a:rPr lang="en-US" altLang="zh-CN" dirty="0">
                <a:latin typeface="Times New Roman" panose="02020603050405020304" pitchFamily="18" charset="0"/>
                <a:ea typeface="宋体" panose="02010600030101010101" pitchFamily="2" charset="-122"/>
                <a:cs typeface="Times New Roman" panose="02020603050405020304" pitchFamily="18" charset="0"/>
              </a:rPr>
              <a:t>/dt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比单端驱动器时的大幅降低，从而减小了地弹、轨道塌陷和潜在的电磁干扰</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与单端放大器相比，接收器中的差分放大器可以有更高的增益</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差分信号在一对紧耦合差分对中传播，其串扰较小，应对差分对的两条传输线公共返回路径中的突变的稳健性也比较好</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差分信号通过连接器或封装时，不易受到地弹和开关噪声的干扰</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使用价格低廉的双绞线即可实现较远距离的差分信号的传输</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差分信号的缺点</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会产生潜在的电磁干扰。如果不对差分信号进行恰当的平衡或滤波，或者如果存在任何共模信号分量，都可能使加在外部双绞线上的实际差分信号产生电磁干扰问题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与传输单端信号相比，传输差分信号需要两倍数量的信号线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1911842B-1717-1AB8-FDBD-0F93E7845C14}"/>
              </a:ext>
            </a:extLst>
          </p:cNvPr>
          <p:cNvPicPr>
            <a:picLocks noChangeAspect="1"/>
          </p:cNvPicPr>
          <p:nvPr/>
        </p:nvPicPr>
        <p:blipFill>
          <a:blip r:embed="rId3"/>
          <a:stretch>
            <a:fillRect/>
          </a:stretch>
        </p:blipFill>
        <p:spPr>
          <a:xfrm>
            <a:off x="915079" y="4301524"/>
            <a:ext cx="3303455" cy="2431437"/>
          </a:xfrm>
          <a:prstGeom prst="rect">
            <a:avLst/>
          </a:prstGeom>
        </p:spPr>
      </p:pic>
    </p:spTree>
    <p:extLst>
      <p:ext uri="{BB962C8B-B14F-4D97-AF65-F5344CB8AC3E}">
        <p14:creationId xmlns:p14="http://schemas.microsoft.com/office/powerpoint/2010/main" val="37563059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318BE-CBB2-3F42-FD93-3F37D9E2062B}"/>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B9DEE4A3-4FF9-5CA7-34EA-FE566B4F02F8}"/>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B0636475-67AD-3844-5981-841B1451E4F2}"/>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参数的矢量</a:t>
            </a:r>
          </a:p>
        </p:txBody>
      </p:sp>
      <p:sp>
        <p:nvSpPr>
          <p:cNvPr id="2" name="文本框 1">
            <a:extLst>
              <a:ext uri="{FF2B5EF4-FFF2-40B4-BE49-F238E27FC236}">
                <a16:creationId xmlns:a16="http://schemas.microsoft.com/office/drawing/2014/main" id="{48A7DD51-4266-EA7D-105F-FA7DDFC965A6}"/>
              </a:ext>
            </a:extLst>
          </p:cNvPr>
          <p:cNvSpPr txBox="1"/>
          <p:nvPr/>
        </p:nvSpPr>
        <p:spPr>
          <a:xfrm>
            <a:off x="476410" y="806824"/>
            <a:ext cx="11310898" cy="4801314"/>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插入损耗的幅值是对所有妨碍能量通过互连传输过程的度量</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参数的幅值主要通过插入损耗的幅值来表示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流入互连的总能量等于传出的总能量，</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能量的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中传输形式</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辐射</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互连中转化为热能的损耗</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耦合到相邻走线的能量，无论是否被测量</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反射回源端的能量</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的能量，作为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部分被测量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由上述损耗造成的插入损耗，可以记为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A_diel+A_cond</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是插入损耗，</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A_diel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介质损耗造成的衰减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A_cond</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导线损耗造成的衰减</a:t>
            </a:r>
            <a:r>
              <a:rPr lang="zh-CN" altLang="en-US" dirty="0">
                <a:latin typeface="Times New Roman" panose="02020603050405020304" pitchFamily="18" charset="0"/>
                <a:ea typeface="宋体" panose="02010600030101010101" pitchFamily="2" charset="-122"/>
                <a:cs typeface="Times New Roman" panose="02020603050405020304" pitchFamily="18" charset="0"/>
              </a:rPr>
              <a:t>。它们的单位都为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dB</a:t>
            </a: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23414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1C17E-D165-CF2C-28E6-162D85C3EF6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4B711B29-3C5A-FF26-932F-F8DE77CE8835}"/>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D122232C-8C2C-463E-092B-73F3527D1616}"/>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传输线之间的耦合</a:t>
            </a:r>
          </a:p>
        </p:txBody>
      </p:sp>
      <p:pic>
        <p:nvPicPr>
          <p:cNvPr id="5" name="图片 4">
            <a:extLst>
              <a:ext uri="{FF2B5EF4-FFF2-40B4-BE49-F238E27FC236}">
                <a16:creationId xmlns:a16="http://schemas.microsoft.com/office/drawing/2014/main" id="{A0413555-E17A-AECB-A9E8-416C8A0796C6}"/>
              </a:ext>
            </a:extLst>
          </p:cNvPr>
          <p:cNvPicPr>
            <a:picLocks noChangeAspect="1"/>
          </p:cNvPicPr>
          <p:nvPr/>
        </p:nvPicPr>
        <p:blipFill>
          <a:blip r:embed="rId2"/>
          <a:stretch>
            <a:fillRect/>
          </a:stretch>
        </p:blipFill>
        <p:spPr>
          <a:xfrm>
            <a:off x="626929" y="3964592"/>
            <a:ext cx="4735589" cy="2768369"/>
          </a:xfrm>
          <a:prstGeom prst="rect">
            <a:avLst/>
          </a:prstGeom>
        </p:spPr>
      </p:pic>
      <p:sp>
        <p:nvSpPr>
          <p:cNvPr id="6" name="文本框 5">
            <a:extLst>
              <a:ext uri="{FF2B5EF4-FFF2-40B4-BE49-F238E27FC236}">
                <a16:creationId xmlns:a16="http://schemas.microsoft.com/office/drawing/2014/main" id="{CF673482-0F9C-45A4-C0CB-57940D3BAC75}"/>
              </a:ext>
            </a:extLst>
          </p:cNvPr>
          <p:cNvSpPr txBox="1"/>
          <p:nvPr/>
        </p:nvSpPr>
        <p:spPr>
          <a:xfrm>
            <a:off x="476410" y="806824"/>
            <a:ext cx="11310898" cy="369331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 先观察下图，在相邻线为浮空的情况下，它的频响与我们</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channel</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仿真看到的有些共同点，即存在窄频带内吸收能量的现象，说明</a:t>
            </a:r>
            <a:r>
              <a:rPr lang="en-US" altLang="zh-CN" dirty="0">
                <a:latin typeface="Times New Roman" panose="02020603050405020304" pitchFamily="18" charset="0"/>
                <a:ea typeface="宋体" panose="02010600030101010101" pitchFamily="2" charset="-122"/>
                <a:cs typeface="Times New Roman" panose="02020603050405020304" pitchFamily="18" charset="0"/>
              </a:rPr>
              <a:t>channel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中存在不少 的耦合情况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当相邻微带线靠近时，攻击线中的部分信号会耦合到相邻线，造成近端和远端串扰。在微带线中，远端串扰比近端串扰大得多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但仅从</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响应很难分出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中有多少是由衰减产生的，有多少是由其他互连的耦合产生的，除非耦合到其他互连的信号也被加以测量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当频率升高时，由于叠层板中介质损耗引起的返回损耗从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0dB</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下降得非常缓慢。大于</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1GHz</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时，有明显的大的窄带下冲，这些就是封装的电源和地腔通过耦合对能量的吸收</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1624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CFD61-CE09-EB82-85EB-5D2A8C0A7EDE}"/>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8DACBE7F-9D70-5175-7FDE-6CBE239C358A}"/>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21878966-EEDA-C283-2458-EDD59C3C455E}"/>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单端及差分</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a:t>
            </a:r>
          </a:p>
        </p:txBody>
      </p:sp>
      <p:sp>
        <p:nvSpPr>
          <p:cNvPr id="2" name="文本框 1">
            <a:extLst>
              <a:ext uri="{FF2B5EF4-FFF2-40B4-BE49-F238E27FC236}">
                <a16:creationId xmlns:a16="http://schemas.microsoft.com/office/drawing/2014/main" id="{2C5DCCFC-2391-F27D-DA1D-F9CE4AEC15B4}"/>
              </a:ext>
            </a:extLst>
          </p:cNvPr>
          <p:cNvSpPr txBox="1"/>
          <p:nvPr/>
        </p:nvSpPr>
        <p:spPr>
          <a:xfrm>
            <a:off x="476410" y="806824"/>
            <a:ext cx="11479946" cy="5632311"/>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参数用于描述互连的差分特性时，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参数称为差分</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参数、混模</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参数或均衡</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参数。这些术语在工业界是通用的，其首选项是混模</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混模</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用差分对的术语描述一个四端口的互连，这里的端口称为差分端口。一个差分对在两端各有一个差分端口，其中存在的信号类型只包括差分信号和共模信号。任何进入差分端口的波形都可以用差分信号和共模信号的组合加以描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差分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描述了互连如何与差分信号和共模信号相互作用。在差分对的两端只有两个差分端口。具有不同下标值的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个独立</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，描述了信号是如何进出差分对的。每个差分</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参数都有幅度和相位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采用一种系统标识，它不仅要描述正弦波信号输入和输出的端口，而且要描述信号的类型。我们使用字母</a:t>
            </a:r>
            <a:r>
              <a:rPr lang="en-US" altLang="zh-CN" dirty="0">
                <a:latin typeface="Times New Roman" panose="02020603050405020304" pitchFamily="18" charset="0"/>
                <a:ea typeface="宋体" panose="02010600030101010101" pitchFamily="2" charset="-122"/>
                <a:cs typeface="Times New Roman" panose="02020603050405020304" pitchFamily="18" charset="0"/>
              </a:rPr>
              <a:t>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分别代表差分信号和共模信号。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S_DD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用来表示差分信号输入、差分信号输出。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S_CC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用来表示共模信号输入、共模信号输出。我们也使用与习惯相反的顺序来表示信号的顺序，首先是输出端口的信号，接着是输入端口的信号。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S_CD</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用来表示差分信号输入、共模信号输出。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S_DC</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用来表示共模信号输入、差分信号输出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按照惯例，先列出代表信号类型的字母，再列出端口下标。例如，用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S_CD21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输出的共模信号与从端口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输入的差分信号之比值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B1B82D8-3E58-046F-6B75-936F437BC289}"/>
              </a:ext>
            </a:extLst>
          </p:cNvPr>
          <p:cNvPicPr>
            <a:picLocks noChangeAspect="1"/>
          </p:cNvPicPr>
          <p:nvPr/>
        </p:nvPicPr>
        <p:blipFill>
          <a:blip r:embed="rId2"/>
          <a:stretch>
            <a:fillRect/>
          </a:stretch>
        </p:blipFill>
        <p:spPr>
          <a:xfrm>
            <a:off x="10393819" y="2570268"/>
            <a:ext cx="978551" cy="709260"/>
          </a:xfrm>
          <a:prstGeom prst="rect">
            <a:avLst/>
          </a:prstGeom>
        </p:spPr>
      </p:pic>
    </p:spTree>
    <p:extLst>
      <p:ext uri="{BB962C8B-B14F-4D97-AF65-F5344CB8AC3E}">
        <p14:creationId xmlns:p14="http://schemas.microsoft.com/office/powerpoint/2010/main" val="1030740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DDFB7-3CE0-9D07-F064-9A4CACF5B72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CCB4D815-0F3F-3649-F9BD-2C1D34B9069E}"/>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9995B12F-B825-B8AC-F8B9-13EAD7554739}"/>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差分插入损耗与模态转化</a:t>
            </a:r>
          </a:p>
        </p:txBody>
      </p:sp>
      <p:sp>
        <p:nvSpPr>
          <p:cNvPr id="2" name="文本框 1">
            <a:extLst>
              <a:ext uri="{FF2B5EF4-FFF2-40B4-BE49-F238E27FC236}">
                <a16:creationId xmlns:a16="http://schemas.microsoft.com/office/drawing/2014/main" id="{2DC97438-A3DA-3644-9A78-6B4FC2968AF8}"/>
              </a:ext>
            </a:extLst>
          </p:cNvPr>
          <p:cNvSpPr txBox="1"/>
          <p:nvPr/>
        </p:nvSpPr>
        <p:spPr>
          <a:xfrm>
            <a:off x="476410" y="806824"/>
            <a:ext cx="11479946"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因为大部分差分对都应用在高速串行链路中，所以</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差分插入损耗是目前最重要的差分</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参数元素</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。相位包含了差分信号的时延和散射信息，而幅度则包含了由于损耗和其他因素所引起的衰减信息</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S_DD21</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首先受制于导线损耗和介质损耗，这导致了差分插入损耗的单调递减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影响</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S_DD21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的第二个因素是连接器、层切换和过孔的阻抗不匹配。这些因素引起了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S_DD21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图的一些波动。其他两个有时会影响</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S_DD21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的因素是：过孔短桩线的谐振和模态转化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dirty="0">
                <a:latin typeface="Times New Roman" panose="02020603050405020304" pitchFamily="18" charset="0"/>
                <a:ea typeface="宋体" panose="02010600030101010101" pitchFamily="2" charset="-122"/>
                <a:cs typeface="Times New Roman" panose="02020603050405020304" pitchFamily="18" charset="0"/>
              </a:rPr>
              <a:t>S_CD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只有差分对中的两条线不对称时，才会把一些差分信号转化为共模信号，反之亦然。在一个完全对称的差分对中，不会有任何模态转化。只要是对一条线做了什么，就对另一条线也做相同的动作，那么无论有多大的不连续都不会产生模态转化，</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S_CD</a:t>
            </a:r>
            <a:r>
              <a:rPr lang="zh-CN" altLang="en-US" dirty="0">
                <a:latin typeface="Times New Roman" panose="02020603050405020304" pitchFamily="18" charset="0"/>
                <a:ea typeface="宋体" panose="02010600030101010101" pitchFamily="2" charset="-122"/>
                <a:cs typeface="Times New Roman" panose="02020603050405020304" pitchFamily="18" charset="0"/>
              </a:rPr>
              <a:t>项的值将为零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87491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73D58-C922-6D93-2DCD-83551B97371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AD67C99-3F6D-AA3B-D302-5760F74F5990}"/>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D44A10EF-5C97-885D-3E4F-3BEB8ACAB233}"/>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参数的时域和频域</a:t>
            </a:r>
          </a:p>
        </p:txBody>
      </p:sp>
      <p:sp>
        <p:nvSpPr>
          <p:cNvPr id="2" name="文本框 1">
            <a:extLst>
              <a:ext uri="{FF2B5EF4-FFF2-40B4-BE49-F238E27FC236}">
                <a16:creationId xmlns:a16="http://schemas.microsoft.com/office/drawing/2014/main" id="{591F306E-7554-DA3B-FC05-B75F3BEA620D}"/>
              </a:ext>
            </a:extLst>
          </p:cNvPr>
          <p:cNvSpPr txBox="1"/>
          <p:nvPr/>
        </p:nvSpPr>
        <p:spPr>
          <a:xfrm>
            <a:off x="476410" y="806824"/>
            <a:ext cx="11479946"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对于线性无源互连，一个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参数元素中包含的信息可以等价地在时域或频域中表示。这是因为，频域中的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参数描述了互连如何作用于任意正弦波电压。通过组合不同的正弦频率分量，就可以综合出任意的时域波形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阶跃响应</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阶跃响应和时域反射响应中常见的波形是相同的，所以它常被当成时域反射响应。当</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在时域中被当成阶跃响应时，它和时域反射响应完全一样，并且</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包含单端互连阻抗曲线的信息</a:t>
            </a: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在时域中被当成阶跃响应时，</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体现了互连如何使一个信号的上升边或下降边失真</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，这通常是由于互连的损耗所致</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当有多个响应需要在时域计算时，通常借用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参数为每一个矩阵元素的标识表示端口的相互关系，但是用字母</a:t>
            </a:r>
            <a:r>
              <a:rPr lang="en-US" altLang="zh-CN"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代替字母</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T_11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是时域反射响应，而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T_21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则是时域传输响应</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为了得到一个互连的阻抗曲线，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的时域阶跃响应形式要比频域形式更容易。同理，</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的频域形式在互连损耗上比时域阶跃响应形式敏感得多</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002980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4530E-5315-D112-9E74-0BA1BA879FD2}"/>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676CE6A-0DFF-636C-8805-BDC6E700A082}"/>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16AAA72A-FFB5-FC32-14D6-0FE15116C170}"/>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差分对</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无耦合时的差分阻抗</a:t>
            </a:r>
          </a:p>
        </p:txBody>
      </p:sp>
      <p:sp>
        <p:nvSpPr>
          <p:cNvPr id="2" name="文本框 1">
            <a:extLst>
              <a:ext uri="{FF2B5EF4-FFF2-40B4-BE49-F238E27FC236}">
                <a16:creationId xmlns:a16="http://schemas.microsoft.com/office/drawing/2014/main" id="{09EBE585-E202-35EE-9919-DFB0350DA171}"/>
              </a:ext>
            </a:extLst>
          </p:cNvPr>
          <p:cNvSpPr txBox="1"/>
          <p:nvPr/>
        </p:nvSpPr>
        <p:spPr>
          <a:xfrm>
            <a:off x="476410" y="806824"/>
            <a:ext cx="1131089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先考虑两个差分信号传输线没有耦合时的差分阻抗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为了使耦合降到最小，假定两条传输线离得足够远，例如线间距至少为线宽的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流经信号线与返回路径之间的电流为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I_one</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V_one</a:t>
            </a:r>
            <a:r>
              <a:rPr lang="en-US" altLang="zh-CN" dirty="0">
                <a:latin typeface="Times New Roman" panose="02020603050405020304" pitchFamily="18" charset="0"/>
                <a:ea typeface="宋体" panose="02010600030101010101" pitchFamily="2" charset="-122"/>
                <a:cs typeface="Times New Roman" panose="02020603050405020304" pitchFamily="18" charset="0"/>
              </a:rPr>
              <a:t>/Z_0 </a:t>
            </a:r>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I_one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表示流经信号线与返回路径的电流，</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V_one</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表示信号线与邻近返回路径之间的电压，</a:t>
            </a:r>
            <a:r>
              <a:rPr lang="en-US" altLang="zh-CN" dirty="0">
                <a:latin typeface="Times New Roman" panose="02020603050405020304" pitchFamily="18" charset="0"/>
                <a:ea typeface="宋体" panose="02010600030101010101" pitchFamily="2" charset="-122"/>
                <a:cs typeface="Times New Roman" panose="02020603050405020304" pitchFamily="18" charset="0"/>
              </a:rPr>
              <a:t>Z_0</a:t>
            </a:r>
            <a:r>
              <a:rPr lang="zh-CN" altLang="en-US" dirty="0">
                <a:latin typeface="Times New Roman" panose="02020603050405020304" pitchFamily="18" charset="0"/>
                <a:ea typeface="宋体" panose="02010600030101010101" pitchFamily="2" charset="-122"/>
                <a:cs typeface="Times New Roman" panose="02020603050405020304" pitchFamily="18" charset="0"/>
              </a:rPr>
              <a:t>表示单端信号线的特性阻抗</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例如，将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0V</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1V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的跳变信号加到第一条线上，同时将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1V</a:t>
            </a:r>
            <a:r>
              <a:rPr lang="zh-CN" altLang="en-US" dirty="0">
                <a:latin typeface="Times New Roman" panose="02020603050405020304" pitchFamily="18" charset="0"/>
                <a:ea typeface="宋体" panose="02010600030101010101" pitchFamily="2" charset="-122"/>
                <a:cs typeface="Times New Roman" panose="02020603050405020304" pitchFamily="18" charset="0"/>
              </a:rPr>
              <a:t>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0V</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的跳变信号加到第二条线上。每条线都有一个电流回路，流经第一条线的电流大小为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I=1V/50Ω=20mA</a:t>
            </a:r>
            <a:r>
              <a:rPr lang="zh-CN" altLang="en-US" dirty="0">
                <a:latin typeface="Times New Roman" panose="02020603050405020304" pitchFamily="18" charset="0"/>
                <a:ea typeface="宋体" panose="02010600030101010101" pitchFamily="2" charset="-122"/>
                <a:cs typeface="Times New Roman" panose="02020603050405020304" pitchFamily="18" charset="0"/>
              </a:rPr>
              <a:t>，方向为从信号线流向返回路径。第二条线的电流也是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20mA</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，但方向是从返回路径流向信号线、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则此时差分电压时</a:t>
            </a:r>
            <a:r>
              <a:rPr lang="en-US" altLang="zh-CN" dirty="0">
                <a:latin typeface="Times New Roman" panose="02020603050405020304" pitchFamily="18" charset="0"/>
                <a:ea typeface="宋体" panose="02010600030101010101" pitchFamily="2" charset="-122"/>
                <a:cs typeface="Times New Roman" panose="02020603050405020304" pitchFamily="18" charset="0"/>
              </a:rPr>
              <a:t>2V</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，差分阻抗是</a:t>
            </a:r>
            <a:r>
              <a:rPr lang="el-GR" altLang="zh-CN" dirty="0">
                <a:latin typeface="Times New Roman" panose="02020603050405020304" pitchFamily="18" charset="0"/>
                <a:ea typeface="宋体" panose="02010600030101010101" pitchFamily="2" charset="-122"/>
                <a:cs typeface="Times New Roman" panose="02020603050405020304" pitchFamily="18" charset="0"/>
              </a:rPr>
              <a:t>2×50Ω=100Ω</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即不考虑耦合的情况下，差分阻抗通常是单端信号传输线阻抗的两倍</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107F909B-C50F-5F88-0EAF-12B9AB65B6DC}"/>
              </a:ext>
            </a:extLst>
          </p:cNvPr>
          <p:cNvPicPr>
            <a:picLocks noChangeAspect="1"/>
          </p:cNvPicPr>
          <p:nvPr/>
        </p:nvPicPr>
        <p:blipFill>
          <a:blip r:embed="rId3"/>
          <a:stretch>
            <a:fillRect/>
          </a:stretch>
        </p:blipFill>
        <p:spPr>
          <a:xfrm>
            <a:off x="404692" y="4286637"/>
            <a:ext cx="6849036" cy="2072812"/>
          </a:xfrm>
          <a:prstGeom prst="rect">
            <a:avLst/>
          </a:prstGeom>
        </p:spPr>
      </p:pic>
      <p:pic>
        <p:nvPicPr>
          <p:cNvPr id="9" name="图片 8">
            <a:extLst>
              <a:ext uri="{FF2B5EF4-FFF2-40B4-BE49-F238E27FC236}">
                <a16:creationId xmlns:a16="http://schemas.microsoft.com/office/drawing/2014/main" id="{87422D06-B206-F571-609F-6116EDA08C29}"/>
              </a:ext>
            </a:extLst>
          </p:cNvPr>
          <p:cNvPicPr>
            <a:picLocks noChangeAspect="1"/>
          </p:cNvPicPr>
          <p:nvPr/>
        </p:nvPicPr>
        <p:blipFill>
          <a:blip r:embed="rId4"/>
          <a:stretch>
            <a:fillRect/>
          </a:stretch>
        </p:blipFill>
        <p:spPr>
          <a:xfrm>
            <a:off x="7826545" y="4286637"/>
            <a:ext cx="3889045" cy="2142807"/>
          </a:xfrm>
          <a:prstGeom prst="rect">
            <a:avLst/>
          </a:prstGeom>
        </p:spPr>
      </p:pic>
      <p:sp>
        <p:nvSpPr>
          <p:cNvPr id="10" name="文本框 9">
            <a:extLst>
              <a:ext uri="{FF2B5EF4-FFF2-40B4-BE49-F238E27FC236}">
                <a16:creationId xmlns:a16="http://schemas.microsoft.com/office/drawing/2014/main" id="{DD85D925-A435-799A-2EC2-3A8F878B0FE5}"/>
              </a:ext>
            </a:extLst>
          </p:cNvPr>
          <p:cNvSpPr txBox="1"/>
          <p:nvPr/>
        </p:nvSpPr>
        <p:spPr>
          <a:xfrm>
            <a:off x="1690487" y="6359449"/>
            <a:ext cx="312754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无端接时的差分对末端信号</a:t>
            </a:r>
          </a:p>
        </p:txBody>
      </p:sp>
      <p:sp>
        <p:nvSpPr>
          <p:cNvPr id="11" name="文本框 10">
            <a:extLst>
              <a:ext uri="{FF2B5EF4-FFF2-40B4-BE49-F238E27FC236}">
                <a16:creationId xmlns:a16="http://schemas.microsoft.com/office/drawing/2014/main" id="{21268F56-2A5C-BEE7-B1EB-654D8379AD5D}"/>
              </a:ext>
            </a:extLst>
          </p:cNvPr>
          <p:cNvSpPr txBox="1"/>
          <p:nvPr/>
        </p:nvSpPr>
        <p:spPr>
          <a:xfrm>
            <a:off x="8451156" y="6355237"/>
            <a:ext cx="3127540" cy="369332"/>
          </a:xfrm>
          <a:prstGeom prst="rect">
            <a:avLst/>
          </a:prstGeom>
          <a:noFill/>
        </p:spPr>
        <p:txBody>
          <a:bodyPr wrap="square" rtlCol="0">
            <a:spAutoFit/>
          </a:bodyPr>
          <a:lstStyle/>
          <a:p>
            <a:r>
              <a:rPr lang="zh-CN" altLang="en-US" dirty="0">
                <a:latin typeface="Times New Roman" panose="02020603050405020304" pitchFamily="18" charset="0"/>
                <a:ea typeface="宋体" panose="02010600030101010101" pitchFamily="2" charset="-122"/>
                <a:cs typeface="Times New Roman" panose="02020603050405020304" pitchFamily="18" charset="0"/>
              </a:rPr>
              <a:t>有端接时的差分对末端信号</a:t>
            </a:r>
          </a:p>
        </p:txBody>
      </p:sp>
    </p:spTree>
    <p:extLst>
      <p:ext uri="{BB962C8B-B14F-4D97-AF65-F5344CB8AC3E}">
        <p14:creationId xmlns:p14="http://schemas.microsoft.com/office/powerpoint/2010/main" val="149606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B2483-AAEC-D1E3-E384-DA69D8920CB8}"/>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7915F4C1-8EB8-1320-EFE7-07A395940CD2}"/>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CB815231-1025-4E1C-455B-269C5E9DEFB1}"/>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差分对</a:t>
            </a: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耦合时的差分阻抗</a:t>
            </a:r>
          </a:p>
        </p:txBody>
      </p:sp>
      <p:sp>
        <p:nvSpPr>
          <p:cNvPr id="2" name="文本框 1">
            <a:extLst>
              <a:ext uri="{FF2B5EF4-FFF2-40B4-BE49-F238E27FC236}">
                <a16:creationId xmlns:a16="http://schemas.microsoft.com/office/drawing/2014/main" id="{B7A66AF4-5B49-3A07-AA8E-53652967E1CB}"/>
              </a:ext>
            </a:extLst>
          </p:cNvPr>
          <p:cNvSpPr txBox="1"/>
          <p:nvPr/>
        </p:nvSpPr>
        <p:spPr>
          <a:xfrm>
            <a:off x="476410" y="806824"/>
            <a:ext cx="11310898"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考虑差分信号传输线的耦合时</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当两条信号线靠近时，利用前述的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SPICE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电容矩阵，</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都将发生改变。因为信号线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和返回路径之间的边缘场被邻近的信号线阻断了，所以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会减小，而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会增加；但负载电容</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C_L=C_11+C_12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却没有较大的变化。下图给出了两条带状线的等效电容电路及</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C_L</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C_12</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的变化情况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当有第二条邻近信号线存在时，信号线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的特性阻抗不是一个特定的值。它</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还取决于邻近信号线被驱动的情况（如右图）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如果信号线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被固定在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电位，则阻抗值接近于未耦合时的值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如果信号线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加相反信号，阻抗值就会降低</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如果信号线</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加相同信号，阻抗值就会升高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3D2565BA-CCD3-414A-67C2-1EA7CB69A9CA}"/>
              </a:ext>
            </a:extLst>
          </p:cNvPr>
          <p:cNvPicPr>
            <a:picLocks noChangeAspect="1"/>
          </p:cNvPicPr>
          <p:nvPr/>
        </p:nvPicPr>
        <p:blipFill>
          <a:blip r:embed="rId3"/>
          <a:stretch>
            <a:fillRect/>
          </a:stretch>
        </p:blipFill>
        <p:spPr>
          <a:xfrm>
            <a:off x="583947" y="4072538"/>
            <a:ext cx="4702308" cy="2568215"/>
          </a:xfrm>
          <a:prstGeom prst="rect">
            <a:avLst/>
          </a:prstGeom>
        </p:spPr>
      </p:pic>
      <p:pic>
        <p:nvPicPr>
          <p:cNvPr id="8" name="图片 7">
            <a:extLst>
              <a:ext uri="{FF2B5EF4-FFF2-40B4-BE49-F238E27FC236}">
                <a16:creationId xmlns:a16="http://schemas.microsoft.com/office/drawing/2014/main" id="{4C89B16D-D5CA-C778-B2A1-AB81D02540C4}"/>
              </a:ext>
            </a:extLst>
          </p:cNvPr>
          <p:cNvPicPr>
            <a:picLocks noChangeAspect="1"/>
          </p:cNvPicPr>
          <p:nvPr/>
        </p:nvPicPr>
        <p:blipFill>
          <a:blip r:embed="rId4"/>
          <a:stretch>
            <a:fillRect/>
          </a:stretch>
        </p:blipFill>
        <p:spPr>
          <a:xfrm>
            <a:off x="6215573" y="4083407"/>
            <a:ext cx="4283682" cy="2649554"/>
          </a:xfrm>
          <a:prstGeom prst="rect">
            <a:avLst/>
          </a:prstGeom>
        </p:spPr>
      </p:pic>
    </p:spTree>
    <p:extLst>
      <p:ext uri="{BB962C8B-B14F-4D97-AF65-F5344CB8AC3E}">
        <p14:creationId xmlns:p14="http://schemas.microsoft.com/office/powerpoint/2010/main" val="230263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B4690-9F13-2A82-2E38-7E60BA5CA89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E4F2F17-A4B8-5757-4329-812D44F2EF48}"/>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D53F460B-400D-B05E-A57C-CA552B8D7C9A}"/>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DRAM</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中差分及共模信号的端接</a:t>
            </a:r>
          </a:p>
        </p:txBody>
      </p:sp>
      <p:pic>
        <p:nvPicPr>
          <p:cNvPr id="5" name="图片 4">
            <a:extLst>
              <a:ext uri="{FF2B5EF4-FFF2-40B4-BE49-F238E27FC236}">
                <a16:creationId xmlns:a16="http://schemas.microsoft.com/office/drawing/2014/main" id="{71CFCCC5-B348-0596-75E8-D091D0495221}"/>
              </a:ext>
            </a:extLst>
          </p:cNvPr>
          <p:cNvPicPr>
            <a:picLocks noChangeAspect="1"/>
          </p:cNvPicPr>
          <p:nvPr/>
        </p:nvPicPr>
        <p:blipFill>
          <a:blip r:embed="rId2"/>
          <a:stretch>
            <a:fillRect/>
          </a:stretch>
        </p:blipFill>
        <p:spPr>
          <a:xfrm>
            <a:off x="886947" y="4257436"/>
            <a:ext cx="3412426" cy="2359996"/>
          </a:xfrm>
          <a:prstGeom prst="rect">
            <a:avLst/>
          </a:prstGeom>
        </p:spPr>
      </p:pic>
      <p:sp>
        <p:nvSpPr>
          <p:cNvPr id="6" name="文本框 5">
            <a:extLst>
              <a:ext uri="{FF2B5EF4-FFF2-40B4-BE49-F238E27FC236}">
                <a16:creationId xmlns:a16="http://schemas.microsoft.com/office/drawing/2014/main" id="{BF718734-5904-F71E-A7CB-F88632894B08}"/>
              </a:ext>
            </a:extLst>
          </p:cNvPr>
          <p:cNvSpPr txBox="1"/>
          <p:nvPr/>
        </p:nvSpPr>
        <p:spPr>
          <a:xfrm>
            <a:off x="476410" y="806824"/>
            <a:ext cx="1131089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下图中这两种差分与共模信号的端接方式，是能较大程度地消除反射，但是我们现在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DRAM</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里面采用的应该不是这两种之一</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而是在每个信号线与单独的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VDDQ</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电压源之间实现端接，例如，对于</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导线，这是指将</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的电阻器连接到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power</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，这会有效地将每条导线端接为单端传输线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当两条信号线之间</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没有耦合</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时，它将端接差分信号和共模信号，其端接功耗只有端接到地的一半。</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随着线间耦合增加</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而差分阻抗保持在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100Ω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，差分信号仍将被端接，共模信号将大部分被端接。这不是一个完美的端接方案，但可以匹配到</a:t>
            </a:r>
            <a:r>
              <a:rPr lang="en-US" altLang="zh-CN" dirty="0">
                <a:latin typeface="Times New Roman" panose="02020603050405020304" pitchFamily="18" charset="0"/>
                <a:ea typeface="宋体" panose="02010600030101010101" pitchFamily="2" charset="-122"/>
                <a:cs typeface="Times New Roman" panose="02020603050405020304" pitchFamily="18" charset="0"/>
              </a:rPr>
              <a:t>90%</a:t>
            </a: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这一方案的优点是</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提供了良好的差分信号端接、适当的共模信号端接，以及良好的功耗</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，而且可以针对芯片上的阻抗端接</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46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65747-9637-531C-7327-648CAACA5C9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0A732959-723E-09CE-4275-393AE09B9804}"/>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5D7C7331-6CC6-0995-BE9E-FF0151BC22A5}"/>
              </a:ext>
            </a:extLst>
          </p:cNvPr>
          <p:cNvSpPr txBox="1"/>
          <p:nvPr/>
        </p:nvSpPr>
        <p:spPr>
          <a:xfrm>
            <a:off x="410045" y="125039"/>
            <a:ext cx="11071210" cy="400110"/>
          </a:xfrm>
          <a:prstGeom prst="rect">
            <a:avLst/>
          </a:prstGeom>
          <a:noFill/>
        </p:spPr>
        <p:txBody>
          <a:bodyPr wrap="square" rtlCol="0">
            <a:spAutoFit/>
          </a:bodyPr>
          <a:lstStyle/>
          <a:p>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差分信号向共模信号转化</a:t>
            </a:r>
          </a:p>
        </p:txBody>
      </p:sp>
      <p:sp>
        <p:nvSpPr>
          <p:cNvPr id="2" name="文本框 1">
            <a:extLst>
              <a:ext uri="{FF2B5EF4-FFF2-40B4-BE49-F238E27FC236}">
                <a16:creationId xmlns:a16="http://schemas.microsoft.com/office/drawing/2014/main" id="{9EDCBCB4-221A-2BC8-3CDA-776C5129E87F}"/>
              </a:ext>
            </a:extLst>
          </p:cNvPr>
          <p:cNvSpPr txBox="1"/>
          <p:nvPr/>
        </p:nvSpPr>
        <p:spPr>
          <a:xfrm>
            <a:off x="476410" y="806824"/>
            <a:ext cx="1131089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首先想到我们在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DQS/CLK</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spec</a:t>
            </a:r>
            <a:r>
              <a:rPr lang="zh-CN" altLang="en-US" dirty="0">
                <a:latin typeface="Times New Roman" panose="02020603050405020304" pitchFamily="18" charset="0"/>
                <a:ea typeface="宋体" panose="02010600030101010101" pitchFamily="2" charset="-122"/>
                <a:cs typeface="Times New Roman" panose="02020603050405020304" pitchFamily="18" charset="0"/>
              </a:rPr>
              <a:t>里都看到的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VIX</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指标</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，规定的是输入的差分信号彼此之间的最大相位差</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尽管这一页强调的不是相位差，而是为什么会导致差分输入信号存在相位差，其与差分向共模转化有共同因素</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任何不对称因素都会使差分信号转化成共模信号，其中包括</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串扰、驱动器错位、线长偏差及不对称的负载</a:t>
            </a:r>
            <a:r>
              <a:rPr lang="zh-CN" altLang="en-US" dirty="0">
                <a:latin typeface="Times New Roman" panose="02020603050405020304" pitchFamily="18" charset="0"/>
                <a:ea typeface="宋体" panose="02010600030101010101" pitchFamily="2" charset="-122"/>
                <a:cs typeface="Times New Roman" panose="02020603050405020304" pitchFamily="18" charset="0"/>
              </a:rPr>
              <a:t>等。把错位维持在最低限度的一个重要目的就是使差分信号向共模信号的转化降到最小</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任何不对称因素都会使部分差分信号转化成共模信号</a:t>
            </a:r>
            <a:r>
              <a:rPr lang="zh-CN" altLang="en-US" dirty="0">
                <a:latin typeface="Times New Roman" panose="02020603050405020304" pitchFamily="18" charset="0"/>
                <a:ea typeface="宋体" panose="02010600030101010101" pitchFamily="2" charset="-122"/>
                <a:cs typeface="Times New Roman" panose="02020603050405020304" pitchFamily="18" charset="0"/>
              </a:rPr>
              <a:t>。总之，如果驱动器和接收器对共模信号不敏感，产生的共模信号量就不会引起问题。例如典型的差分接收器都有很大的共模抑制比</a:t>
            </a:r>
            <a:r>
              <a:rPr lang="en-US" altLang="zh-CN" dirty="0">
                <a:latin typeface="Times New Roman" panose="02020603050405020304" pitchFamily="18" charset="0"/>
                <a:ea typeface="宋体" panose="02010600030101010101" pitchFamily="2" charset="-122"/>
                <a:cs typeface="Times New Roman" panose="02020603050405020304" pitchFamily="18" charset="0"/>
              </a:rPr>
              <a:t>(CMRR)</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（所以后面对于</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差分信号的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input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buffer</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需要</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check CMRR</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528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BE66B-042C-8E54-771B-2904D6120FF0}"/>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E2C3AC4-D25D-67C6-8821-D898F6100873}"/>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E6AEA476-8D08-FA91-B808-6A25908D8649}"/>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a:t>
            </a:r>
          </a:p>
        </p:txBody>
      </p:sp>
      <p:sp>
        <p:nvSpPr>
          <p:cNvPr id="2" name="文本框 1">
            <a:extLst>
              <a:ext uri="{FF2B5EF4-FFF2-40B4-BE49-F238E27FC236}">
                <a16:creationId xmlns:a16="http://schemas.microsoft.com/office/drawing/2014/main" id="{7F129A84-F738-06EF-F360-0E69A31CD13C}"/>
              </a:ext>
            </a:extLst>
          </p:cNvPr>
          <p:cNvSpPr txBox="1"/>
          <p:nvPr/>
        </p:nvSpPr>
        <p:spPr>
          <a:xfrm>
            <a:off x="476410" y="806824"/>
            <a:ext cx="11310898" cy="5909310"/>
          </a:xfrm>
          <a:prstGeom prst="rect">
            <a:avLst/>
          </a:prstGeom>
          <a:noFill/>
        </p:spPr>
        <p:txBody>
          <a:bodyPr wrap="square" rtlCol="0">
            <a:spAutoFit/>
          </a:bodyPr>
          <a:lstStyle/>
          <a:p>
            <a:pPr marL="285750" indent="-285750">
              <a:buFont typeface="Arial" panose="020B0604020202020204" pitchFamily="34" charset="0"/>
              <a:buChar char="•"/>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参数的定义</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在信号完整性领域，</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参数又称为行为模型</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，可以作为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描述线性、无源互连行为</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的一种通用手段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每一种互连的电气行为都可以用</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参数加以描述，包括：电阻器；电容器；电路板走线；电路板平面；背板；连接器；封装；插座；电缆等，信号作为激励作用于互连时，互连的行为会产生一个响应信号。</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在激励</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响应波形中，隐含着的就是互连的行为模型</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行为模型</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行为模型描述的是互连如何与一个标准的入射波相互作用。在频域描述时，这个标准波形当然只能是正弦波。然而，在时域描述时，这一标准波形可以是阶跃或者冲激波形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从根本上讲，</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参数描述了从互连末端散射出的比如正弦波的精确波形</a:t>
            </a:r>
            <a:r>
              <a:rPr lang="zh-CN" altLang="en-US" dirty="0">
                <a:latin typeface="Times New Roman" panose="02020603050405020304" pitchFamily="18" charset="0"/>
                <a:ea typeface="宋体" panose="02010600030101010101" pitchFamily="2" charset="-122"/>
                <a:cs typeface="Times New Roman" panose="02020603050405020304" pitchFamily="18" charset="0"/>
              </a:rPr>
              <a:t>。术语</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参数就是散射参数的缩写</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散射波</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当一个波形输入到互连时，它可以从互连散射回去，也可以散射到互连的其他连接处，通常把那些散射回源端的波称为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反射波</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，而把那些通过元器件散射出去的波称为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传输波</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时域</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中测量散射波时，入射波形通常是一个阶跃波，我们把反射波称为时域反射</a:t>
            </a:r>
            <a:r>
              <a:rPr lang="en-US" altLang="zh-CN" dirty="0">
                <a:latin typeface="Times New Roman" panose="02020603050405020304" pitchFamily="18" charset="0"/>
                <a:ea typeface="宋体" panose="02010600030101010101" pitchFamily="2" charset="-122"/>
                <a:cs typeface="Times New Roman" panose="02020603050405020304" pitchFamily="18" charset="0"/>
              </a:rPr>
              <a:t>(TDR)</a:t>
            </a:r>
            <a:r>
              <a:rPr lang="zh-CN" altLang="en-US" dirty="0">
                <a:latin typeface="Times New Roman" panose="02020603050405020304" pitchFamily="18" charset="0"/>
                <a:ea typeface="宋体" panose="02010600030101010101" pitchFamily="2" charset="-122"/>
                <a:cs typeface="Times New Roman" panose="02020603050405020304" pitchFamily="18" charset="0"/>
              </a:rPr>
              <a:t>响应。用于测量时域反射响应的仪器称为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时域反射计</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(TDR)</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。传输波就是时域传输</a:t>
            </a:r>
            <a:r>
              <a:rPr lang="en-US" altLang="zh-CN" dirty="0">
                <a:latin typeface="Times New Roman" panose="02020603050405020304" pitchFamily="18" charset="0"/>
                <a:ea typeface="宋体" panose="02010600030101010101" pitchFamily="2" charset="-122"/>
                <a:cs typeface="Times New Roman" panose="02020603050405020304" pitchFamily="18" charset="0"/>
              </a:rPr>
              <a:t>(TDT)</a:t>
            </a:r>
            <a:r>
              <a:rPr lang="zh-CN" altLang="en-US" dirty="0">
                <a:latin typeface="Times New Roman" panose="02020603050405020304" pitchFamily="18" charset="0"/>
                <a:ea typeface="宋体" panose="02010600030101010101" pitchFamily="2" charset="-122"/>
                <a:cs typeface="Times New Roman" panose="02020603050405020304" pitchFamily="18" charset="0"/>
              </a:rPr>
              <a:t>波</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在</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频域</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中，用于测量正弦波反射响应和传输响应的仪器称为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矢量网络分析仪</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(VNA)</a:t>
            </a:r>
            <a:r>
              <a:rPr lang="zh-CN" altLang="en-US" dirty="0">
                <a:latin typeface="Times New Roman" panose="02020603050405020304" pitchFamily="18" charset="0"/>
                <a:ea typeface="宋体" panose="02010600030101010101" pitchFamily="2" charset="-122"/>
                <a:cs typeface="Times New Roman" panose="02020603050405020304" pitchFamily="18" charset="0"/>
              </a:rPr>
              <a:t>。矢量是指正弦波的幅度和相位都要被测量；频域中的反射和传输项称为特定的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和</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，或</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返回损耗和插入损耗</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74902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7DBDB-5F80-3350-7127-EE80844CB99B}"/>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63220DD4-741F-AD9C-E861-461704F5775B}"/>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A198EBA5-5F6C-07FE-6DCD-FBB9257A1608}"/>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参数的基本公式</a:t>
            </a:r>
          </a:p>
        </p:txBody>
      </p:sp>
      <p:sp>
        <p:nvSpPr>
          <p:cNvPr id="6" name="文本框 5">
            <a:extLst>
              <a:ext uri="{FF2B5EF4-FFF2-40B4-BE49-F238E27FC236}">
                <a16:creationId xmlns:a16="http://schemas.microsoft.com/office/drawing/2014/main" id="{3B36557D-912D-303D-CB43-CE8D9274B221}"/>
              </a:ext>
            </a:extLst>
          </p:cNvPr>
          <p:cNvSpPr txBox="1"/>
          <p:nvPr/>
        </p:nvSpPr>
        <p:spPr>
          <a:xfrm>
            <a:off x="476410" y="806824"/>
            <a:ext cx="11310898" cy="4247317"/>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参数都是输出正弦波和输入正弦波的比值，即</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输出正弦波</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输入正弦波 </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。两个正弦波的比值其实是两个数。幅度是输出和输入正弦波幅度的比值，相位是输出和输入正弦波的相位差。</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参数的幅值就是两个幅值的比值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端口指派方式</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试图对多传输线采用一种端口指派方法，以使传输线的端口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连到端口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邻近端口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而流向端口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，这样就可以扩展到更多的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条传输线</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参数的端口指派</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为了区别每个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参数所涉及的端口组合，使用两个下标值。第一个下标值对应输出端口，而第二个下标值对应输入端口。例如，从端口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进入并从端口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出去的正弦波的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参数表示为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例如，</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代表从端口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进入并从端口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出去的信号。</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代表从端口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进入并从端口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出去的信号</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74E4DA01-44FD-2C14-B3AA-19A4D38B51E5}"/>
              </a:ext>
            </a:extLst>
          </p:cNvPr>
          <p:cNvPicPr>
            <a:picLocks noChangeAspect="1"/>
          </p:cNvPicPr>
          <p:nvPr/>
        </p:nvPicPr>
        <p:blipFill>
          <a:blip r:embed="rId2"/>
          <a:stretch>
            <a:fillRect/>
          </a:stretch>
        </p:blipFill>
        <p:spPr>
          <a:xfrm>
            <a:off x="1065758" y="5159707"/>
            <a:ext cx="1779895" cy="1262586"/>
          </a:xfrm>
          <a:prstGeom prst="rect">
            <a:avLst/>
          </a:prstGeom>
        </p:spPr>
      </p:pic>
    </p:spTree>
    <p:extLst>
      <p:ext uri="{BB962C8B-B14F-4D97-AF65-F5344CB8AC3E}">
        <p14:creationId xmlns:p14="http://schemas.microsoft.com/office/powerpoint/2010/main" val="236393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2385-E952-951D-6DD5-AF40FAB337AA}"/>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93DFBF70-A7A8-ECE2-A6DF-3F37BB1170D9}"/>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0092144B-5D50-FCEA-381D-49E318DCCDA4}"/>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参数矩阵</a:t>
            </a:r>
          </a:p>
        </p:txBody>
      </p:sp>
      <p:sp>
        <p:nvSpPr>
          <p:cNvPr id="2" name="文本框 1">
            <a:extLst>
              <a:ext uri="{FF2B5EF4-FFF2-40B4-BE49-F238E27FC236}">
                <a16:creationId xmlns:a16="http://schemas.microsoft.com/office/drawing/2014/main" id="{5E12CE69-325D-866A-AE12-9C3A9C63A257}"/>
              </a:ext>
            </a:extLst>
          </p:cNvPr>
          <p:cNvSpPr txBox="1"/>
          <p:nvPr/>
        </p:nvSpPr>
        <p:spPr>
          <a:xfrm>
            <a:off x="476410" y="806824"/>
            <a:ext cx="11479946" cy="3416320"/>
          </a:xfrm>
          <a:prstGeom prst="rect">
            <a:avLst/>
          </a:prstGeom>
          <a:noFill/>
        </p:spPr>
        <p:txBody>
          <a:bodyPr wrap="square" rtlCol="0">
            <a:spAutoFit/>
          </a:bodyPr>
          <a:lstStyle/>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一个单端口的被测元器件</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只有一个</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参数，记为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。在不同的频率点上，它具有许多数据取值。在任意单一频率点，</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都是复数，因此它实际上是两个数值，可以用幅度和相位，或者实部和虚部加以描述</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一个二端口元器件含有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个可能的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参数值</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对于所有线性无源元件而言，总有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S_12=S_21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，在有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个元素的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参数矩阵中只有</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个独立项</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这种形式可以扩展到任意个数的元素，一般而言，独立</a:t>
            </a:r>
            <a:r>
              <a:rPr lang="en-US" altLang="zh-CN"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dirty="0">
                <a:latin typeface="Times New Roman" panose="02020603050405020304" pitchFamily="18" charset="0"/>
                <a:ea typeface="宋体" panose="02010600030101010101" pitchFamily="2" charset="-122"/>
                <a:cs typeface="Times New Roman" panose="02020603050405020304" pitchFamily="18" charset="0"/>
              </a:rPr>
              <a:t>参数元素的个数可以由下式求出：</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N_unique</a:t>
            </a:r>
            <a:r>
              <a:rPr lang="en-US" altLang="zh-CN" dirty="0">
                <a:latin typeface="Times New Roman" panose="02020603050405020304" pitchFamily="18" charset="0"/>
                <a:ea typeface="宋体" panose="02010600030101010101" pitchFamily="2" charset="-122"/>
                <a:cs typeface="Times New Roman" panose="02020603050405020304" pitchFamily="18" charset="0"/>
              </a:rPr>
              <a:t>=n(n+1)/2 </a:t>
            </a: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我们仿真用的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channel model</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是多少个端口的</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参数呢？</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C2A244D-5610-8FDB-2D7A-09508B8FFEFE}"/>
              </a:ext>
            </a:extLst>
          </p:cNvPr>
          <p:cNvPicPr>
            <a:picLocks noChangeAspect="1"/>
          </p:cNvPicPr>
          <p:nvPr/>
        </p:nvPicPr>
        <p:blipFill>
          <a:blip r:embed="rId3"/>
          <a:stretch>
            <a:fillRect/>
          </a:stretch>
        </p:blipFill>
        <p:spPr>
          <a:xfrm>
            <a:off x="700314" y="4413252"/>
            <a:ext cx="3904489" cy="2239015"/>
          </a:xfrm>
          <a:prstGeom prst="rect">
            <a:avLst/>
          </a:prstGeom>
        </p:spPr>
      </p:pic>
      <p:pic>
        <p:nvPicPr>
          <p:cNvPr id="8" name="图片 7">
            <a:extLst>
              <a:ext uri="{FF2B5EF4-FFF2-40B4-BE49-F238E27FC236}">
                <a16:creationId xmlns:a16="http://schemas.microsoft.com/office/drawing/2014/main" id="{D0627A10-FA23-A775-3194-DA07908E3329}"/>
              </a:ext>
            </a:extLst>
          </p:cNvPr>
          <p:cNvPicPr>
            <a:picLocks noChangeAspect="1"/>
          </p:cNvPicPr>
          <p:nvPr/>
        </p:nvPicPr>
        <p:blipFill>
          <a:blip r:embed="rId4"/>
          <a:stretch>
            <a:fillRect/>
          </a:stretch>
        </p:blipFill>
        <p:spPr>
          <a:xfrm>
            <a:off x="5082069" y="4425878"/>
            <a:ext cx="3904489" cy="2226389"/>
          </a:xfrm>
          <a:prstGeom prst="rect">
            <a:avLst/>
          </a:prstGeom>
        </p:spPr>
      </p:pic>
    </p:spTree>
    <p:extLst>
      <p:ext uri="{BB962C8B-B14F-4D97-AF65-F5344CB8AC3E}">
        <p14:creationId xmlns:p14="http://schemas.microsoft.com/office/powerpoint/2010/main" val="3683915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D6AA0-55E8-6AC1-AB66-DF596DF1ED73}"/>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F35D9E39-91E0-5C46-BFBC-DFE6402BEFB2}"/>
              </a:ext>
            </a:extLst>
          </p:cNvPr>
          <p:cNvSpPr txBox="1"/>
          <p:nvPr/>
        </p:nvSpPr>
        <p:spPr>
          <a:xfrm>
            <a:off x="4391580" y="2985126"/>
            <a:ext cx="426447" cy="369332"/>
          </a:xfrm>
          <a:prstGeom prst="rect">
            <a:avLst/>
          </a:prstGeom>
          <a:noFill/>
        </p:spPr>
        <p:txBody>
          <a:bodyPr wrap="square" rtlCol="0">
            <a:spAutoFit/>
          </a:bodyPr>
          <a:lstStyle/>
          <a:p>
            <a:endParaRPr lang="zh-CN" altLang="en-US" dirty="0"/>
          </a:p>
        </p:txBody>
      </p:sp>
      <p:sp>
        <p:nvSpPr>
          <p:cNvPr id="4" name="文本框 3">
            <a:extLst>
              <a:ext uri="{FF2B5EF4-FFF2-40B4-BE49-F238E27FC236}">
                <a16:creationId xmlns:a16="http://schemas.microsoft.com/office/drawing/2014/main" id="{9900D415-E30F-A8D1-E576-BC9E2A1B8C8B}"/>
              </a:ext>
            </a:extLst>
          </p:cNvPr>
          <p:cNvSpPr txBox="1"/>
          <p:nvPr/>
        </p:nvSpPr>
        <p:spPr>
          <a:xfrm>
            <a:off x="410045" y="125039"/>
            <a:ext cx="11071210" cy="400110"/>
          </a:xfrm>
          <a:prstGeom prst="rect">
            <a:avLst/>
          </a:prstGeom>
          <a:noFill/>
        </p:spPr>
        <p:txBody>
          <a:bodyPr wrap="square" rtlCol="0">
            <a:spAutoFit/>
          </a:bodyPr>
          <a:lstStyle/>
          <a:p>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S</a:t>
            </a: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参数的矢量</a:t>
            </a:r>
          </a:p>
        </p:txBody>
      </p:sp>
      <p:sp>
        <p:nvSpPr>
          <p:cNvPr id="2" name="文本框 1">
            <a:extLst>
              <a:ext uri="{FF2B5EF4-FFF2-40B4-BE49-F238E27FC236}">
                <a16:creationId xmlns:a16="http://schemas.microsoft.com/office/drawing/2014/main" id="{841F6234-1AAF-AB09-547D-2831CD7752B3}"/>
              </a:ext>
            </a:extLst>
          </p:cNvPr>
          <p:cNvSpPr txBox="1"/>
          <p:nvPr/>
        </p:nvSpPr>
        <p:spPr>
          <a:xfrm>
            <a:off x="476410" y="806824"/>
            <a:ext cx="11310898" cy="39703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 相位</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不妨以最简单的互联即均匀传输线（线阻抗为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50Ω</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，并且和端口阻抗相匹配）来举例，在这种情况下，没有反射，而且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S_11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的幅度为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；所有正弦波都将被传输，所以</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的幅度为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，即在每个频率点都为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0dB</a:t>
            </a:r>
            <a:r>
              <a:rPr lang="zh-CN" altLang="en-US" dirty="0">
                <a:latin typeface="Times New Roman" panose="02020603050405020304" pitchFamily="18" charset="0"/>
                <a:ea typeface="宋体" panose="02010600030101010101" pitchFamily="2" charset="-122"/>
                <a:cs typeface="Times New Roman" panose="02020603050405020304" pitchFamily="18" charset="0"/>
              </a:rPr>
              <a:t>。而</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的相位会随着传输线的时延和频率的变化而变化</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当在端口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加入一个正弦波，在时延</a:t>
            </a:r>
            <a:r>
              <a:rPr lang="en-US" altLang="zh-CN" dirty="0">
                <a:latin typeface="Times New Roman" panose="02020603050405020304" pitchFamily="18" charset="0"/>
                <a:ea typeface="宋体" panose="02010600030101010101" pitchFamily="2" charset="-122"/>
                <a:cs typeface="Times New Roman" panose="02020603050405020304" pitchFamily="18" charset="0"/>
              </a:rPr>
              <a:t>T_D</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内它不会从端口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传出，如果正弦波传入端口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时的相位为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，那么它从端口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传出时的相位可能仍是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；比较从端口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传出的正弦波的相位与传入端口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的正弦波的相位时，是同一时刻瞬间所呈现的相位，下图描绘了这一情况</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相位的波前穿过传输线向前传播时，进入端口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的正弦波的相位也前进了。现在传入端口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的正弦波的相位是</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f×T_D×360°</a:t>
            </a:r>
          </a:p>
          <a:p>
            <a:pPr marL="742950" lvl="1" indent="-285750">
              <a:buFont typeface="Arial" panose="020B0604020202020204" pitchFamily="34" charset="0"/>
              <a:buChar cha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当计算</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的相位时，也就是从端口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传出的正弦波相位减去传入端口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的正弦波相位，此时从端口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传出的相位可能是</a:t>
            </a:r>
            <a:r>
              <a:rPr lang="en-US" altLang="zh-CN" dirty="0">
                <a:latin typeface="Times New Roman" panose="02020603050405020304" pitchFamily="18" charset="0"/>
                <a:ea typeface="宋体" panose="02010600030101010101" pitchFamily="2" charset="-122"/>
                <a:cs typeface="Times New Roman" panose="02020603050405020304" pitchFamily="18" charset="0"/>
              </a:rPr>
              <a:t>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，但传入端口</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的相位前进到</a:t>
            </a:r>
            <a:r>
              <a:rPr lang="en-US" altLang="zh-CN" dirty="0" err="1">
                <a:latin typeface="Times New Roman" panose="02020603050405020304" pitchFamily="18" charset="0"/>
                <a:ea typeface="宋体" panose="02010600030101010101" pitchFamily="2" charset="-122"/>
                <a:cs typeface="Times New Roman" panose="02020603050405020304" pitchFamily="18" charset="0"/>
              </a:rPr>
              <a:t>f×T_D</a:t>
            </a:r>
            <a:r>
              <a:rPr lang="zh-CN" altLang="en-US" dirty="0">
                <a:latin typeface="Times New Roman" panose="02020603050405020304" pitchFamily="18" charset="0"/>
                <a:ea typeface="宋体" panose="02010600030101010101" pitchFamily="2" charset="-122"/>
                <a:cs typeface="Times New Roman" panose="02020603050405020304" pitchFamily="18" charset="0"/>
              </a:rPr>
              <a:t>。这就意味着</a:t>
            </a:r>
            <a:r>
              <a:rPr lang="en-US" altLang="zh-CN"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的相位为：</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相位</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(S_21)=0°−f×T_D×360°</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S_21</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的相位始终是负的，而且随着频率升高负值也增大</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05943B9D-B8C9-2886-C4A8-E97313D89F51}"/>
              </a:ext>
            </a:extLst>
          </p:cNvPr>
          <p:cNvPicPr>
            <a:picLocks noChangeAspect="1"/>
          </p:cNvPicPr>
          <p:nvPr/>
        </p:nvPicPr>
        <p:blipFill>
          <a:blip r:embed="rId3"/>
          <a:stretch>
            <a:fillRect/>
          </a:stretch>
        </p:blipFill>
        <p:spPr>
          <a:xfrm>
            <a:off x="770884" y="4415918"/>
            <a:ext cx="3934040" cy="2438240"/>
          </a:xfrm>
          <a:prstGeom prst="rect">
            <a:avLst/>
          </a:prstGeom>
        </p:spPr>
      </p:pic>
    </p:spTree>
    <p:extLst>
      <p:ext uri="{BB962C8B-B14F-4D97-AF65-F5344CB8AC3E}">
        <p14:creationId xmlns:p14="http://schemas.microsoft.com/office/powerpoint/2010/main" val="24707316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11755</TotalTime>
  <Words>3505</Words>
  <Application>Microsoft Office PowerPoint</Application>
  <PresentationFormat>宽屏</PresentationFormat>
  <Paragraphs>168</Paragraphs>
  <Slides>14</Slides>
  <Notes>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14</vt:i4>
      </vt:variant>
    </vt:vector>
  </HeadingPairs>
  <TitlesOfParts>
    <vt:vector size="19" baseType="lpstr">
      <vt:lpstr>PingFang SC</vt:lpstr>
      <vt:lpstr>等线</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qiao wu</dc:creator>
  <cp:lastModifiedBy>qiao wu</cp:lastModifiedBy>
  <cp:revision>89</cp:revision>
  <dcterms:created xsi:type="dcterms:W3CDTF">2024-08-05T13:52:41Z</dcterms:created>
  <dcterms:modified xsi:type="dcterms:W3CDTF">2024-11-17T18:20:54Z</dcterms:modified>
</cp:coreProperties>
</file>