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6" r:id="rId3"/>
    <p:sldId id="261" r:id="rId4"/>
    <p:sldId id="257" r:id="rId5"/>
    <p:sldId id="262" r:id="rId6"/>
    <p:sldId id="260" r:id="rId7"/>
    <p:sldId id="263" r:id="rId8"/>
    <p:sldId id="259" r:id="rId9"/>
    <p:sldId id="264" r:id="rId10"/>
    <p:sldId id="258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LITERATURE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432-2336-42B2-B7F7-F5B47666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1471-3E6B-46D4-BAFA-FCB1DDF7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/>
              <a:t>Feedback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Self-similarity?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Could high stratification stabilise flows and prevent transition?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Do these layered structures have interfaces? Discontinuous jumps in density?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Plan for next week:</a:t>
            </a:r>
            <a:endParaRPr lang="en-GB" i="1" dirty="0"/>
          </a:p>
          <a:p>
            <a:pPr marL="548640" lvl="2" indent="0">
              <a:buNone/>
            </a:pPr>
            <a:r>
              <a:rPr lang="en-GB" i="1" dirty="0"/>
              <a:t>Layer formation and </a:t>
            </a:r>
            <a:r>
              <a:rPr lang="en-GB" i="1" dirty="0" err="1"/>
              <a:t>relaminarisation</a:t>
            </a:r>
            <a:r>
              <a:rPr lang="en-GB" i="1" dirty="0"/>
              <a:t> of Couette flow with spanwise stratification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F1DD-6C03-4DBA-88D0-204D5D808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Layer formation and </a:t>
            </a:r>
            <a:r>
              <a:rPr lang="en-GB" sz="4000" dirty="0" err="1"/>
              <a:t>relaminarisation</a:t>
            </a:r>
            <a:r>
              <a:rPr lang="en-GB" sz="4000" dirty="0"/>
              <a:t> for in plane Couette flow with spanwise stratification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554D1-C2B5-45B1-A65E-5E668D0FC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Effects of stable stratification and investigating stratified turbulence</a:t>
            </a:r>
          </a:p>
        </p:txBody>
      </p:sp>
    </p:spTree>
    <p:extLst>
      <p:ext uri="{BB962C8B-B14F-4D97-AF65-F5344CB8AC3E}">
        <p14:creationId xmlns:p14="http://schemas.microsoft.com/office/powerpoint/2010/main" val="381586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0021-8C54-402B-9309-592125B2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6283-7A4A-49D7-B99A-9AB36B4C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Stratified turbulence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59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1C72-C6C4-410D-83C9-3E6DA686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Turbulence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953-F787-482C-AF64-E083C16E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Turbulence in stable stratified flows we observe formation of layers separated by layers</a:t>
            </a:r>
          </a:p>
          <a:p>
            <a:pPr lvl="1"/>
            <a:r>
              <a:rPr lang="en-GB" dirty="0"/>
              <a:t>Presence of density interface with sharp gradients</a:t>
            </a:r>
          </a:p>
          <a:p>
            <a:pPr lvl="1"/>
            <a:r>
              <a:rPr lang="en-GB" dirty="0"/>
              <a:t>Relevant to atmosphere and oceans</a:t>
            </a:r>
          </a:p>
          <a:p>
            <a:pPr lvl="1"/>
            <a:r>
              <a:rPr lang="en-GB" dirty="0"/>
              <a:t>Interfaces act as barriers to mixing and transport</a:t>
            </a:r>
          </a:p>
          <a:p>
            <a:r>
              <a:rPr lang="en-GB" dirty="0"/>
              <a:t>Stratification suppress vertical velocities, due to gravity (restoring force)</a:t>
            </a:r>
          </a:p>
          <a:p>
            <a:pPr lvl="1"/>
            <a:r>
              <a:rPr lang="en-GB" dirty="0"/>
              <a:t>When stratification is large -&gt; highly anisotropic flows</a:t>
            </a:r>
          </a:p>
        </p:txBody>
      </p:sp>
    </p:spTree>
    <p:extLst>
      <p:ext uri="{BB962C8B-B14F-4D97-AF65-F5344CB8AC3E}">
        <p14:creationId xmlns:p14="http://schemas.microsoft.com/office/powerpoint/2010/main" val="10411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F8B-D87E-45F7-B158-F0F027332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Self-similarity of strongly stratified inviscid (</a:t>
            </a:r>
            <a:r>
              <a:rPr lang="en-GB" sz="3600" dirty="0" err="1"/>
              <a:t>i</a:t>
            </a:r>
            <a:r>
              <a:rPr lang="en-GB" sz="3600" dirty="0"/>
              <a:t>/v)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3090-89FE-49EC-BCE5-9F78B0080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UNDERSTANDING CONCEPT OF STRATIFICATION AND QUANTIFYING THIS PHENOMENA including governing equations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6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EB8D-72B2-4EDC-B4EF-A7CD0996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EE75-1B69-4BEF-B0A0-8FBD4D7A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stratification</a:t>
            </a:r>
          </a:p>
          <a:p>
            <a:pPr lvl="1"/>
            <a:r>
              <a:rPr lang="en-GB" dirty="0"/>
              <a:t>Scaling methods</a:t>
            </a:r>
          </a:p>
          <a:p>
            <a:r>
              <a:rPr lang="en-GB" dirty="0"/>
              <a:t>Governing equations and scaling analysis</a:t>
            </a:r>
          </a:p>
          <a:p>
            <a:r>
              <a:rPr lang="en-GB" dirty="0"/>
              <a:t>Concept of stratified turbulence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4B3-E3E8-4E79-AD3A-2273D077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BE0A-398E-475C-8930-3D75091F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Stable stratified flows </a:t>
            </a:r>
          </a:p>
          <a:p>
            <a:pPr lvl="1"/>
            <a:r>
              <a:rPr lang="en-GB" b="1" dirty="0"/>
              <a:t>Lower density fluids rise</a:t>
            </a:r>
          </a:p>
          <a:p>
            <a:pPr lvl="1"/>
            <a:r>
              <a:rPr lang="en-GB" dirty="0"/>
              <a:t>Flow disturbances - gravity relaminarizes flow. </a:t>
            </a:r>
            <a:r>
              <a:rPr lang="en-GB" b="1" dirty="0"/>
              <a:t>Vertical displacements are inhibited</a:t>
            </a:r>
          </a:p>
          <a:p>
            <a:pPr lvl="1"/>
            <a:r>
              <a:rPr lang="en-GB" dirty="0"/>
              <a:t>Flows are predominantly horizontal but develop strong vertical variations – reorganise into </a:t>
            </a:r>
            <a:r>
              <a:rPr lang="en-GB" b="1" dirty="0"/>
              <a:t>decoupled horizontal layers</a:t>
            </a:r>
            <a:r>
              <a:rPr lang="en-GB" dirty="0"/>
              <a:t>						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4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44B3-E3E8-4E79-AD3A-2273D077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Stratification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BE0A-398E-475C-8930-3D75091F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(Horizontal) Froude number,</a:t>
            </a:r>
            <a:r>
              <a:rPr lang="en-GB" b="1" dirty="0"/>
              <a:t> </a:t>
            </a:r>
            <a:r>
              <a:rPr lang="en-GB" b="1" dirty="0" err="1"/>
              <a:t>F</a:t>
            </a:r>
            <a:r>
              <a:rPr lang="en-GB" sz="1400" b="1" dirty="0" err="1"/>
              <a:t>h</a:t>
            </a:r>
            <a:r>
              <a:rPr lang="en-GB" b="1" dirty="0"/>
              <a:t> = U/(N*</a:t>
            </a:r>
            <a:r>
              <a:rPr lang="en-GB" b="1" dirty="0" err="1"/>
              <a:t>L</a:t>
            </a:r>
            <a:r>
              <a:rPr lang="en-GB" sz="1200" b="1" dirty="0" err="1"/>
              <a:t>h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U – horizontal velocity</a:t>
            </a:r>
          </a:p>
          <a:p>
            <a:pPr lvl="1"/>
            <a:r>
              <a:rPr lang="en-GB" dirty="0"/>
              <a:t>N – Brunt-Vaisala (BV) frequency; stratification factor</a:t>
            </a:r>
          </a:p>
          <a:p>
            <a:pPr lvl="1"/>
            <a:r>
              <a:rPr lang="en-GB" dirty="0" err="1"/>
              <a:t>L</a:t>
            </a:r>
            <a:r>
              <a:rPr lang="en-GB" sz="1400" dirty="0" err="1"/>
              <a:t>h</a:t>
            </a:r>
            <a:r>
              <a:rPr lang="en-GB" dirty="0"/>
              <a:t> – horizontal length </a:t>
            </a:r>
          </a:p>
          <a:p>
            <a:pPr lvl="2"/>
            <a:r>
              <a:rPr lang="en-GB" dirty="0"/>
              <a:t>Strong stratification defined by </a:t>
            </a:r>
            <a:r>
              <a:rPr lang="en-GB" dirty="0" err="1"/>
              <a:t>Fh</a:t>
            </a:r>
            <a:r>
              <a:rPr lang="en-GB" dirty="0"/>
              <a:t>&lt;&lt;1 (since N is large)</a:t>
            </a:r>
          </a:p>
          <a:p>
            <a:pPr lvl="1"/>
            <a:r>
              <a:rPr lang="en-GB" dirty="0" err="1"/>
              <a:t>L</a:t>
            </a:r>
            <a:r>
              <a:rPr lang="en-GB" sz="1200" dirty="0" err="1"/>
              <a:t>h</a:t>
            </a:r>
            <a:r>
              <a:rPr lang="en-GB" sz="1200" dirty="0"/>
              <a:t> </a:t>
            </a:r>
            <a:r>
              <a:rPr lang="en-GB" dirty="0"/>
              <a:t>and U are control variables 	</a:t>
            </a:r>
          </a:p>
          <a:p>
            <a:r>
              <a:rPr lang="en-GB" dirty="0" err="1"/>
              <a:t>L</a:t>
            </a:r>
            <a:r>
              <a:rPr lang="en-GB" sz="1600" dirty="0" err="1"/>
              <a:t>v</a:t>
            </a:r>
            <a:r>
              <a:rPr lang="en-GB" dirty="0"/>
              <a:t> – vertical length</a:t>
            </a:r>
          </a:p>
          <a:p>
            <a:pPr lvl="2"/>
            <a:r>
              <a:rPr lang="en-GB" b="1" dirty="0" err="1"/>
              <a:t>L</a:t>
            </a:r>
            <a:r>
              <a:rPr lang="en-GB" sz="1100" b="1" dirty="0" err="1"/>
              <a:t>v</a:t>
            </a:r>
            <a:r>
              <a:rPr lang="en-GB" b="1" dirty="0"/>
              <a:t> = U/N	</a:t>
            </a:r>
            <a:r>
              <a:rPr lang="en-GB" dirty="0"/>
              <a:t>	</a:t>
            </a:r>
          </a:p>
          <a:p>
            <a:r>
              <a:rPr lang="en-GB" dirty="0"/>
              <a:t>Delta = </a:t>
            </a:r>
            <a:r>
              <a:rPr lang="en-GB" dirty="0" err="1"/>
              <a:t>L</a:t>
            </a:r>
            <a:r>
              <a:rPr lang="en-GB" sz="1600" dirty="0" err="1"/>
              <a:t>v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dirty="0" err="1"/>
              <a:t>L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(Aspect Ratio)</a:t>
            </a:r>
            <a:r>
              <a:rPr lang="en-GB" sz="1400" dirty="0"/>
              <a:t> </a:t>
            </a:r>
            <a:r>
              <a:rPr lang="en-GB" dirty="0"/>
              <a:t>					</a:t>
            </a:r>
          </a:p>
          <a:p>
            <a:pPr marL="27432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351-1589-4C1F-B644-29807A4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Governing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70A-C3DB-4BA5-BDC7-271CAB63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Boussineq</a:t>
            </a:r>
            <a:r>
              <a:rPr lang="en-GB" dirty="0"/>
              <a:t> approximation?</a:t>
            </a:r>
          </a:p>
          <a:p>
            <a:pPr lvl="1"/>
            <a:r>
              <a:rPr lang="en-GB" dirty="0" err="1"/>
              <a:t>Navier</a:t>
            </a:r>
            <a:r>
              <a:rPr lang="en-GB" dirty="0"/>
              <a:t>-Stokes equation with added density perturbation term</a:t>
            </a:r>
          </a:p>
          <a:p>
            <a:pPr lvl="2"/>
            <a:r>
              <a:rPr lang="en-GB" dirty="0"/>
              <a:t>Perturbation term	-&gt;	-( (rho’’)g/(rho_0) </a:t>
            </a:r>
          </a:p>
          <a:p>
            <a:pPr lvl="3"/>
            <a:r>
              <a:rPr lang="en-GB" dirty="0"/>
              <a:t>rho’’ = density perturbation</a:t>
            </a:r>
          </a:p>
          <a:p>
            <a:pPr lvl="3"/>
            <a:r>
              <a:rPr lang="en-GB" dirty="0"/>
              <a:t>g = gravity constant</a:t>
            </a:r>
          </a:p>
          <a:p>
            <a:pPr lvl="3"/>
            <a:r>
              <a:rPr lang="en-GB" dirty="0"/>
              <a:t>rho_0 = reference density </a:t>
            </a:r>
          </a:p>
          <a:p>
            <a:pPr lvl="2"/>
            <a:r>
              <a:rPr lang="en-GB" dirty="0" err="1"/>
              <a:t>Eq</a:t>
            </a:r>
            <a:r>
              <a:rPr lang="en-GB" dirty="0"/>
              <a:t>(4) ??</a:t>
            </a:r>
          </a:p>
          <a:p>
            <a:r>
              <a:rPr lang="en-GB" dirty="0" err="1"/>
              <a:t>Eq</a:t>
            </a:r>
            <a:r>
              <a:rPr lang="en-GB" dirty="0"/>
              <a:t> (1) – (4) -&gt; dimensional governing equations</a:t>
            </a:r>
          </a:p>
        </p:txBody>
      </p:sp>
    </p:spTree>
    <p:extLst>
      <p:ext uri="{BB962C8B-B14F-4D97-AF65-F5344CB8AC3E}">
        <p14:creationId xmlns:p14="http://schemas.microsoft.com/office/powerpoint/2010/main" val="14623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351-1589-4C1F-B644-29807A4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Governing Equations -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70A-C3DB-4BA5-BDC7-271CAB63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Eq</a:t>
            </a:r>
            <a:r>
              <a:rPr lang="en-GB" dirty="0"/>
              <a:t> (7) – (10) -&gt; RMWL (?) dimensionless system </a:t>
            </a:r>
          </a:p>
          <a:p>
            <a:pPr lvl="1"/>
            <a:r>
              <a:rPr lang="en-GB" dirty="0"/>
              <a:t>Valid only for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 1 and delta &gt;=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</a:p>
          <a:p>
            <a:pPr lvl="1"/>
            <a:r>
              <a:rPr lang="en-GB" dirty="0"/>
              <a:t>Use transformations in Equation (6)</a:t>
            </a:r>
          </a:p>
          <a:p>
            <a:pPr lvl="1"/>
            <a:r>
              <a:rPr lang="en-GB" dirty="0" err="1"/>
              <a:t>Eq</a:t>
            </a:r>
            <a:r>
              <a:rPr lang="en-GB" dirty="0"/>
              <a:t> (11) – (14) -&gt; Assume Froude number squared is negligible</a:t>
            </a:r>
          </a:p>
          <a:p>
            <a:r>
              <a:rPr lang="en-GB" dirty="0" err="1"/>
              <a:t>Eq</a:t>
            </a:r>
            <a:r>
              <a:rPr lang="en-GB" dirty="0"/>
              <a:t> (15) – (18) -&gt; Assume delta 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and Froude number squared is negligible</a:t>
            </a:r>
          </a:p>
          <a:p>
            <a:r>
              <a:rPr lang="en-GB" dirty="0" err="1"/>
              <a:t>Eq</a:t>
            </a:r>
            <a:r>
              <a:rPr lang="en-GB" dirty="0"/>
              <a:t> (24) – (27) -&gt; Assume delta =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endParaRPr lang="en-GB" sz="1400" dirty="0"/>
          </a:p>
          <a:p>
            <a:pPr lvl="1"/>
            <a:r>
              <a:rPr lang="en-GB" sz="1800" dirty="0"/>
              <a:t>Use transformations in </a:t>
            </a:r>
            <a:r>
              <a:rPr lang="en-GB" sz="1800" dirty="0" err="1"/>
              <a:t>Eq</a:t>
            </a:r>
            <a:r>
              <a:rPr lang="en-GB" sz="1800" dirty="0"/>
              <a:t> (23)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90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79D-8FC8-43C9-AA1A-7218994E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Turbulence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0A4C-B7AE-420D-8C0C-4697FBA3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 to highly anisotropic layered turbulence</a:t>
            </a:r>
          </a:p>
          <a:p>
            <a:pPr lvl="1"/>
            <a:r>
              <a:rPr lang="en-GB" dirty="0"/>
              <a:t>Observed in oceans and atmosphere</a:t>
            </a:r>
          </a:p>
          <a:p>
            <a:r>
              <a:rPr lang="en-GB" dirty="0"/>
              <a:t>Study of stratified turbulence using </a:t>
            </a:r>
            <a:r>
              <a:rPr lang="en-GB" dirty="0" err="1"/>
              <a:t>Eq</a:t>
            </a:r>
            <a:r>
              <a:rPr lang="en-GB" dirty="0"/>
              <a:t> (24)-(27) not done in present paper</a:t>
            </a:r>
          </a:p>
          <a:p>
            <a:r>
              <a:rPr lang="en-GB" dirty="0"/>
              <a:t>Strongly stratified turbulence different from 2D turbulence</a:t>
            </a:r>
          </a:p>
          <a:p>
            <a:pPr lvl="1"/>
            <a:r>
              <a:rPr lang="en-GB" dirty="0"/>
              <a:t>Vertical stretching of vertical vorticity is possible</a:t>
            </a:r>
          </a:p>
          <a:p>
            <a:pPr lvl="1"/>
            <a:r>
              <a:rPr lang="en-GB" dirty="0"/>
              <a:t>Horizontal velocity no longer divergence free</a:t>
            </a:r>
          </a:p>
          <a:p>
            <a:pPr marL="4572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29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3980-4B6C-4E82-8323-995DEA8D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0F2-B0CF-4A2F-A193-C7A5889D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</a:t>
            </a:r>
            <a:r>
              <a:rPr lang="en-GB" sz="1400" dirty="0" err="1"/>
              <a:t>v</a:t>
            </a:r>
            <a:r>
              <a:rPr lang="en-GB" sz="2400" dirty="0"/>
              <a:t> </a:t>
            </a:r>
            <a:r>
              <a:rPr lang="en-GB" dirty="0"/>
              <a:t>is not a control variable</a:t>
            </a:r>
          </a:p>
          <a:p>
            <a:r>
              <a:rPr lang="en-GB" dirty="0"/>
              <a:t>In strongly stratified flow, </a:t>
            </a:r>
            <a:r>
              <a:rPr lang="en-GB" dirty="0" err="1"/>
              <a:t>i.e</a:t>
            </a:r>
            <a:r>
              <a:rPr lang="en-GB" dirty="0"/>
              <a:t>,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&lt;&lt;1, </a:t>
            </a:r>
            <a:r>
              <a:rPr lang="en-GB" dirty="0" err="1"/>
              <a:t>i</a:t>
            </a:r>
            <a:r>
              <a:rPr lang="en-GB" dirty="0"/>
              <a:t>/v equations are self-similar to vertical Froude number when </a:t>
            </a:r>
            <a:r>
              <a:rPr lang="en-GB" dirty="0" err="1"/>
              <a:t>L</a:t>
            </a:r>
            <a:r>
              <a:rPr lang="en-GB" sz="1400" dirty="0" err="1"/>
              <a:t>v</a:t>
            </a:r>
            <a:r>
              <a:rPr lang="en-GB" sz="1400" dirty="0"/>
              <a:t> </a:t>
            </a:r>
            <a:r>
              <a:rPr lang="en-GB" dirty="0"/>
              <a:t>is not a controlled input</a:t>
            </a:r>
          </a:p>
          <a:p>
            <a:r>
              <a:rPr lang="en-GB" dirty="0"/>
              <a:t>Self-similarity arises from acceleration term in </a:t>
            </a:r>
            <a:r>
              <a:rPr lang="en-GB" dirty="0" err="1"/>
              <a:t>Eq</a:t>
            </a:r>
            <a:r>
              <a:rPr lang="en-GB" dirty="0"/>
              <a:t> (2) is negligible when </a:t>
            </a:r>
            <a:r>
              <a:rPr lang="en-GB" dirty="0" err="1"/>
              <a:t>F</a:t>
            </a:r>
            <a:r>
              <a:rPr lang="en-GB" sz="1400" dirty="0" err="1"/>
              <a:t>h</a:t>
            </a:r>
            <a:r>
              <a:rPr lang="en-GB" sz="1400" dirty="0"/>
              <a:t> </a:t>
            </a:r>
            <a:r>
              <a:rPr lang="en-GB" dirty="0"/>
              <a:t>&lt;&lt;1</a:t>
            </a:r>
            <a:endParaRPr lang="en-GB" sz="1400" dirty="0"/>
          </a:p>
          <a:p>
            <a:pPr lvl="1"/>
            <a:r>
              <a:rPr lang="en-GB" dirty="0"/>
              <a:t>This makes </a:t>
            </a:r>
            <a:r>
              <a:rPr lang="en-GB" dirty="0" err="1"/>
              <a:t>Lv</a:t>
            </a:r>
            <a:r>
              <a:rPr lang="en-GB" dirty="0"/>
              <a:t> = U/N so scaling is fixed</a:t>
            </a:r>
          </a:p>
          <a:p>
            <a:r>
              <a:rPr lang="en-GB" dirty="0"/>
              <a:t>Using this vertical length scale, </a:t>
            </a:r>
            <a:r>
              <a:rPr lang="en-GB" dirty="0" err="1"/>
              <a:t>Eq</a:t>
            </a:r>
            <a:r>
              <a:rPr lang="en-GB" dirty="0"/>
              <a:t>(24)-(27) could be determined</a:t>
            </a:r>
          </a:p>
          <a:p>
            <a:pPr lvl="1"/>
            <a:r>
              <a:rPr lang="en-GB" dirty="0"/>
              <a:t>They describe a mixture of layered vortices</a:t>
            </a:r>
          </a:p>
        </p:txBody>
      </p:sp>
    </p:spTree>
    <p:extLst>
      <p:ext uri="{BB962C8B-B14F-4D97-AF65-F5344CB8AC3E}">
        <p14:creationId xmlns:p14="http://schemas.microsoft.com/office/powerpoint/2010/main" val="3272820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588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LITERATURE REVIEW</vt:lpstr>
      <vt:lpstr>Self-similarity of strongly stratified inviscid (i/v) flows</vt:lpstr>
      <vt:lpstr>Remarks</vt:lpstr>
      <vt:lpstr>Stratification</vt:lpstr>
      <vt:lpstr>Stratification Measures</vt:lpstr>
      <vt:lpstr>Governing Equations</vt:lpstr>
      <vt:lpstr>Governing Equations - Scaling</vt:lpstr>
      <vt:lpstr>Stratified Turbulence</vt:lpstr>
      <vt:lpstr>Final Comments</vt:lpstr>
      <vt:lpstr>Questions</vt:lpstr>
      <vt:lpstr>Layer formation and relaminarisation for in plane Couette flow with spanwise stratification</vt:lpstr>
      <vt:lpstr>Remarks</vt:lpstr>
      <vt:lpstr>Stratified Turbulence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16</cp:revision>
  <dcterms:created xsi:type="dcterms:W3CDTF">2019-11-22T15:10:56Z</dcterms:created>
  <dcterms:modified xsi:type="dcterms:W3CDTF">2019-11-28T16:40:13Z</dcterms:modified>
</cp:coreProperties>
</file>