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57" r:id="rId3"/>
    <p:sldId id="300" r:id="rId4"/>
    <p:sldId id="303" r:id="rId5"/>
    <p:sldId id="304" r:id="rId6"/>
    <p:sldId id="308" r:id="rId7"/>
    <p:sldId id="306" r:id="rId8"/>
    <p:sldId id="315" r:id="rId9"/>
    <p:sldId id="322" r:id="rId10"/>
    <p:sldId id="311" r:id="rId11"/>
    <p:sldId id="258" r:id="rId12"/>
    <p:sldId id="309" r:id="rId13"/>
    <p:sldId id="316" r:id="rId14"/>
    <p:sldId id="317" r:id="rId15"/>
    <p:sldId id="318" r:id="rId16"/>
    <p:sldId id="319" r:id="rId17"/>
    <p:sldId id="313" r:id="rId18"/>
    <p:sldId id="320" r:id="rId19"/>
    <p:sldId id="314" r:id="rId20"/>
    <p:sldId id="321" r:id="rId21"/>
    <p:sldId id="301" r:id="rId22"/>
    <p:sldId id="312" r:id="rId23"/>
    <p:sldId id="323"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81920" autoAdjust="0"/>
  </p:normalViewPr>
  <p:slideViewPr>
    <p:cSldViewPr snapToGrid="0">
      <p:cViewPr varScale="1">
        <p:scale>
          <a:sx n="87" d="100"/>
          <a:sy n="87"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2F4CC-ECB2-4C7A-8D09-41904C8B5963}" type="datetimeFigureOut">
              <a:rPr lang="en-GB" smtClean="0"/>
              <a:t>02/03/2020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1115E-8D2A-4B97-80D1-87001A486EEE}" type="slidenum">
              <a:rPr lang="en-GB" smtClean="0"/>
              <a:t>‹#›</a:t>
            </a:fld>
            <a:endParaRPr lang="en-GB"/>
          </a:p>
        </p:txBody>
      </p:sp>
    </p:spTree>
    <p:extLst>
      <p:ext uri="{BB962C8B-B14F-4D97-AF65-F5344CB8AC3E}">
        <p14:creationId xmlns:p14="http://schemas.microsoft.com/office/powerpoint/2010/main" val="187619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search.proquest.com/docview/303711620?pq-origsite=prim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search.proquest.com/docview/303711620?pq-origsite=primo"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search.proquest.com/docview/303711620?pq-origsite=primo"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228600" indent="-228600">
              <a:buAutoNum type="arabicPeriod"/>
            </a:pPr>
            <a:r>
              <a:rPr lang="en-US" dirty="0"/>
              <a:t>Could potentially try the ground effect one</a:t>
            </a:r>
            <a:r>
              <a:rPr lang="en-US" dirty="0">
                <a:sym typeface="Wingdings"/>
              </a:rPr>
              <a:t> Although no validation available</a:t>
            </a:r>
            <a:r>
              <a:rPr lang="en-US" baseline="0" dirty="0">
                <a:sym typeface="Wingdings"/>
              </a:rPr>
              <a:t> due to lack of existing flight test data nor the wake model (ground effect is not modelled for ground effect</a:t>
            </a:r>
            <a:r>
              <a:rPr lang="mr-IN" baseline="0" dirty="0">
                <a:sym typeface="Wingdings"/>
              </a:rPr>
              <a:t>–</a:t>
            </a:r>
            <a:r>
              <a:rPr lang="en-US" baseline="0" dirty="0">
                <a:sym typeface="Wingdings"/>
              </a:rPr>
              <a:t> This is one of the newest version of the wake model). </a:t>
            </a:r>
          </a:p>
          <a:p>
            <a:pPr marL="228600" indent="-228600">
              <a:buAutoNum type="arabicPeriod"/>
            </a:pPr>
            <a:r>
              <a:rPr lang="en-US" baseline="0" dirty="0">
                <a:sym typeface="Wingdings"/>
              </a:rPr>
              <a:t>Have clear understanding of what the model and equations are, where they fit in. Not need to have started/finished coding. Be very clear about the direction/meaning of the project. TALK ABOUT THE CODE (flight dynamics code-introduction in Dr Ribera’s paper). WAHAT IT DOES AND DOES NOT DO. NOT A CFD CODE. HOW THE CODE CAN HAVE DIFFERENT CODES AND MODELS TO CALCULATE THESE VELOCITIES, FROM FREE WAKE TO DYNAMIC INFLOW. EXPLAIN HOW INFLOW FITS IN THERE. SAY ABOUT PROGRESS OF THE MODEL. EXTENDING FLIGHT CONDITIONS CAPTURED THROUGH THE INFLOW MODELS. IDEA: ADD LATER VERSIONS OF CODE. ESPECIALLY THE VORTEX RING STATE; ACCORDING TO DR RIBERAS THESIS. </a:t>
            </a:r>
            <a:r>
              <a:rPr lang="en-US" b="1" i="1" u="sng" baseline="0" dirty="0">
                <a:sym typeface="Wingdings"/>
              </a:rPr>
              <a:t>Highlight</a:t>
            </a:r>
            <a:r>
              <a:rPr lang="en-US" baseline="0" dirty="0">
                <a:sym typeface="Wingdings"/>
              </a:rPr>
              <a:t> bits you want people to read. </a:t>
            </a:r>
          </a:p>
          <a:p>
            <a:pPr marL="228600" indent="-228600">
              <a:buAutoNum type="arabicPeriod"/>
            </a:pPr>
            <a:endParaRPr lang="en-US" baseline="0" dirty="0">
              <a:sym typeface="Wingdings"/>
            </a:endParaRPr>
          </a:p>
          <a:p>
            <a:pPr marL="228600" indent="-228600">
              <a:buAutoNum type="arabicPeriod"/>
            </a:pPr>
            <a:r>
              <a:rPr lang="en-US" baseline="0" dirty="0">
                <a:sym typeface="Wingdings"/>
              </a:rPr>
              <a:t>Feedback: Take the subroutines I have been sent, and start looking at how to the equations in the model correlate with the code. Start to match that and see how it will match your own implementation. See how the commented bit matches any vortex ring corrections. Ensure you understand how the theory matches the 2 sub-routines. </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359799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228600" indent="-228600">
              <a:buAutoNum type="arabicPeriod"/>
            </a:pPr>
            <a:r>
              <a:rPr lang="en-US" dirty="0"/>
              <a:t>Could potentially try the ground effect one</a:t>
            </a:r>
            <a:r>
              <a:rPr lang="en-US" dirty="0">
                <a:sym typeface="Wingdings"/>
              </a:rPr>
              <a:t> Although no validation available</a:t>
            </a:r>
            <a:r>
              <a:rPr lang="en-US" baseline="0" dirty="0">
                <a:sym typeface="Wingdings"/>
              </a:rPr>
              <a:t> due to lack of existing flight test data nor the wake model (ground effect is not modelled for ground effect</a:t>
            </a:r>
            <a:r>
              <a:rPr lang="mr-IN" baseline="0" dirty="0">
                <a:sym typeface="Wingdings"/>
              </a:rPr>
              <a:t>–</a:t>
            </a:r>
            <a:r>
              <a:rPr lang="en-US" baseline="0" dirty="0">
                <a:sym typeface="Wingdings"/>
              </a:rPr>
              <a:t> This is one of the newest version of the wake model). </a:t>
            </a:r>
          </a:p>
          <a:p>
            <a:pPr marL="228600" indent="-228600">
              <a:buAutoNum type="arabicPeriod"/>
            </a:pPr>
            <a:r>
              <a:rPr lang="en-US" baseline="0" dirty="0">
                <a:sym typeface="Wingdings"/>
              </a:rPr>
              <a:t>Have clear understanding of what the model and equations are, where they fit in. Not need to have started/finished coding. Be very clear about the direction/meaning of the project. TALK ABOUT THE CODE (flight dynamics code-introduction in Dr Ribera’s paper). WAHAT IT DOES AND DOES NOT DO. NOT A CFD CODE. HOW THE CODE CAN HAVE DIFFERENT CODES AND MODELS TO CALCULATE THESE VELOCITIES, FROM FREE WAKE TO DYNAMIC INFLOW. EXPLAIN HOW INFLOW FITS IN THERE. SAY ABOUT PROGRESS OF THE MODEL. EXTENDING FLIGHT CONDITIONS CAPTURED THROUGH THE INFLOW MODELS. IDEA: ADD LATER VERSIONS OF CODE. ESPECIALLY THE VORTEX RING STATE; ACCORDING TO DR RIBERAS THESIS. </a:t>
            </a:r>
            <a:r>
              <a:rPr lang="en-US" b="1" i="1" u="sng" baseline="0" dirty="0">
                <a:sym typeface="Wingdings"/>
              </a:rPr>
              <a:t>Highlight</a:t>
            </a:r>
            <a:r>
              <a:rPr lang="en-US" baseline="0" dirty="0">
                <a:sym typeface="Wingdings"/>
              </a:rPr>
              <a:t> bits you want people to read. </a:t>
            </a:r>
          </a:p>
          <a:p>
            <a:pPr marL="228600" indent="-228600">
              <a:buAutoNum type="arabicPeriod"/>
            </a:pPr>
            <a:endParaRPr lang="en-US" baseline="0" dirty="0">
              <a:sym typeface="Wingdings"/>
            </a:endParaRPr>
          </a:p>
          <a:p>
            <a:pPr marL="228600" indent="-228600">
              <a:buAutoNum type="arabicPeriod"/>
            </a:pPr>
            <a:r>
              <a:rPr lang="en-US" baseline="0" dirty="0">
                <a:sym typeface="Wingdings"/>
              </a:rPr>
              <a:t>Feedback: Take the subroutines I have been sent, and start looking at how to the equations in the model correlate with the code. Start to match that and see how it will match your own implementation. See how the commented bit matches any vortex ring corrections. </a:t>
            </a:r>
            <a:r>
              <a:rPr lang="en-US" baseline="0">
                <a:sym typeface="Wingdings"/>
              </a:rPr>
              <a:t>Ensure you understand how the theory matches the 2 sub-routines. </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45224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Sources: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He’s PhD thesis: </a:t>
            </a:r>
            <a:r>
              <a:rPr lang="en-US" dirty="0" smtClean="0">
                <a:hlinkClick r:id="rId3"/>
              </a:rPr>
              <a:t>https://search.proquest.com/docview/303711620?pq-origsite=primo</a:t>
            </a:r>
            <a:endParaRPr lang="en-US" dirty="0" smtClean="0"/>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256690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Sources: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He’s PhD thesis: </a:t>
            </a:r>
            <a:r>
              <a:rPr lang="en-US" dirty="0" smtClean="0">
                <a:hlinkClick r:id="rId3"/>
              </a:rPr>
              <a:t>https://search.proquest.com/docview/303711620?pq-origsite=primo</a:t>
            </a:r>
            <a:endParaRPr lang="en-US" dirty="0" smtClean="0"/>
          </a:p>
          <a:p>
            <a:endParaRPr lang="en-US" dirty="0" smtClean="0"/>
          </a:p>
          <a:p>
            <a:r>
              <a:rPr lang="en-US" dirty="0" smtClean="0"/>
              <a:t>In a helicopter, there</a:t>
            </a:r>
            <a:r>
              <a:rPr lang="en-US" baseline="0" dirty="0" smtClean="0"/>
              <a:t> is a retreating and advancing disk, which means that the rotor does not produce the same amount of lift for each azimuthal position. Consequently, since (by definition of the induced inflow theory) the inflow is a result of the lift, the blade will </a:t>
            </a:r>
            <a:r>
              <a:rPr lang="en-US" baseline="0" dirty="0" err="1" smtClean="0"/>
              <a:t>nto</a:t>
            </a:r>
            <a:r>
              <a:rPr lang="en-US" baseline="0" dirty="0" smtClean="0"/>
              <a:t> produce the same amount of inflow at each azimuthal location. As such, the inflow will vary </a:t>
            </a:r>
            <a:r>
              <a:rPr lang="en-US" baseline="0" dirty="0" err="1" smtClean="0"/>
              <a:t>sinusoidally</a:t>
            </a:r>
            <a:r>
              <a:rPr lang="en-US" baseline="0" dirty="0" smtClean="0"/>
              <a:t>/</a:t>
            </a:r>
            <a:r>
              <a:rPr lang="en-US" baseline="0" dirty="0" err="1" smtClean="0"/>
              <a:t>cosinusoidally</a:t>
            </a:r>
            <a:r>
              <a:rPr lang="en-US" baseline="0" dirty="0" smtClean="0"/>
              <a:t>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40307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Sources: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He’s PhD thesis: </a:t>
            </a:r>
            <a:r>
              <a:rPr lang="en-US" dirty="0" smtClean="0">
                <a:hlinkClick r:id="rId3"/>
              </a:rPr>
              <a:t>https://search.proquest.com/docview/303711620?pq-origsite=primo</a:t>
            </a:r>
            <a:endParaRPr lang="en-US" dirty="0" smtClean="0"/>
          </a:p>
          <a:p>
            <a:endParaRPr lang="en-US" dirty="0" smtClean="0"/>
          </a:p>
          <a:p>
            <a:r>
              <a:rPr lang="en-US" dirty="0" smtClean="0"/>
              <a:t>In a helicopter, there</a:t>
            </a:r>
            <a:r>
              <a:rPr lang="en-US" baseline="0" dirty="0" smtClean="0"/>
              <a:t> is a retreating and advancing disk, which means that the rotor does not produce the same amount of lift for each azimuthal position. Consequently, since (by definition of the induced inflow theory) the inflow is a result of the lift, the blade will </a:t>
            </a:r>
            <a:r>
              <a:rPr lang="en-US" baseline="0" dirty="0" err="1" smtClean="0"/>
              <a:t>nto</a:t>
            </a:r>
            <a:r>
              <a:rPr lang="en-US" baseline="0" dirty="0" smtClean="0"/>
              <a:t> produce the same amount of inflow at each azimuthal location. As such, the inflow will vary </a:t>
            </a:r>
            <a:r>
              <a:rPr lang="en-US" baseline="0" dirty="0" err="1" smtClean="0"/>
              <a:t>sinusoidally</a:t>
            </a:r>
            <a:r>
              <a:rPr lang="en-US" baseline="0" dirty="0" smtClean="0"/>
              <a:t>/</a:t>
            </a:r>
            <a:r>
              <a:rPr lang="en-US" baseline="0" dirty="0" err="1" smtClean="0"/>
              <a:t>cosinusoidally</a:t>
            </a:r>
            <a:r>
              <a:rPr lang="en-US" baseline="0" dirty="0" smtClean="0"/>
              <a:t>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454158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60308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40613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SOURCE.</a:t>
            </a:r>
            <a:r>
              <a:rPr lang="en-US" baseline="0" dirty="0" smtClean="0"/>
              <a:t> </a:t>
            </a:r>
          </a:p>
          <a:p>
            <a:endParaRPr lang="en-US" baseline="0" dirty="0" smtClean="0"/>
          </a:p>
          <a:p>
            <a:r>
              <a:rPr lang="en-US" baseline="0" smtClean="0"/>
              <a:t>CAN ALSO USE DR RIBERA THESIS’ PICTURES IF YOU WANT TO. </a:t>
            </a:r>
            <a:endParaRPr lang="en-US" dirty="0"/>
          </a:p>
        </p:txBody>
      </p:sp>
      <p:sp>
        <p:nvSpPr>
          <p:cNvPr id="4" name="Slide Number Placeholder 3"/>
          <p:cNvSpPr>
            <a:spLocks noGrp="1"/>
          </p:cNvSpPr>
          <p:nvPr>
            <p:ph type="sldNum" sz="quarter" idx="10"/>
          </p:nvPr>
        </p:nvSpPr>
        <p:spPr/>
        <p:txBody>
          <a:bodyPr/>
          <a:lstStyle/>
          <a:p>
            <a:fld id="{E2B1115E-8D2A-4B97-80D1-87001A486EEE}" type="slidenum">
              <a:rPr lang="en-GB" smtClean="0"/>
              <a:t>17</a:t>
            </a:fld>
            <a:endParaRPr lang="en-GB"/>
          </a:p>
        </p:txBody>
      </p:sp>
    </p:spTree>
    <p:extLst>
      <p:ext uri="{BB962C8B-B14F-4D97-AF65-F5344CB8AC3E}">
        <p14:creationId xmlns:p14="http://schemas.microsoft.com/office/powerpoint/2010/main" val="19351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2144303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DO</a:t>
            </a:r>
            <a:r>
              <a:rPr lang="en-US" baseline="0" dirty="0" smtClean="0"/>
              <a:t> NOT EXPLIN THE MATHS IN a lot of detail. Do mention but no too much detail due to time.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24201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301296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aseline="0" dirty="0" smtClean="0"/>
              <a:t>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515265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228600" indent="-228600">
              <a:buAutoNum type="arabicPeriod"/>
            </a:pPr>
            <a:r>
              <a:rPr lang="en-US" dirty="0"/>
              <a:t>Could potentially try the ground effect one</a:t>
            </a:r>
            <a:r>
              <a:rPr lang="en-US" dirty="0">
                <a:sym typeface="Wingdings"/>
              </a:rPr>
              <a:t> Although no validation available</a:t>
            </a:r>
            <a:r>
              <a:rPr lang="en-US" baseline="0" dirty="0">
                <a:sym typeface="Wingdings"/>
              </a:rPr>
              <a:t> due to lack of existing flight test data nor the wake model (ground effect is not modelled for ground effect</a:t>
            </a:r>
            <a:r>
              <a:rPr lang="mr-IN" baseline="0" dirty="0">
                <a:sym typeface="Wingdings"/>
              </a:rPr>
              <a:t>–</a:t>
            </a:r>
            <a:r>
              <a:rPr lang="en-US" baseline="0" dirty="0">
                <a:sym typeface="Wingdings"/>
              </a:rPr>
              <a:t> This is one of the newest version of the wake model). </a:t>
            </a:r>
          </a:p>
          <a:p>
            <a:pPr marL="228600" indent="-228600">
              <a:buAutoNum type="arabicPeriod"/>
            </a:pPr>
            <a:r>
              <a:rPr lang="en-US" baseline="0" dirty="0">
                <a:sym typeface="Wingdings"/>
              </a:rPr>
              <a:t>Have clear understanding of what the model and equations are, where they fit in. Not need to have started/finished coding. Be very clear about the direction/meaning of the project. TALK ABOUT THE CODE (flight dynamics code-introduction in Dr Ribera’s paper). WAHAT IT DOES AND DOES NOT DO. NOT A CFD CODE. HOW THE CODE CAN HAVE DIFFERENT CODES AND MODELS TO CALCULATE THESE VELOCITIES, FROM FREE WAKE TO DYNAMIC INFLOW. EXPLAIN HOW INFLOW FITS IN THERE. SAY ABOUT PROGRESS OF THE MODEL. EXTENDING FLIGHT CONDITIONS CAPTURED THROUGH THE INFLOW MODELS. IDEA: ADD LATER VERSIONS OF CODE. ESPECIALLY THE VORTEX RING STATE; ACCORDING TO DR RIBERAS THESIS. </a:t>
            </a:r>
            <a:r>
              <a:rPr lang="en-US" b="1" i="1" u="sng" baseline="0" dirty="0">
                <a:sym typeface="Wingdings"/>
              </a:rPr>
              <a:t>Highlight</a:t>
            </a:r>
            <a:r>
              <a:rPr lang="en-US" baseline="0" dirty="0">
                <a:sym typeface="Wingdings"/>
              </a:rPr>
              <a:t> bits you want people to read. </a:t>
            </a:r>
          </a:p>
          <a:p>
            <a:pPr marL="228600" indent="-228600">
              <a:buAutoNum type="arabicPeriod"/>
            </a:pPr>
            <a:endParaRPr lang="en-US" baseline="0" dirty="0">
              <a:sym typeface="Wingdings"/>
            </a:endParaRPr>
          </a:p>
          <a:p>
            <a:pPr marL="228600" indent="-228600">
              <a:buAutoNum type="arabicPeriod"/>
            </a:pPr>
            <a:r>
              <a:rPr lang="en-US" baseline="0" dirty="0">
                <a:sym typeface="Wingdings"/>
              </a:rPr>
              <a:t>Feedback: Take the subroutines I have been sent, and start looking at how to the equations in the model correlate with the code. Start to match that and see how it will match your own implementation. See how the commented bit matches any vortex ring corrections. </a:t>
            </a:r>
            <a:r>
              <a:rPr lang="en-US" baseline="0">
                <a:sym typeface="Wingdings"/>
              </a:rPr>
              <a:t>Ensure you understand how the theory matches the 2 sub-routines. </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110242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DO NOT SPEND TOO MUCH TIEM ON THIS.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7571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ADD</a:t>
            </a:r>
            <a:r>
              <a:rPr lang="en-US" baseline="0" dirty="0" smtClean="0"/>
              <a:t> SOURCE.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50885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228600" indent="-228600">
              <a:buAutoNum type="arabicPeriod"/>
            </a:pPr>
            <a:r>
              <a:rPr lang="en-US" dirty="0"/>
              <a:t>Could potentially try the ground effect one</a:t>
            </a:r>
            <a:r>
              <a:rPr lang="en-US" dirty="0">
                <a:sym typeface="Wingdings"/>
              </a:rPr>
              <a:t> Although no validation available</a:t>
            </a:r>
            <a:r>
              <a:rPr lang="en-US" baseline="0" dirty="0">
                <a:sym typeface="Wingdings"/>
              </a:rPr>
              <a:t> due to lack of existing flight test data nor the wake model (ground effect is not modelled for ground effect</a:t>
            </a:r>
            <a:r>
              <a:rPr lang="mr-IN" baseline="0" dirty="0">
                <a:sym typeface="Wingdings"/>
              </a:rPr>
              <a:t>–</a:t>
            </a:r>
            <a:r>
              <a:rPr lang="en-US" baseline="0" dirty="0">
                <a:sym typeface="Wingdings"/>
              </a:rPr>
              <a:t> This is one of the newest version of the wake model). </a:t>
            </a:r>
          </a:p>
          <a:p>
            <a:pPr marL="228600" indent="-228600">
              <a:buAutoNum type="arabicPeriod"/>
            </a:pPr>
            <a:r>
              <a:rPr lang="en-US" baseline="0" dirty="0">
                <a:sym typeface="Wingdings"/>
              </a:rPr>
              <a:t>Have clear understanding of what the model and equations are, where they fit in. Not need to have started/finished coding. Be very clear about the direction/meaning of the project. TALK ABOUT THE CODE (flight dynamics code-introduction in Dr Ribera’s paper). WAHAT IT DOES AND DOES NOT DO. NOT A CFD CODE. HOW THE CODE CAN HAVE DIFFERENT CODES AND MODELS TO CALCULATE THESE VELOCITIES, FROM FREE WAKE TO DYNAMIC INFLOW. EXPLAIN HOW INFLOW FITS IN THERE. SAY ABOUT PROGRESS OF THE MODEL. EXTENDING FLIGHT CONDITIONS CAPTURED THROUGH THE INFLOW MODELS. IDEA: ADD LATER VERSIONS OF CODE. ESPECIALLY THE VORTEX RING STATE; ACCORDING TO DR RIBERAS THESIS. </a:t>
            </a:r>
            <a:r>
              <a:rPr lang="en-US" b="1" i="1" u="sng" baseline="0" dirty="0">
                <a:sym typeface="Wingdings"/>
              </a:rPr>
              <a:t>Highlight</a:t>
            </a:r>
            <a:r>
              <a:rPr lang="en-US" baseline="0" dirty="0">
                <a:sym typeface="Wingdings"/>
              </a:rPr>
              <a:t> bits you want people to read. </a:t>
            </a:r>
          </a:p>
          <a:p>
            <a:pPr marL="228600" indent="-228600">
              <a:buAutoNum type="arabicPeriod"/>
            </a:pPr>
            <a:endParaRPr lang="en-US" baseline="0" dirty="0">
              <a:sym typeface="Wingdings"/>
            </a:endParaRPr>
          </a:p>
          <a:p>
            <a:pPr marL="228600" indent="-228600">
              <a:buAutoNum type="arabicPeriod"/>
            </a:pPr>
            <a:r>
              <a:rPr lang="en-US" baseline="0" dirty="0">
                <a:sym typeface="Wingdings"/>
              </a:rPr>
              <a:t>Feedback: Take the subroutines I have been sent, and start looking at how to the equations in the model correlate with the code. Start to match that and see how it will match your own implementation. See how the commented bit matches any vortex ring corrections. Ensure you understand how the theory matches the 2 sub-routines. </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1323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85472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Add:</a:t>
            </a:r>
            <a:r>
              <a:rPr lang="en-US" baseline="0" dirty="0" smtClean="0"/>
              <a:t> Modified/correlated to explain unexplained physical phenomena. Not absolutely based on first principles. Optimum around specific flight conditions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58854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r>
              <a:rPr lang="fr-FR" baseline="0" dirty="0" err="1" smtClean="0">
                <a:sym typeface="Wingdings"/>
              </a:rPr>
              <a:t>Wrt</a:t>
            </a:r>
            <a:r>
              <a:rPr lang="fr-FR" baseline="0" dirty="0" smtClean="0">
                <a:sym typeface="Wingdings"/>
              </a:rPr>
              <a:t>= </a:t>
            </a:r>
            <a:r>
              <a:rPr lang="fr-FR" baseline="0" dirty="0" err="1" smtClean="0">
                <a:sym typeface="Wingdings"/>
              </a:rPr>
              <a:t>with</a:t>
            </a:r>
            <a:r>
              <a:rPr lang="fr-FR" baseline="0" dirty="0" smtClean="0">
                <a:sym typeface="Wingdings"/>
              </a:rPr>
              <a:t> respect to</a:t>
            </a:r>
            <a:endParaRPr lang="en-US" baseline="0" dirty="0">
              <a:sym typeface="Wingdings"/>
            </a:endParaRPr>
          </a:p>
          <a:p>
            <a:endParaRPr lang="en-US" dirty="0" smtClean="0"/>
          </a:p>
          <a:p>
            <a:r>
              <a:rPr lang="en-US" dirty="0" smtClean="0"/>
              <a:t>ADD SOURCE</a:t>
            </a:r>
            <a:r>
              <a:rPr lang="en-US" baseline="0" dirty="0" smtClean="0"/>
              <a:t>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173716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228600" indent="-228600">
              <a:buAutoNum type="arabicPeriod"/>
            </a:pPr>
            <a:r>
              <a:rPr lang="en-US" baseline="0" dirty="0" smtClean="0">
                <a:sym typeface="Wingdings"/>
              </a:rPr>
              <a:t>Have </a:t>
            </a:r>
            <a:r>
              <a:rPr lang="en-US" baseline="0" dirty="0">
                <a:sym typeface="Wingdings"/>
              </a:rPr>
              <a:t>clear understanding of what the model and equations are, where they fit in. Not need to have started/finished coding. Be very clear about the direction/meaning of the project. TALK ABOUT THE CODE (flight dynamics code-introduction in Dr Ribera’s paper). WAHAT IT DOES AND DOES NOT DO. NOT A CFD CODE. HOW THE CODE CAN HAVE DIFFERENT CODES AND MODELS TO CALCULATE THESE VELOCITIES, FROM FREE WAKE TO DYNAMIC INFLOW. EXPLAIN HOW INFLOW FITS IN THERE. SAY ABOUT PROGRESS OF THE MODEL. EXTENDING FLIGHT CONDITIONS CAPTURED THROUGH THE INFLOW MODELS. IDEA: ADD LATER VERSIONS OF CODE. ESPECIALLY THE VORTEX RING STATE; ACCORDING TO DR RIBERAS THESIS. </a:t>
            </a:r>
            <a:r>
              <a:rPr lang="en-US" b="1" i="1" u="sng" baseline="0" dirty="0">
                <a:sym typeface="Wingdings"/>
              </a:rPr>
              <a:t>Highlight</a:t>
            </a:r>
            <a:r>
              <a:rPr lang="en-US" baseline="0" dirty="0">
                <a:sym typeface="Wingdings"/>
              </a:rPr>
              <a:t> bits you want people to read. </a:t>
            </a:r>
          </a:p>
          <a:p>
            <a:pPr marL="228600" indent="-228600">
              <a:buAutoNum type="arabicPeriod"/>
            </a:pPr>
            <a:endParaRPr lang="en-US" baseline="0" dirty="0">
              <a:sym typeface="Wingdings"/>
            </a:endParaRPr>
          </a:p>
          <a:p>
            <a:pPr marL="228600" indent="-228600">
              <a:buAutoNum type="arabicPeriod"/>
            </a:pPr>
            <a:r>
              <a:rPr lang="en-US" baseline="0" dirty="0">
                <a:sym typeface="Wingdings"/>
              </a:rPr>
              <a:t>Feedback: Take the subroutines I have been sent, and start looking at how to the equations in the model correlate with the code. Start to match that and see how it will match your own implementation. See how the commented bit matches any vortex ring corrections. Ensure you understand how the theory matches the 2 sub-routines. </a:t>
            </a:r>
          </a:p>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39954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In the code, there are 2 inflow models,</a:t>
            </a:r>
            <a:r>
              <a:rPr lang="en-US" baseline="0" dirty="0" smtClean="0"/>
              <a:t> Pitt-Peters and Peters-he, which we are going to be modifying. We’ll be extended the extended models</a:t>
            </a:r>
            <a:r>
              <a:rPr lang="en-US" baseline="0" dirty="0" smtClean="0">
                <a:sym typeface="Wingdings"/>
              </a:rPr>
              <a:t> capture additional </a:t>
            </a:r>
            <a:r>
              <a:rPr lang="en-US" baseline="0" dirty="0" err="1" smtClean="0">
                <a:sym typeface="Wingdings"/>
              </a:rPr>
              <a:t>manoeuvres</a:t>
            </a:r>
            <a:r>
              <a:rPr lang="en-US" baseline="0" dirty="0" smtClean="0">
                <a:sym typeface="Wingdings"/>
              </a:rPr>
              <a:t>/flight regimes. Already in the code. </a:t>
            </a:r>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E74"/>
                </a:solidFill>
                <a:effectLst/>
                <a:uLnTx/>
                <a:uFillTx/>
                <a:latin typeface="Arial"/>
                <a:ea typeface="+mn-ea"/>
                <a:cs typeface="+mn-cs"/>
              </a:rPr>
              <a:t>Name of presentation</a:t>
            </a:r>
            <a:endParaRPr kumimoji="0" lang="en-US" sz="1200" b="1" i="0" u="none" strike="noStrike" kern="1200" cap="none" spc="0" normalizeH="0" baseline="0" noProof="0" dirty="0">
              <a:ln>
                <a:noFill/>
              </a:ln>
              <a:solidFill>
                <a:srgbClr val="003E74"/>
              </a:solidFill>
              <a:effectLst/>
              <a:uLnTx/>
              <a:uFillTx/>
              <a:latin typeface="Arial"/>
              <a:ea typeface="+mn-ea"/>
              <a:cs typeface="+mn-cs"/>
            </a:endParaRPr>
          </a:p>
        </p:txBody>
      </p:sp>
      <p:sp>
        <p:nvSpPr>
          <p:cNvPr id="5" name="Date Placeholder 4"/>
          <p:cNvSpPr>
            <a:spLocks noGrp="1"/>
          </p:cNvSpPr>
          <p:nvPr>
            <p:ph type="dt"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5C32B-10D1-1447-A35B-280119DE9D12}" type="datetime3">
              <a:rPr kumimoji="0" lang="en-GB" sz="1200" b="0" i="0" u="none" strike="noStrike" kern="1200" cap="none" spc="0" normalizeH="0" baseline="0" noProof="0" smtClean="0">
                <a:ln>
                  <a:noFill/>
                </a:ln>
                <a:solidFill>
                  <a:srgbClr val="003E74"/>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 March, 2020</a:t>
            </a:fld>
            <a:endParaRPr kumimoji="0" lang="en-US" sz="1200" b="0" i="0" u="none" strike="noStrike" kern="1200" cap="none" spc="0" normalizeH="0" baseline="0" noProof="0" dirty="0">
              <a:ln>
                <a:noFill/>
              </a:ln>
              <a:solidFill>
                <a:srgbClr val="003E74"/>
              </a:solidFill>
              <a:effectLst/>
              <a:uLnTx/>
              <a:uFillTx/>
              <a:latin typeface="Arial"/>
              <a:ea typeface="+mn-ea"/>
              <a:cs typeface="+mn-cs"/>
            </a:endParaRPr>
          </a:p>
        </p:txBody>
      </p:sp>
    </p:spTree>
    <p:extLst>
      <p:ext uri="{BB962C8B-B14F-4D97-AF65-F5344CB8AC3E}">
        <p14:creationId xmlns:p14="http://schemas.microsoft.com/office/powerpoint/2010/main" val="43082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3A5A88-C43E-4139-B85B-BFCEB729F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DD80AD20-C5FB-4CAE-86FC-923DDEE28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49672E7B-7BE9-4A3F-A916-3A3E1B4ECFE5}"/>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107CEBBE-D9B8-417E-B2C4-265AA2CD7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31FF1B89-67F8-465F-A5A7-B01F717D33B8}"/>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282208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B8D51-2299-42E5-A0F7-B860347309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34A32DC6-76A3-4F1A-87E7-708F38D63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66B2A0A-2901-4F78-A0E7-D2025401234B}"/>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7AB9792F-44E6-4F0E-9CAD-6C83E2CFAA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6C1D930-305B-4016-8F85-EBFDEDED36B8}"/>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54162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214898-5F9A-4A2E-BAD3-B3F528DB23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BDC533E-3CFA-4FDE-AC90-4237A5505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65CE987-7CF1-492B-9BA3-FB69EDCD593F}"/>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CD2FD7FF-8881-466A-871A-262004900A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D9A2042-0CF7-4F3A-88B0-14508F72F9EB}"/>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308043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942833"/>
            <a:ext cx="8534400" cy="604513"/>
          </a:xfrm>
        </p:spPr>
        <p:txBody>
          <a:bodyPr/>
          <a:lstStyle>
            <a:lvl1pPr marL="0" indent="0" algn="l">
              <a:buNone/>
              <a:defRPr sz="320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609600" y="2096689"/>
            <a:ext cx="10972800" cy="1143000"/>
          </a:xfrm>
        </p:spPr>
        <p:txBody>
          <a:bodyPr/>
          <a:lstStyle>
            <a:lvl1pPr algn="l">
              <a:defRPr sz="5333"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609600" y="5273581"/>
            <a:ext cx="8534400" cy="339811"/>
          </a:xfrm>
        </p:spPr>
        <p:txBody>
          <a:bodyPr/>
          <a:lstStyle>
            <a:lvl1pPr marL="0" indent="0" algn="l">
              <a:buNone/>
              <a:defRPr sz="1600" baseline="0">
                <a:solidFill>
                  <a:srgbClr val="9D9D9D"/>
                </a:solidFill>
              </a:defRPr>
            </a:lvl1pPr>
            <a:lvl2pPr marL="609585" indent="0" algn="ctr">
              <a:buNone/>
              <a:defRPr/>
            </a:lvl2pPr>
            <a:lvl3pPr marL="1219170" indent="0" algn="ctr">
              <a:buNone/>
              <a:defRPr/>
            </a:lvl3pPr>
            <a:lvl4pPr marL="1828754" indent="0" algn="ctr">
              <a:buNone/>
              <a:defRPr/>
            </a:lvl4pPr>
            <a:lvl5pPr marL="2438339"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3517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942833"/>
            <a:ext cx="8534400" cy="604513"/>
          </a:xfrm>
        </p:spPr>
        <p:txBody>
          <a:bodyPr/>
          <a:lstStyle>
            <a:lvl1pPr marL="0" indent="0" algn="l">
              <a:buNone/>
              <a:defRPr sz="320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609600" y="2096689"/>
            <a:ext cx="10972800" cy="1143000"/>
          </a:xfrm>
        </p:spPr>
        <p:txBody>
          <a:bodyPr/>
          <a:lstStyle>
            <a:lvl1pPr algn="l">
              <a:defRPr sz="5333"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609600" y="5273581"/>
            <a:ext cx="8534400" cy="339811"/>
          </a:xfrm>
        </p:spPr>
        <p:txBody>
          <a:bodyPr/>
          <a:lstStyle>
            <a:lvl1pPr marL="0" indent="0" algn="l">
              <a:buNone/>
              <a:defRPr sz="1600" baseline="0">
                <a:solidFill>
                  <a:srgbClr val="9D9D9D"/>
                </a:solidFill>
              </a:defRPr>
            </a:lvl1pPr>
            <a:lvl2pPr marL="609585" indent="0" algn="ctr">
              <a:buNone/>
              <a:defRPr/>
            </a:lvl2pPr>
            <a:lvl3pPr marL="1219170" indent="0" algn="ctr">
              <a:buNone/>
              <a:defRPr/>
            </a:lvl3pPr>
            <a:lvl4pPr marL="1828754" indent="0" algn="ctr">
              <a:buNone/>
              <a:defRPr/>
            </a:lvl4pPr>
            <a:lvl5pPr marL="2438339"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655295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110108"/>
            <a:ext cx="4948811" cy="957848"/>
          </a:xfrm>
        </p:spPr>
        <p:txBody>
          <a:bodyPr/>
          <a:lstStyle>
            <a:lvl1pPr marL="0" indent="0" algn="l">
              <a:buNone/>
              <a:defRPr sz="3200">
                <a:solidFill>
                  <a:srgbClr val="000000"/>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609600" y="1545983"/>
            <a:ext cx="4948811" cy="2153335"/>
          </a:xfrm>
        </p:spPr>
        <p:txBody>
          <a:bodyPr/>
          <a:lstStyle>
            <a:lvl1pPr>
              <a:defRPr sz="5333"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609600" y="5491351"/>
            <a:ext cx="4801568" cy="339811"/>
          </a:xfrm>
        </p:spPr>
        <p:txBody>
          <a:bodyPr/>
          <a:lstStyle>
            <a:lvl1pPr marL="0" indent="0" algn="l">
              <a:buNone/>
              <a:defRPr sz="1600" baseline="0">
                <a:solidFill>
                  <a:srgbClr val="9D9D9D"/>
                </a:solidFill>
              </a:defRPr>
            </a:lvl1pPr>
            <a:lvl2pPr marL="609585" indent="0" algn="ctr">
              <a:buNone/>
              <a:defRPr/>
            </a:lvl2pPr>
            <a:lvl3pPr marL="1219170" indent="0" algn="ctr">
              <a:buNone/>
              <a:defRPr/>
            </a:lvl3pPr>
            <a:lvl4pPr marL="1828754" indent="0" algn="ctr">
              <a:buNone/>
              <a:defRPr/>
            </a:lvl4pPr>
            <a:lvl5pPr marL="2438339"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6341535" y="1546225"/>
            <a:ext cx="5240867" cy="4284936"/>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847722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609600" y="2346582"/>
            <a:ext cx="10972800" cy="3484580"/>
          </a:xfrm>
        </p:spPr>
        <p:txBody>
          <a:bodyPr/>
          <a:lstStyle>
            <a:lvl1pPr>
              <a:buClr>
                <a:srgbClr val="0085CA"/>
              </a:buClr>
              <a:defRPr/>
            </a:lvl1pPr>
            <a:lvl2pPr>
              <a:buClr>
                <a:srgbClr val="0085CA"/>
              </a:buClr>
              <a:defRPr/>
            </a:lvl2pPr>
            <a:lvl3pPr>
              <a:buClr>
                <a:srgbClr val="0085CA"/>
              </a:buClr>
              <a:defRPr sz="1600"/>
            </a:lvl3pPr>
            <a:lvl4pPr>
              <a:buClr>
                <a:srgbClr val="0085CA"/>
              </a:buClr>
              <a:defRPr sz="1600"/>
            </a:lvl4pPr>
            <a:lvl5pPr>
              <a:buClr>
                <a:srgbClr val="0085CA"/>
              </a:buClr>
              <a:defRPr sz="1600">
                <a:latin typeface="+mn-lt"/>
              </a:defRPr>
            </a:lvl5pPr>
            <a:lvl6pPr marL="3047924" indent="0">
              <a:buNone/>
              <a:defRPr sz="1867"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293645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609601" y="2346582"/>
            <a:ext cx="5267836" cy="3484580"/>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3200"/>
            </a:lvl1pPr>
          </a:lstStyle>
          <a:p>
            <a:r>
              <a:rPr lang="en-GB" dirty="0"/>
              <a:t>Click to edit Master title style</a:t>
            </a:r>
            <a:endParaRPr lang="en-US" dirty="0"/>
          </a:p>
        </p:txBody>
      </p:sp>
      <p:sp>
        <p:nvSpPr>
          <p:cNvPr id="12" name="Content Placeholder 2"/>
          <p:cNvSpPr>
            <a:spLocks noGrp="1"/>
          </p:cNvSpPr>
          <p:nvPr>
            <p:ph idx="12"/>
          </p:nvPr>
        </p:nvSpPr>
        <p:spPr>
          <a:xfrm>
            <a:off x="6314564" y="2346582"/>
            <a:ext cx="5267837" cy="3484580"/>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278882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609601" y="2346582"/>
            <a:ext cx="5267836" cy="3484580"/>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609600" y="1487909"/>
            <a:ext cx="10972800" cy="507556"/>
          </a:xfrm>
        </p:spPr>
        <p:txBody>
          <a:bodyPr/>
          <a:lstStyle>
            <a:lvl1pPr>
              <a:defRPr sz="32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6314564" y="2346582"/>
            <a:ext cx="5267837" cy="2598663"/>
          </a:xfrm>
        </p:spPr>
        <p:txBody>
          <a:bodyPr/>
          <a:lstStyle>
            <a:lvl1pPr marL="0" indent="0">
              <a:buClr>
                <a:srgbClr val="0085CA"/>
              </a:buClr>
              <a:buNone/>
              <a:defRPr sz="3733"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6314019" y="5187001"/>
            <a:ext cx="5268383" cy="644160"/>
          </a:xfrm>
        </p:spPr>
        <p:txBody>
          <a:bodyPr/>
          <a:lstStyle>
            <a:lvl1pPr marL="0" marR="0" indent="0" algn="l" defTabSz="609585" rtl="0" eaLnBrk="1" fontAlgn="auto" latinLnBrk="0" hangingPunct="1">
              <a:lnSpc>
                <a:spcPct val="100000"/>
              </a:lnSpc>
              <a:spcBef>
                <a:spcPct val="20000"/>
              </a:spcBef>
              <a:spcAft>
                <a:spcPts val="0"/>
              </a:spcAft>
              <a:buClr>
                <a:srgbClr val="0085CA"/>
              </a:buClr>
              <a:buSzTx/>
              <a:buFont typeface="Arial"/>
              <a:buNone/>
              <a:tabLst/>
              <a:defRPr sz="1600" baseline="0">
                <a:solidFill>
                  <a:srgbClr val="0085CA"/>
                </a:solidFill>
              </a:defRPr>
            </a:lvl1pPr>
            <a:lvl2pPr marL="609585" indent="0">
              <a:buNone/>
              <a:defRPr/>
            </a:lvl2pPr>
            <a:lvl3pPr marL="1219170" indent="0">
              <a:buNone/>
              <a:defRPr/>
            </a:lvl3pPr>
            <a:lvl4pPr marL="1828754" indent="0">
              <a:buNone/>
              <a:defRPr/>
            </a:lvl4pPr>
            <a:lvl5pPr marL="2438339" indent="0">
              <a:buNone/>
              <a:defRPr/>
            </a:lvl5pPr>
          </a:lstStyle>
          <a:p>
            <a:pPr marL="0" marR="0" lvl="0" indent="0" algn="l" defTabSz="609585"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029541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609601" y="2346582"/>
            <a:ext cx="5267836" cy="3484580"/>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609600" y="1487909"/>
            <a:ext cx="10972800" cy="507556"/>
          </a:xfrm>
        </p:spPr>
        <p:txBody>
          <a:bodyPr/>
          <a:lstStyle>
            <a:lvl1pPr>
              <a:defRPr sz="32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6314019" y="2346583"/>
            <a:ext cx="5268383" cy="2635477"/>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6314019" y="5256947"/>
            <a:ext cx="5268383" cy="570541"/>
          </a:xfrm>
        </p:spPr>
        <p:txBody>
          <a:bodyPr/>
          <a:lstStyle>
            <a:lvl1pPr marL="0" indent="0">
              <a:buNone/>
              <a:defRPr sz="1333">
                <a:solidFill>
                  <a:srgbClr val="9D9D9D"/>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99311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609601" y="1487908"/>
            <a:ext cx="10972801" cy="3518693"/>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609601" y="5260620"/>
            <a:ext cx="5268383" cy="570541"/>
          </a:xfrm>
        </p:spPr>
        <p:txBody>
          <a:bodyPr/>
          <a:lstStyle>
            <a:lvl1pPr marL="0" indent="0">
              <a:buNone/>
              <a:defRPr sz="1333">
                <a:solidFill>
                  <a:srgbClr val="9D9D9D"/>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Tree>
    <p:extLst>
      <p:ext uri="{BB962C8B-B14F-4D97-AF65-F5344CB8AC3E}">
        <p14:creationId xmlns:p14="http://schemas.microsoft.com/office/powerpoint/2010/main" val="194080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8B8719-CF9C-49EE-87E0-3A3DB77154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5BD9825-38B9-4602-A9C8-32002596A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4887377B-26FA-425A-A7FC-872782CA44D3}"/>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B9347A97-A373-44F9-9B4E-ACAFF4587C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C520B6E-8782-4AE6-A707-662E4A138A93}"/>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135911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609601" y="1487908"/>
            <a:ext cx="5268383" cy="348188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609601" y="5260620"/>
            <a:ext cx="5268383" cy="570541"/>
          </a:xfrm>
        </p:spPr>
        <p:txBody>
          <a:bodyPr/>
          <a:lstStyle>
            <a:lvl1pPr marL="0" indent="0">
              <a:buNone/>
              <a:defRPr sz="1333">
                <a:solidFill>
                  <a:srgbClr val="9D9D9D"/>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6314019" y="1487910"/>
            <a:ext cx="5268383" cy="1972535"/>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6314019" y="3754952"/>
            <a:ext cx="5268383" cy="2076211"/>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4114850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8738568" y="662859"/>
            <a:ext cx="2843833" cy="312291"/>
          </a:xfrm>
        </p:spPr>
        <p:txBody>
          <a:bodyPr/>
          <a:lstStyle>
            <a:lvl1pPr marL="0" indent="0" algn="r">
              <a:buNone/>
              <a:defRPr sz="1333" b="1">
                <a:solidFill>
                  <a:srgbClr val="003E74"/>
                </a:solidFill>
              </a:defRPr>
            </a:lvl1pPr>
            <a:lvl2pPr marL="609585" indent="0">
              <a:buNone/>
              <a:defRPr sz="1600">
                <a:solidFill>
                  <a:srgbClr val="003E74"/>
                </a:solidFill>
              </a:defRPr>
            </a:lvl2pPr>
            <a:lvl3pPr marL="1219170" indent="0">
              <a:buNone/>
              <a:defRPr sz="1600">
                <a:solidFill>
                  <a:srgbClr val="003E74"/>
                </a:solidFill>
              </a:defRPr>
            </a:lvl3pPr>
            <a:lvl4pPr marL="1828754" indent="0">
              <a:buNone/>
              <a:defRPr sz="1600">
                <a:solidFill>
                  <a:srgbClr val="003E74"/>
                </a:solidFill>
              </a:defRPr>
            </a:lvl4pPr>
            <a:lvl5pPr marL="2438339" indent="0">
              <a:buNone/>
              <a:defRPr sz="16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9653256" y="984350"/>
            <a:ext cx="1929145" cy="257175"/>
          </a:xfrm>
        </p:spPr>
        <p:txBody>
          <a:bodyPr/>
          <a:lstStyle>
            <a:lvl1pPr marL="0" indent="0" algn="r">
              <a:buNone/>
              <a:defRPr sz="1333">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79231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7BB59-3C9A-4DBD-86C7-E4B4E7328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1019C20-E204-4CCE-975F-805980CA5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5D6298D-B90C-4AC9-8BEB-CCCD3B12BA49}"/>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DF7A4C37-B3FA-4915-AB84-62B315F9B8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9EB5DCDD-A543-402F-93ED-2E48BF33CD5B}"/>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387241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25C83-6916-4D64-B8AC-0B13A314C4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659D5E65-0625-4059-83D4-BCA2E7E4A1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1FE1D346-951D-47A5-9554-D6543452D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70934BAC-D83D-4E08-AB7A-DB33BE64B5A2}"/>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6" name="Footer Placeholder 5">
            <a:extLst>
              <a:ext uri="{FF2B5EF4-FFF2-40B4-BE49-F238E27FC236}">
                <a16:creationId xmlns="" xmlns:a16="http://schemas.microsoft.com/office/drawing/2014/main" id="{F6194F9E-2F75-4A87-8491-BDD115178E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F6230EB9-59D8-47C2-B90B-7871DF17CD8F}"/>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91625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29AA9-6A0F-40B1-966F-D684DC02BD1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C2FF766B-4897-4263-B1C7-6F5CD8F1A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ED7F360-BB25-4F9E-B0D7-399E2115F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312770E8-DAC0-40D8-9CE1-840455B40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8D9FE11-FE8C-49E3-8A2F-DB3E67588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EB43A3E2-AF74-4FCC-B8E7-22636C0A9B5B}"/>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8" name="Footer Placeholder 7">
            <a:extLst>
              <a:ext uri="{FF2B5EF4-FFF2-40B4-BE49-F238E27FC236}">
                <a16:creationId xmlns="" xmlns:a16="http://schemas.microsoft.com/office/drawing/2014/main" id="{9FB029BC-81B6-406D-954D-1F4C2C650D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A1044791-6555-45EE-89B2-83D4CD7F1D06}"/>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244971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C5198-0BEF-47D9-9C76-9011B9355C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6D489173-37CA-4224-BDD5-D16AB85A0B83}"/>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4" name="Footer Placeholder 3">
            <a:extLst>
              <a:ext uri="{FF2B5EF4-FFF2-40B4-BE49-F238E27FC236}">
                <a16:creationId xmlns="" xmlns:a16="http://schemas.microsoft.com/office/drawing/2014/main" id="{5C6BB477-1A4D-43AF-B8EF-EB1463C77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6B105251-F9CE-4DC3-ACC4-F88AF8576E7E}"/>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301031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B71EAD-2DCE-4992-B79F-B1EE7F654ADD}"/>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3" name="Footer Placeholder 2">
            <a:extLst>
              <a:ext uri="{FF2B5EF4-FFF2-40B4-BE49-F238E27FC236}">
                <a16:creationId xmlns="" xmlns:a16="http://schemas.microsoft.com/office/drawing/2014/main" id="{A1CA8016-67D9-4093-92D6-1D7D3DF61D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F8F27997-D87C-4EFE-B05D-3F76492FA690}"/>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401634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B7FFD-644A-4A63-9313-6A1E9E45E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394EAD9F-354C-4101-B7E1-04FDD9496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5DF44EF0-2740-4C17-A498-E7ECD0D90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3992254-1D92-49DE-9785-04CAF25258A7}"/>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6" name="Footer Placeholder 5">
            <a:extLst>
              <a:ext uri="{FF2B5EF4-FFF2-40B4-BE49-F238E27FC236}">
                <a16:creationId xmlns="" xmlns:a16="http://schemas.microsoft.com/office/drawing/2014/main" id="{3A245A02-66D4-44EF-A9BA-4429E89D9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59037D1-9115-434F-8FB1-BBD58D931D67}"/>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13781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59EEA-E089-43F0-AEE3-991E40E3A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0C932545-558A-47DD-95FC-D9584BA24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0E89F4D7-79C4-4559-AE67-EECE40B71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1D94BB-13AA-42DE-8D58-B94F65036FBF}"/>
              </a:ext>
            </a:extLst>
          </p:cNvPr>
          <p:cNvSpPr>
            <a:spLocks noGrp="1"/>
          </p:cNvSpPr>
          <p:nvPr>
            <p:ph type="dt" sz="half" idx="10"/>
          </p:nvPr>
        </p:nvSpPr>
        <p:spPr/>
        <p:txBody>
          <a:bodyPr/>
          <a:lstStyle/>
          <a:p>
            <a:fld id="{8A16642C-1078-42DF-811C-F61C3B20F1C2}" type="datetimeFigureOut">
              <a:rPr lang="en-GB" smtClean="0"/>
              <a:t>02/03/2020</a:t>
            </a:fld>
            <a:endParaRPr lang="en-GB"/>
          </a:p>
        </p:txBody>
      </p:sp>
      <p:sp>
        <p:nvSpPr>
          <p:cNvPr id="6" name="Footer Placeholder 5">
            <a:extLst>
              <a:ext uri="{FF2B5EF4-FFF2-40B4-BE49-F238E27FC236}">
                <a16:creationId xmlns="" xmlns:a16="http://schemas.microsoft.com/office/drawing/2014/main" id="{9CFC063E-A4A2-4AD6-AAEF-1FB7B0BDD8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3C472297-7C1E-4B6E-9BF4-ABB956B72EBC}"/>
              </a:ext>
            </a:extLst>
          </p:cNvPr>
          <p:cNvSpPr>
            <a:spLocks noGrp="1"/>
          </p:cNvSpPr>
          <p:nvPr>
            <p:ph type="sldNum" sz="quarter" idx="12"/>
          </p:nvPr>
        </p:nvSpPr>
        <p:spPr/>
        <p:txBody>
          <a:bodyPr/>
          <a:lstStyle/>
          <a:p>
            <a:fld id="{2679A50F-13CE-4426-B024-32917B98A868}" type="slidenum">
              <a:rPr lang="en-GB" smtClean="0"/>
              <a:t>‹#›</a:t>
            </a:fld>
            <a:endParaRPr lang="en-GB"/>
          </a:p>
        </p:txBody>
      </p:sp>
    </p:spTree>
    <p:extLst>
      <p:ext uri="{BB962C8B-B14F-4D97-AF65-F5344CB8AC3E}">
        <p14:creationId xmlns:p14="http://schemas.microsoft.com/office/powerpoint/2010/main" val="7009006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B5DED03-9271-4424-B0B8-DBDC189BA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EA0121E-C563-4174-BF95-5C98ADF97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C043572-A021-4362-9EDC-8A8ED919D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6642C-1078-42DF-811C-F61C3B20F1C2}" type="datetimeFigureOut">
              <a:rPr lang="en-GB" smtClean="0"/>
              <a:t>02/03/2020</a:t>
            </a:fld>
            <a:endParaRPr lang="en-GB"/>
          </a:p>
        </p:txBody>
      </p:sp>
      <p:sp>
        <p:nvSpPr>
          <p:cNvPr id="5" name="Footer Placeholder 4">
            <a:extLst>
              <a:ext uri="{FF2B5EF4-FFF2-40B4-BE49-F238E27FC236}">
                <a16:creationId xmlns="" xmlns:a16="http://schemas.microsoft.com/office/drawing/2014/main" id="{10A8E465-E151-40BE-AEB0-9D4019381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5417BA30-F695-4C86-8CD4-F46FFB243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9A50F-13CE-4426-B024-32917B98A868}" type="slidenum">
              <a:rPr lang="en-GB" smtClean="0"/>
              <a:t>‹#›</a:t>
            </a:fld>
            <a:endParaRPr lang="en-GB"/>
          </a:p>
        </p:txBody>
      </p:sp>
    </p:spTree>
    <p:extLst>
      <p:ext uri="{BB962C8B-B14F-4D97-AF65-F5344CB8AC3E}">
        <p14:creationId xmlns:p14="http://schemas.microsoft.com/office/powerpoint/2010/main" val="164625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2181172" cy="6858000"/>
          </a:xfrm>
          <a:prstGeom prst="rect">
            <a:avLst/>
          </a:prstGeom>
        </p:spPr>
      </p:pic>
      <p:sp>
        <p:nvSpPr>
          <p:cNvPr id="3" name="Text Placeholder 2"/>
          <p:cNvSpPr>
            <a:spLocks noGrp="1"/>
          </p:cNvSpPr>
          <p:nvPr>
            <p:ph type="body" idx="1"/>
          </p:nvPr>
        </p:nvSpPr>
        <p:spPr>
          <a:xfrm>
            <a:off x="609600" y="2346582"/>
            <a:ext cx="10972800" cy="3484580"/>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609600" y="1487909"/>
            <a:ext cx="10972800" cy="507556"/>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36426139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p:txStyles>
    <p:titleStyle>
      <a:lvl1pPr algn="l" defTabSz="609585" rtl="0" eaLnBrk="1" latinLnBrk="0" hangingPunct="1">
        <a:spcBef>
          <a:spcPct val="0"/>
        </a:spcBef>
        <a:buNone/>
        <a:defRPr sz="3200" b="1" kern="1200">
          <a:solidFill>
            <a:srgbClr val="0085CA"/>
          </a:solidFill>
          <a:latin typeface="Arial"/>
          <a:ea typeface="+mj-ea"/>
          <a:cs typeface="Arial"/>
        </a:defRPr>
      </a:lvl1pPr>
    </p:titleStyle>
    <p:bodyStyle>
      <a:lvl1pPr marL="457189" indent="-457189" algn="l" defTabSz="609585" rtl="0" eaLnBrk="1" latinLnBrk="0" hangingPunct="1">
        <a:spcBef>
          <a:spcPct val="20000"/>
        </a:spcBef>
        <a:buClr>
          <a:srgbClr val="0085CA"/>
        </a:buClr>
        <a:buFont typeface="Arial"/>
        <a:buChar char="•"/>
        <a:defRPr sz="2400" kern="1200">
          <a:solidFill>
            <a:schemeClr val="tx1"/>
          </a:solidFill>
          <a:latin typeface="Arial"/>
          <a:ea typeface="+mn-ea"/>
          <a:cs typeface="Arial"/>
        </a:defRPr>
      </a:lvl1pPr>
      <a:lvl2pPr marL="990575" indent="-380990" algn="l" defTabSz="609585" rtl="0" eaLnBrk="1" latinLnBrk="0" hangingPunct="1">
        <a:spcBef>
          <a:spcPct val="20000"/>
        </a:spcBef>
        <a:buClr>
          <a:srgbClr val="0085CA"/>
        </a:buClr>
        <a:buFont typeface="Arial"/>
        <a:buChar char="–"/>
        <a:defRPr sz="2400" kern="1200">
          <a:solidFill>
            <a:schemeClr val="tx1"/>
          </a:solidFill>
          <a:latin typeface="Arial"/>
          <a:ea typeface="+mn-ea"/>
          <a:cs typeface="Arial"/>
        </a:defRPr>
      </a:lvl2pPr>
      <a:lvl3pPr marL="1523962" indent="-304792" algn="l" defTabSz="609585" rtl="0" eaLnBrk="1" latinLnBrk="0" hangingPunct="1">
        <a:spcBef>
          <a:spcPct val="20000"/>
        </a:spcBef>
        <a:buClr>
          <a:srgbClr val="0085CA"/>
        </a:buClr>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Clr>
          <a:srgbClr val="0085CA"/>
        </a:buClr>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Clr>
          <a:srgbClr val="0085CA"/>
        </a:buClr>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800" dirty="0"/>
              <a:t>Helicopter Flight Dynamics modelling with state-of-the-art dynamic inflow</a:t>
            </a:r>
          </a:p>
        </p:txBody>
      </p:sp>
      <p:sp>
        <p:nvSpPr>
          <p:cNvPr id="4" name="Text Placeholder 3"/>
          <p:cNvSpPr>
            <a:spLocks noGrp="1"/>
          </p:cNvSpPr>
          <p:nvPr>
            <p:ph type="body" sz="quarter" idx="11"/>
          </p:nvPr>
        </p:nvSpPr>
        <p:spPr>
          <a:xfrm>
            <a:off x="609599" y="5273581"/>
            <a:ext cx="9043655" cy="258539"/>
          </a:xfrm>
        </p:spPr>
        <p:txBody>
          <a:bodyPr>
            <a:normAutofit fontScale="85000" lnSpcReduction="20000"/>
          </a:bodyPr>
          <a:lstStyle/>
          <a:p>
            <a:pPr algn="ctr"/>
            <a:r>
              <a:rPr lang="en-US" dirty="0"/>
              <a:t>Ioannis Karatsivoulis- Undergraduate Student, Department of Aeronautics, Imperial College London</a:t>
            </a:r>
          </a:p>
        </p:txBody>
      </p:sp>
      <p:sp>
        <p:nvSpPr>
          <p:cNvPr id="5" name="Text Placeholder 4"/>
          <p:cNvSpPr>
            <a:spLocks noGrp="1"/>
          </p:cNvSpPr>
          <p:nvPr>
            <p:ph type="body" sz="quarter" idx="10"/>
          </p:nvPr>
        </p:nvSpPr>
        <p:spPr/>
        <p:txBody>
          <a:bodyPr/>
          <a:lstStyle/>
          <a:p>
            <a:r>
              <a:rPr lang="en-US" dirty="0"/>
              <a:t>Final Year Project (FYP)</a:t>
            </a:r>
          </a:p>
        </p:txBody>
      </p:sp>
      <p:sp>
        <p:nvSpPr>
          <p:cNvPr id="6" name="Text Placeholder 5"/>
          <p:cNvSpPr>
            <a:spLocks noGrp="1"/>
          </p:cNvSpPr>
          <p:nvPr>
            <p:ph type="body" sz="quarter" idx="12"/>
          </p:nvPr>
        </p:nvSpPr>
        <p:spPr/>
        <p:txBody>
          <a:bodyPr>
            <a:normAutofit lnSpcReduction="10000"/>
          </a:bodyPr>
          <a:lstStyle/>
          <a:p>
            <a:r>
              <a:rPr lang="en-US" dirty="0" smtClean="0"/>
              <a:t>04/03/2020</a:t>
            </a:r>
            <a:endParaRPr lang="en-US" dirty="0"/>
          </a:p>
        </p:txBody>
      </p:sp>
      <p:sp>
        <p:nvSpPr>
          <p:cNvPr id="9" name="Subtitle 1">
            <a:extLst>
              <a:ext uri="{FF2B5EF4-FFF2-40B4-BE49-F238E27FC236}">
                <a16:creationId xmlns="" xmlns:a16="http://schemas.microsoft.com/office/drawing/2014/main" id="{EFA219D1-22AD-45D1-93B3-ABBC331867D3}"/>
              </a:ext>
            </a:extLst>
          </p:cNvPr>
          <p:cNvSpPr>
            <a:spLocks noGrp="1"/>
          </p:cNvSpPr>
          <p:nvPr>
            <p:ph type="subTitle" idx="1"/>
          </p:nvPr>
        </p:nvSpPr>
        <p:spPr>
          <a:xfrm>
            <a:off x="1118854" y="3793228"/>
            <a:ext cx="8534400" cy="603250"/>
          </a:xfrm>
        </p:spPr>
        <p:txBody>
          <a:bodyPr>
            <a:noAutofit/>
          </a:bodyPr>
          <a:lstStyle/>
          <a:p>
            <a:pPr algn="ctr"/>
            <a:r>
              <a:rPr lang="en-US" b="1" dirty="0"/>
              <a:t>	Interim presentation</a:t>
            </a:r>
          </a:p>
          <a:p>
            <a:pPr algn="ctr"/>
            <a:r>
              <a:rPr lang="en-US" b="1" dirty="0"/>
              <a:t>          04/03/2020</a:t>
            </a:r>
          </a:p>
        </p:txBody>
      </p:sp>
    </p:spTree>
    <p:extLst>
      <p:ext uri="{BB962C8B-B14F-4D97-AF65-F5344CB8AC3E}">
        <p14:creationId xmlns:p14="http://schemas.microsoft.com/office/powerpoint/2010/main" val="4058368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and objectives</a:t>
            </a:r>
          </a:p>
        </p:txBody>
      </p:sp>
      <p:sp>
        <p:nvSpPr>
          <p:cNvPr id="3" name="Content Placeholder 2"/>
          <p:cNvSpPr>
            <a:spLocks noGrp="1"/>
          </p:cNvSpPr>
          <p:nvPr>
            <p:ph idx="1"/>
          </p:nvPr>
        </p:nvSpPr>
        <p:spPr/>
        <p:txBody>
          <a:bodyPr/>
          <a:lstStyle/>
          <a:p>
            <a:r>
              <a:rPr lang="en-US" dirty="0" smtClean="0"/>
              <a:t>All analyses on the </a:t>
            </a:r>
            <a:r>
              <a:rPr lang="en-US" b="1" i="1" u="sng" dirty="0" smtClean="0"/>
              <a:t>UH-60 Black Hawk</a:t>
            </a:r>
          </a:p>
          <a:p>
            <a:pPr marL="457200" indent="-457200">
              <a:buFont typeface="+mj-lt"/>
              <a:buAutoNum type="arabicPeriod"/>
            </a:pPr>
            <a:r>
              <a:rPr lang="en-US" dirty="0" smtClean="0"/>
              <a:t>Find inflow model for a not-so-well-modelled condition</a:t>
            </a:r>
          </a:p>
          <a:p>
            <a:pPr marL="457200" indent="-457200">
              <a:buFont typeface="+mj-lt"/>
              <a:buAutoNum type="arabicPeriod"/>
            </a:pPr>
            <a:r>
              <a:rPr lang="en-US" dirty="0" smtClean="0"/>
              <a:t>Code it inside the </a:t>
            </a:r>
            <a:r>
              <a:rPr lang="en-US" dirty="0" err="1" smtClean="0"/>
              <a:t>HeliUM</a:t>
            </a:r>
            <a:r>
              <a:rPr lang="en-US" dirty="0" smtClean="0"/>
              <a:t> flight dynamics code </a:t>
            </a:r>
          </a:p>
          <a:p>
            <a:pPr marL="457200" indent="-457200">
              <a:buFont typeface="+mj-lt"/>
              <a:buAutoNum type="arabicPeriod"/>
            </a:pPr>
            <a:r>
              <a:rPr lang="en-US" dirty="0" smtClean="0"/>
              <a:t>Free wake data validation</a:t>
            </a: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6146" name="Picture 2" descr="ésultat de recherche d'images pour &quot;uh-60 marine 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320" y="1754284"/>
            <a:ext cx="3626680" cy="2505595"/>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42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Pitt-Peters (1980)</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Excellent results in </a:t>
                </a:r>
                <a:r>
                  <a:rPr lang="en-US" b="1" i="1" u="sng" dirty="0" smtClean="0"/>
                  <a:t>hover</a:t>
                </a:r>
              </a:p>
              <a:p>
                <a14:m>
                  <m:oMath xmlns:m="http://schemas.openxmlformats.org/officeDocument/2006/math">
                    <m:sSub>
                      <m:sSubPr>
                        <m:ctrlPr>
                          <a:rPr lang="fr-FR" b="0" i="1" smtClean="0">
                            <a:latin typeface="Cambria Math" charset="0"/>
                          </a:rPr>
                        </m:ctrlPr>
                      </m:sSubPr>
                      <m:e>
                        <m:r>
                          <a:rPr lang="el-GR" b="0" i="1" smtClean="0">
                            <a:latin typeface="Cambria Math" charset="0"/>
                          </a:rPr>
                          <m:t>𝜈</m:t>
                        </m:r>
                      </m:e>
                      <m:sub>
                        <m:r>
                          <a:rPr lang="fr-FR" b="0" i="1" smtClean="0">
                            <a:latin typeface="Cambria Math" charset="0"/>
                          </a:rPr>
                          <m:t>0</m:t>
                        </m:r>
                      </m:sub>
                    </m:sSub>
                    <m:r>
                      <a:rPr lang="fr-FR" b="0" i="1" smtClean="0">
                        <a:latin typeface="Cambria Math" charset="0"/>
                      </a:rPr>
                      <m:t>,</m:t>
                    </m:r>
                    <m:sSub>
                      <m:sSubPr>
                        <m:ctrlPr>
                          <a:rPr lang="fr-FR" b="0" i="1" smtClean="0">
                            <a:latin typeface="Cambria Math" charset="0"/>
                          </a:rPr>
                        </m:ctrlPr>
                      </m:sSubPr>
                      <m:e>
                        <m:r>
                          <a:rPr lang="el-GR" b="0" i="1" smtClean="0">
                            <a:latin typeface="Cambria Math" charset="0"/>
                          </a:rPr>
                          <m:t>𝜈</m:t>
                        </m:r>
                      </m:e>
                      <m:sub>
                        <m:r>
                          <a:rPr lang="fr-FR" b="0" i="1" smtClean="0">
                            <a:latin typeface="Cambria Math" charset="0"/>
                          </a:rPr>
                          <m:t>𝑐</m:t>
                        </m:r>
                      </m:sub>
                    </m:sSub>
                    <m:r>
                      <a:rPr lang="fr-FR" b="0" i="1" smtClean="0">
                        <a:latin typeface="Cambria Math" charset="0"/>
                      </a:rPr>
                      <m:t>,</m:t>
                    </m:r>
                    <m:sSub>
                      <m:sSubPr>
                        <m:ctrlPr>
                          <a:rPr lang="fr-FR" b="0" i="1" smtClean="0">
                            <a:latin typeface="Cambria Math" charset="0"/>
                          </a:rPr>
                        </m:ctrlPr>
                      </m:sSubPr>
                      <m:e>
                        <m:r>
                          <a:rPr lang="el-GR" b="0" i="1" smtClean="0">
                            <a:latin typeface="Cambria Math" charset="0"/>
                          </a:rPr>
                          <m:t>𝜈</m:t>
                        </m:r>
                      </m:e>
                      <m:sub>
                        <m:r>
                          <a:rPr lang="fr-FR" b="0" i="1" smtClean="0">
                            <a:latin typeface="Cambria Math" charset="0"/>
                          </a:rPr>
                          <m:t>𝑠</m:t>
                        </m:r>
                      </m:sub>
                    </m:sSub>
                  </m:oMath>
                </a14:m>
                <a:r>
                  <a:rPr lang="en-US" dirty="0" smtClean="0"/>
                  <a:t>: uniform; longitudinal, lateral </a:t>
                </a:r>
                <a:endParaRPr lang="el-GR" dirty="0"/>
              </a:p>
              <a:p>
                <a14:m>
                  <m:oMath xmlns:m="http://schemas.openxmlformats.org/officeDocument/2006/math">
                    <m:r>
                      <a:rPr lang="el-GR" b="0" i="1" smtClean="0">
                        <a:latin typeface="Cambria Math" charset="0"/>
                      </a:rPr>
                      <m:t>[</m:t>
                    </m:r>
                    <m:r>
                      <a:rPr lang="fr-FR" b="0" i="1" smtClean="0">
                        <a:latin typeface="Cambria Math" charset="0"/>
                      </a:rPr>
                      <m:t>𝐿</m:t>
                    </m:r>
                    <m:r>
                      <a:rPr lang="el-GR" b="0" i="1" smtClean="0">
                        <a:latin typeface="Cambria Math" charset="0"/>
                      </a:rPr>
                      <m:t>]</m:t>
                    </m:r>
                  </m:oMath>
                </a14:m>
                <a:r>
                  <a:rPr lang="en-US" dirty="0" smtClean="0"/>
                  <a:t>: gain matrix </a:t>
                </a:r>
              </a:p>
              <a:p>
                <a14:m>
                  <m:oMath xmlns:m="http://schemas.openxmlformats.org/officeDocument/2006/math">
                    <m:r>
                      <a:rPr lang="el-GR" i="1">
                        <a:latin typeface="Cambria Math" charset="0"/>
                      </a:rPr>
                      <m:t>[</m:t>
                    </m:r>
                    <m:r>
                      <a:rPr lang="fr-FR" b="0" i="1" smtClean="0">
                        <a:latin typeface="Cambria Math" charset="0"/>
                      </a:rPr>
                      <m:t>𝑀</m:t>
                    </m:r>
                    <m:r>
                      <a:rPr lang="el-GR" i="1">
                        <a:latin typeface="Cambria Math" charset="0"/>
                      </a:rPr>
                      <m:t>]</m:t>
                    </m:r>
                  </m:oMath>
                </a14:m>
                <a:r>
                  <a:rPr lang="en-US" dirty="0" smtClean="0"/>
                  <a:t>: apparent mass matrix </a:t>
                </a:r>
              </a:p>
              <a:p>
                <a14:m>
                  <m:oMath xmlns:m="http://schemas.openxmlformats.org/officeDocument/2006/math">
                    <m:r>
                      <a:rPr lang="el-GR" i="1">
                        <a:latin typeface="Cambria Math" charset="0"/>
                      </a:rPr>
                      <m:t>[</m:t>
                    </m:r>
                    <m:r>
                      <a:rPr lang="el-GR" b="0" i="1" smtClean="0">
                        <a:latin typeface="Cambria Math" charset="0"/>
                      </a:rPr>
                      <m:t>𝜏</m:t>
                    </m:r>
                    <m:r>
                      <a:rPr lang="el-GR" i="1">
                        <a:latin typeface="Cambria Math" charset="0"/>
                      </a:rPr>
                      <m:t>]</m:t>
                    </m:r>
                  </m:oMath>
                </a14:m>
                <a:r>
                  <a:rPr lang="en-US" dirty="0" smtClean="0"/>
                  <a:t>:</a:t>
                </a:r>
                <a:r>
                  <a:rPr lang="el-GR" dirty="0" smtClean="0"/>
                  <a:t> </a:t>
                </a:r>
                <a:r>
                  <a:rPr lang="fr-FR" dirty="0" smtClean="0"/>
                  <a:t>Time-constant matrix </a:t>
                </a:r>
                <a:r>
                  <a:rPr lang="fr-FR" dirty="0"/>
                  <a:t> </a:t>
                </a:r>
                <a:r>
                  <a:rPr lang="fr-FR" dirty="0" smtClean="0"/>
                  <a:t>&amp; Time </a:t>
                </a:r>
                <a:r>
                  <a:rPr lang="fr-FR" dirty="0" err="1" smtClean="0"/>
                  <a:t>lag</a:t>
                </a:r>
                <a:r>
                  <a:rPr lang="fr-FR" dirty="0" smtClean="0"/>
                  <a:t> </a:t>
                </a:r>
              </a:p>
              <a:p>
                <a:r>
                  <a:rPr lang="fr-FR" dirty="0" smtClean="0"/>
                  <a:t>in the </a:t>
                </a:r>
                <a:r>
                  <a:rPr lang="fr-FR" dirty="0" err="1" smtClean="0"/>
                  <a:t>wake’s</a:t>
                </a:r>
                <a:r>
                  <a:rPr lang="fr-FR" dirty="0" smtClean="0"/>
                  <a:t> </a:t>
                </a:r>
                <a:r>
                  <a:rPr lang="fr-FR" dirty="0" err="1" smtClean="0"/>
                  <a:t>development</a:t>
                </a:r>
                <a:endParaRPr lang="fr-FR" dirty="0" smtClean="0"/>
              </a:p>
              <a:p>
                <a:r>
                  <a:rPr lang="fr-FR" dirty="0" err="1" smtClean="0"/>
                  <a:t>Based</a:t>
                </a:r>
                <a:r>
                  <a:rPr lang="fr-FR" dirty="0" smtClean="0"/>
                  <a:t> on </a:t>
                </a:r>
                <a:r>
                  <a:rPr lang="fr-FR" dirty="0" err="1" smtClean="0"/>
                  <a:t>Prandtl’s</a:t>
                </a:r>
                <a:r>
                  <a:rPr lang="fr-FR" dirty="0" smtClean="0"/>
                  <a:t> </a:t>
                </a:r>
                <a:r>
                  <a:rPr lang="fr-FR" dirty="0" err="1" smtClean="0"/>
                  <a:t>acceleration</a:t>
                </a:r>
                <a:r>
                  <a:rPr lang="fr-FR" dirty="0" smtClean="0"/>
                  <a:t> </a:t>
                </a:r>
                <a:r>
                  <a:rPr lang="fr-FR" dirty="0" err="1" smtClean="0"/>
                  <a:t>potential</a:t>
                </a:r>
                <a:r>
                  <a:rPr lang="fr-FR" dirty="0" smtClean="0"/>
                  <a:t> </a:t>
                </a:r>
                <a:r>
                  <a:rPr lang="fr-FR" dirty="0" err="1" smtClean="0"/>
                  <a:t>function</a:t>
                </a:r>
                <a:r>
                  <a:rPr lang="fr-FR" dirty="0" smtClean="0"/>
                  <a:t>: </a:t>
                </a:r>
                <a:r>
                  <a:rPr lang="fr-FR" dirty="0" err="1" smtClean="0"/>
                  <a:t>Satisfied</a:t>
                </a:r>
                <a:r>
                  <a:rPr lang="fr-FR" dirty="0" smtClean="0"/>
                  <a:t> the Laplace (</a:t>
                </a:r>
                <a:r>
                  <a:rPr lang="fr-FR" dirty="0" err="1" smtClean="0"/>
                  <a:t>potential</a:t>
                </a:r>
                <a:r>
                  <a:rPr lang="fr-FR" dirty="0" smtClean="0"/>
                  <a:t> flow) </a:t>
                </a:r>
                <a:r>
                  <a:rPr lang="fr-FR" dirty="0" err="1" smtClean="0"/>
                  <a:t>equation</a:t>
                </a:r>
                <a:r>
                  <a:rPr lang="fr-FR" dirty="0" smtClean="0"/>
                  <a:t> and </a:t>
                </a:r>
                <a:r>
                  <a:rPr lang="fr-FR" dirty="0" err="1" smtClean="0"/>
                  <a:t>gives</a:t>
                </a:r>
                <a:r>
                  <a:rPr lang="fr-FR" dirty="0" smtClean="0"/>
                  <a:t> a pressure </a:t>
                </a:r>
                <a:r>
                  <a:rPr lang="fr-FR" dirty="0" err="1" smtClean="0"/>
                  <a:t>discontinuity</a:t>
                </a:r>
                <a:r>
                  <a:rPr lang="fr-FR" dirty="0" smtClean="0"/>
                  <a:t> </a:t>
                </a:r>
                <a:r>
                  <a:rPr lang="fr-FR" dirty="0" err="1" smtClean="0"/>
                  <a:t>across</a:t>
                </a:r>
                <a:r>
                  <a:rPr lang="fr-FR" dirty="0" smtClean="0"/>
                  <a:t> the disc, </a:t>
                </a:r>
                <a:r>
                  <a:rPr lang="fr-FR" dirty="0" err="1" smtClean="0"/>
                  <a:t>leading</a:t>
                </a:r>
                <a:r>
                  <a:rPr lang="fr-FR" dirty="0" smtClean="0"/>
                  <a:t> the the </a:t>
                </a:r>
                <a:r>
                  <a:rPr lang="fr-FR" dirty="0" err="1" smtClean="0"/>
                  <a:t>creation</a:t>
                </a:r>
                <a:r>
                  <a:rPr lang="fr-FR" dirty="0" smtClean="0"/>
                  <a:t> of lift </a:t>
                </a:r>
              </a:p>
              <a:p>
                <a:endParaRPr lang="en-US" dirty="0" smtClean="0"/>
              </a:p>
              <a:p>
                <a:endParaRPr lang="en-US" dirty="0" smtClean="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56" t="-2622" b="-12413"/>
                </a:stretch>
              </a:blipFill>
            </p:spPr>
            <p:txBody>
              <a:bodyPr/>
              <a:lstStyle/>
              <a:p>
                <a:r>
                  <a:rPr lang="en-US">
                    <a:noFill/>
                  </a:rPr>
                  <a:t> </a:t>
                </a:r>
              </a:p>
            </p:txBody>
          </p:sp>
        </mc:Fallback>
      </mc:AlternateContent>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2" y="1638237"/>
            <a:ext cx="3657600" cy="21831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432" y="4088872"/>
            <a:ext cx="4762500" cy="508000"/>
          </a:xfrm>
          <a:prstGeom prst="rect">
            <a:avLst/>
          </a:prstGeom>
        </p:spPr>
      </p:pic>
    </p:spTree>
    <p:extLst>
      <p:ext uri="{BB962C8B-B14F-4D97-AF65-F5344CB8AC3E}">
        <p14:creationId xmlns:p14="http://schemas.microsoft.com/office/powerpoint/2010/main" val="197795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Pitt-Peters (1980)</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3"/>
                </a:solidFill>
              </a:rPr>
              <a:t>✖ </a:t>
            </a:r>
            <a:r>
              <a:rPr lang="fr-FR" dirty="0" smtClean="0"/>
              <a:t>Can </a:t>
            </a:r>
            <a:r>
              <a:rPr lang="fr-FR" dirty="0" err="1" smtClean="0"/>
              <a:t>only</a:t>
            </a:r>
            <a:r>
              <a:rPr lang="fr-FR" dirty="0" smtClean="0"/>
              <a:t> go up to 2 </a:t>
            </a:r>
            <a:r>
              <a:rPr lang="fr-FR" dirty="0" err="1" smtClean="0"/>
              <a:t>harmonics</a:t>
            </a:r>
            <a:r>
              <a:rPr lang="fr-FR" dirty="0" smtClean="0"/>
              <a:t> </a:t>
            </a:r>
          </a:p>
          <a:p>
            <a:pPr marL="0" indent="0">
              <a:buNone/>
            </a:pPr>
            <a:r>
              <a:rPr lang="en-US" dirty="0" smtClean="0">
                <a:solidFill>
                  <a:schemeClr val="accent3"/>
                </a:solidFill>
              </a:rPr>
              <a:t>✖ </a:t>
            </a:r>
            <a:r>
              <a:rPr lang="en-US" dirty="0" smtClean="0"/>
              <a:t>For each harmonic, only 1 radial shape function used for the induced inflow</a:t>
            </a:r>
          </a:p>
          <a:p>
            <a:pPr marL="0" indent="0">
              <a:buNone/>
            </a:pPr>
            <a:endParaRPr lang="en-US" dirty="0" smtClean="0"/>
          </a:p>
          <a:p>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226616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Peters-He (1989) </a:t>
            </a:r>
            <a:endParaRPr lang="en-US" dirty="0"/>
          </a:p>
        </p:txBody>
      </p:sp>
      <p:sp>
        <p:nvSpPr>
          <p:cNvPr id="3" name="Content Placeholder 2"/>
          <p:cNvSpPr>
            <a:spLocks noGrp="1"/>
          </p:cNvSpPr>
          <p:nvPr>
            <p:ph idx="1"/>
          </p:nvPr>
        </p:nvSpPr>
        <p:spPr/>
        <p:txBody>
          <a:bodyPr/>
          <a:lstStyle/>
          <a:p>
            <a:r>
              <a:rPr lang="en-US" dirty="0"/>
              <a:t>Slightly different 1</a:t>
            </a:r>
            <a:r>
              <a:rPr lang="en-US" baseline="30000" dirty="0"/>
              <a:t>st</a:t>
            </a:r>
            <a:r>
              <a:rPr lang="en-US" dirty="0"/>
              <a:t> order ODE </a:t>
            </a:r>
          </a:p>
          <a:p>
            <a:r>
              <a:rPr lang="en-US" dirty="0"/>
              <a:t>Based on Potential flow functions by </a:t>
            </a:r>
            <a:r>
              <a:rPr lang="en-US" dirty="0" err="1"/>
              <a:t>Prandtl</a:t>
            </a:r>
            <a:r>
              <a:rPr lang="en-US" dirty="0"/>
              <a:t> &amp; </a:t>
            </a:r>
            <a:r>
              <a:rPr lang="en-US" dirty="0" err="1"/>
              <a:t>Kinner</a:t>
            </a:r>
            <a:r>
              <a:rPr lang="en-US" dirty="0"/>
              <a:t>.  </a:t>
            </a:r>
          </a:p>
          <a:p>
            <a:pPr marL="0" indent="0">
              <a:buNone/>
            </a:pPr>
            <a:r>
              <a:rPr lang="en-US" dirty="0" smtClean="0"/>
              <a:t>Advances made: </a:t>
            </a:r>
          </a:p>
          <a:p>
            <a:pPr>
              <a:buFont typeface="Wingdings" charset="2"/>
              <a:buChar char="ü"/>
            </a:pPr>
            <a:r>
              <a:rPr lang="en-US" dirty="0" smtClean="0"/>
              <a:t>Inflow distribution expanded in terms of both harmonic and radial shape functions with undetermined coefficients. This expression can be up to 1000 harmonics </a:t>
            </a:r>
          </a:p>
          <a:p>
            <a:pPr>
              <a:buFont typeface="Wingdings" charset="2"/>
              <a:buChar char="ü"/>
            </a:pPr>
            <a:r>
              <a:rPr lang="en-US" dirty="0" smtClean="0"/>
              <a:t>Complete description of radial inflow variation, consistent with, consistent with elastic blade modelling. </a:t>
            </a:r>
          </a:p>
          <a:p>
            <a:pPr marL="0" indent="0">
              <a:buNone/>
            </a:pPr>
            <a:endParaRPr lang="en-US" dirty="0" smtClean="0"/>
          </a:p>
          <a:p>
            <a:pPr>
              <a:buFont typeface="Wingdings" charset="2"/>
              <a:buChar char="ü"/>
            </a:pP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41132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Peters-He (1989) </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Wingdings" charset="2"/>
              <a:buChar char="ü"/>
            </a:pP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437464"/>
            <a:ext cx="6183086" cy="6681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346582"/>
            <a:ext cx="5109029" cy="1739765"/>
          </a:xfrm>
          <a:prstGeom prst="rect">
            <a:avLst/>
          </a:prstGeom>
        </p:spPr>
      </p:pic>
      <p:sp>
        <p:nvSpPr>
          <p:cNvPr id="8" name="Down Arrow 7"/>
          <p:cNvSpPr/>
          <p:nvPr/>
        </p:nvSpPr>
        <p:spPr>
          <a:xfrm>
            <a:off x="3164114" y="3831771"/>
            <a:ext cx="478972" cy="60569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9600" y="4437464"/>
            <a:ext cx="6328229" cy="66815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250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Peters-He (1989) </a:t>
            </a:r>
            <a:endParaRPr lang="en-US" dirty="0"/>
          </a:p>
        </p:txBody>
      </p:sp>
      <p:sp>
        <p:nvSpPr>
          <p:cNvPr id="3" name="Content Placeholder 2"/>
          <p:cNvSpPr>
            <a:spLocks noGrp="1"/>
          </p:cNvSpPr>
          <p:nvPr>
            <p:ph idx="1"/>
          </p:nvPr>
        </p:nvSpPr>
        <p:spPr/>
        <p:txBody>
          <a:bodyPr/>
          <a:lstStyle/>
          <a:p>
            <a:r>
              <a:rPr lang="en-US" dirty="0"/>
              <a:t>Excellent results in </a:t>
            </a:r>
            <a:r>
              <a:rPr lang="en-US" b="1" i="1" u="sng" dirty="0" smtClean="0"/>
              <a:t>hover &amp; forward </a:t>
            </a:r>
            <a:r>
              <a:rPr lang="en-US" b="1" i="1" u="sng" dirty="0"/>
              <a:t>flight </a:t>
            </a:r>
          </a:p>
          <a:p>
            <a:r>
              <a:rPr lang="en-US" dirty="0" smtClean="0"/>
              <a:t>Good for </a:t>
            </a:r>
            <a:r>
              <a:rPr lang="en-US" dirty="0" err="1" smtClean="0"/>
              <a:t>aeroelastic</a:t>
            </a:r>
            <a:r>
              <a:rPr lang="en-US" dirty="0" smtClean="0"/>
              <a:t> analysis</a:t>
            </a:r>
          </a:p>
          <a:p>
            <a:r>
              <a:rPr lang="en-US" dirty="0" smtClean="0"/>
              <a:t>More harmonics (up to 1,000) than Pitt-Peters</a:t>
            </a:r>
          </a:p>
          <a:p>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1781832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Ring State (VRS)</a:t>
            </a:r>
            <a:endParaRPr lang="en-US" dirty="0"/>
          </a:p>
        </p:txBody>
      </p:sp>
      <p:sp>
        <p:nvSpPr>
          <p:cNvPr id="3" name="Content Placeholder 2"/>
          <p:cNvSpPr>
            <a:spLocks noGrp="1"/>
          </p:cNvSpPr>
          <p:nvPr>
            <p:ph idx="1"/>
          </p:nvPr>
        </p:nvSpPr>
        <p:spPr/>
        <p:txBody>
          <a:bodyPr/>
          <a:lstStyle/>
          <a:p>
            <a:r>
              <a:rPr lang="en-US" dirty="0" smtClean="0"/>
              <a:t>Flight regime: </a:t>
            </a:r>
            <a:r>
              <a:rPr lang="en-US" b="1" i="1" u="sng" dirty="0" smtClean="0"/>
              <a:t>steep descents</a:t>
            </a:r>
          </a:p>
          <a:p>
            <a:r>
              <a:rPr lang="en-US" dirty="0" smtClean="0"/>
              <a:t>Momentum theory breaks down=&gt;</a:t>
            </a:r>
          </a:p>
          <a:p>
            <a:pPr>
              <a:buFont typeface="Symbol" charset="2"/>
              <a:buChar char="Þ"/>
            </a:pPr>
            <a:r>
              <a:rPr lang="en-US" dirty="0" smtClean="0"/>
              <a:t>Invalid inflow assumptions=&gt; </a:t>
            </a:r>
          </a:p>
          <a:p>
            <a:pPr>
              <a:buFont typeface="Symbol" charset="2"/>
              <a:buChar char="Þ"/>
            </a:pPr>
            <a:r>
              <a:rPr lang="en-US" dirty="0"/>
              <a:t>U</a:t>
            </a:r>
            <a:r>
              <a:rPr lang="en-US" dirty="0" smtClean="0"/>
              <a:t>nstable=&gt; </a:t>
            </a:r>
            <a:r>
              <a:rPr lang="en-US" b="1" dirty="0" smtClean="0"/>
              <a:t>Challenge </a:t>
            </a:r>
          </a:p>
          <a:p>
            <a:r>
              <a:rPr lang="en-US" dirty="0" smtClean="0"/>
              <a:t>Tip vortices approach rotor plane </a:t>
            </a:r>
          </a:p>
          <a:p>
            <a:r>
              <a:rPr lang="en-US" dirty="0" smtClean="0"/>
              <a:t>Flapping, possible loss of control </a:t>
            </a:r>
          </a:p>
          <a:p>
            <a:r>
              <a:rPr lang="en-US" dirty="0" smtClean="0"/>
              <a:t>Safety-critical </a:t>
            </a:r>
            <a:r>
              <a:rPr lang="en-US" dirty="0"/>
              <a:t>flight condition </a:t>
            </a:r>
            <a:endParaRPr lang="en-US" dirty="0" smtClean="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1026" name="Picture 2" descr="ésultat de recherche d'images pour &quot;vortex ring state momentum theory graph&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41" y="1487909"/>
            <a:ext cx="5337195" cy="3693339"/>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960748" y="1942674"/>
            <a:ext cx="1555640" cy="1499658"/>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269578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Vortex Ring State (VRS)</a:t>
            </a:r>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2140" y="2241849"/>
            <a:ext cx="5841423" cy="3935386"/>
          </a:xfrm>
          <a:prstGeom prst="rect">
            <a:avLst/>
          </a:prstGeom>
        </p:spPr>
      </p:pic>
      <p:cxnSp>
        <p:nvCxnSpPr>
          <p:cNvPr id="8" name="Straight Arrow Connector 7"/>
          <p:cNvCxnSpPr/>
          <p:nvPr/>
        </p:nvCxnSpPr>
        <p:spPr>
          <a:xfrm>
            <a:off x="3044142" y="3136739"/>
            <a:ext cx="474562" cy="1261641"/>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279985" y="3817931"/>
            <a:ext cx="947195" cy="783221"/>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808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Technical Note: Modification of Mass-Flow Parameter to Allow Smooth Transition between Helicopter and Windmill states (Peters &amp; He, 2006 )</a:t>
            </a:r>
            <a:endParaRPr lang="en-US" sz="2500" dirty="0"/>
          </a:p>
        </p:txBody>
      </p:sp>
      <p:sp>
        <p:nvSpPr>
          <p:cNvPr id="3" name="Content Placeholder 2"/>
          <p:cNvSpPr>
            <a:spLocks noGrp="1"/>
          </p:cNvSpPr>
          <p:nvPr>
            <p:ph idx="1"/>
          </p:nvPr>
        </p:nvSpPr>
        <p:spPr/>
        <p:txBody>
          <a:bodyPr/>
          <a:lstStyle/>
          <a:p>
            <a:r>
              <a:rPr lang="en-US" dirty="0" smtClean="0"/>
              <a:t>Modifies the mass flow parameter when transitioning from normal working state to VRS </a:t>
            </a:r>
          </a:p>
          <a:p>
            <a:pPr>
              <a:buFont typeface="Wingdings" charset="2"/>
              <a:buChar char="ü"/>
            </a:pPr>
            <a:r>
              <a:rPr lang="en-US" dirty="0" smtClean="0"/>
              <a:t>Free wake data available to compare </a:t>
            </a:r>
          </a:p>
          <a:p>
            <a:pPr>
              <a:buFont typeface="Wingdings" charset="2"/>
              <a:buChar char="ü"/>
            </a:pPr>
            <a:r>
              <a:rPr lang="en-US" dirty="0" smtClean="0"/>
              <a:t>Simple Peters-He extension </a:t>
            </a:r>
          </a:p>
          <a:p>
            <a:pPr>
              <a:buFont typeface="Wingdings" charset="2"/>
              <a:buChar char="ü"/>
            </a:pPr>
            <a:r>
              <a:rPr lang="en-US" dirty="0" smtClean="0"/>
              <a:t>Clearly maps the VRS boundaries </a:t>
            </a:r>
          </a:p>
          <a:p>
            <a:pPr>
              <a:buFont typeface="Wingdings" charset="2"/>
              <a:buChar char="ü"/>
            </a:pPr>
            <a:r>
              <a:rPr lang="en-US" dirty="0" smtClean="0"/>
              <a:t>Implemented using 3 equations </a:t>
            </a:r>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785421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Technical Note: Modification of Mass-Flow Parameter to Allow Smooth Transition between Helicopter and Windmill states (Peters &amp; He, 2006 )</a:t>
            </a:r>
            <a:endParaRPr lang="en-US" sz="25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008" y="2342678"/>
            <a:ext cx="3304656" cy="813454"/>
          </a:xfrm>
        </p:spPr>
      </p:pic>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061" y="2263096"/>
            <a:ext cx="6076067" cy="972618"/>
          </a:xfrm>
          <a:prstGeom prst="rect">
            <a:avLst/>
          </a:prstGeom>
        </p:spPr>
      </p:pic>
      <p:sp>
        <p:nvSpPr>
          <p:cNvPr id="8" name="Right Arrow 7"/>
          <p:cNvSpPr/>
          <p:nvPr/>
        </p:nvSpPr>
        <p:spPr>
          <a:xfrm>
            <a:off x="3381663" y="2546041"/>
            <a:ext cx="1140461" cy="40672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500" y="3439077"/>
            <a:ext cx="3672609" cy="123496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500" y="4810529"/>
            <a:ext cx="10058400" cy="97499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2619" y="3786290"/>
            <a:ext cx="3458094" cy="639647"/>
          </a:xfrm>
          <a:prstGeom prst="rect">
            <a:avLst/>
          </a:prstGeom>
        </p:spPr>
      </p:pic>
    </p:spTree>
    <p:extLst>
      <p:ext uri="{BB962C8B-B14F-4D97-AF65-F5344CB8AC3E}">
        <p14:creationId xmlns:p14="http://schemas.microsoft.com/office/powerpoint/2010/main" val="145700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
        <p:nvSpPr>
          <p:cNvPr id="6" name="Rectangle 5"/>
          <p:cNvSpPr/>
          <p:nvPr/>
        </p:nvSpPr>
        <p:spPr>
          <a:xfrm>
            <a:off x="4475837" y="1418258"/>
            <a:ext cx="2655277"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63692" y="2928287"/>
            <a:ext cx="1059917"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CFD</a:t>
            </a:r>
            <a:endParaRPr lang="en-US" dirty="0">
              <a:solidFill>
                <a:schemeClr val="tx1"/>
              </a:solidFill>
            </a:endParaRPr>
          </a:p>
        </p:txBody>
      </p:sp>
      <p:sp>
        <p:nvSpPr>
          <p:cNvPr id="8" name="Rectangle 7"/>
          <p:cNvSpPr/>
          <p:nvPr/>
        </p:nvSpPr>
        <p:spPr>
          <a:xfrm>
            <a:off x="4400274" y="2923270"/>
            <a:ext cx="3113901"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Vortex Wake Models (VWM)</a:t>
            </a:r>
            <a:endParaRPr lang="en-US" dirty="0">
              <a:solidFill>
                <a:schemeClr val="tx1"/>
              </a:solidFill>
            </a:endParaRPr>
          </a:p>
        </p:txBody>
      </p:sp>
      <p:sp>
        <p:nvSpPr>
          <p:cNvPr id="9" name="Rectangle 8"/>
          <p:cNvSpPr/>
          <p:nvPr/>
        </p:nvSpPr>
        <p:spPr>
          <a:xfrm>
            <a:off x="7962551" y="2923270"/>
            <a:ext cx="2655277"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u="sng" dirty="0" smtClean="0">
                <a:solidFill>
                  <a:schemeClr val="tx1"/>
                </a:solidFill>
              </a:rPr>
              <a:t>Dynamic wake (inflow) </a:t>
            </a:r>
            <a:endParaRPr lang="en-US" b="1" i="1" u="sng" dirty="0">
              <a:solidFill>
                <a:schemeClr val="tx1"/>
              </a:solidFill>
            </a:endParaRPr>
          </a:p>
        </p:txBody>
      </p:sp>
      <p:sp>
        <p:nvSpPr>
          <p:cNvPr id="10" name="TextBox 9"/>
          <p:cNvSpPr txBox="1"/>
          <p:nvPr/>
        </p:nvSpPr>
        <p:spPr>
          <a:xfrm>
            <a:off x="4475837" y="1572858"/>
            <a:ext cx="2655277" cy="553998"/>
          </a:xfrm>
          <a:prstGeom prst="rect">
            <a:avLst/>
          </a:prstGeom>
          <a:noFill/>
        </p:spPr>
        <p:txBody>
          <a:bodyPr wrap="square" rtlCol="0">
            <a:spAutoFit/>
          </a:bodyPr>
          <a:lstStyle/>
          <a:p>
            <a:pPr algn="ctr"/>
            <a:r>
              <a:rPr lang="en-US" sz="3000" dirty="0" smtClean="0"/>
              <a:t>Wake models</a:t>
            </a:r>
            <a:endParaRPr lang="en-US" sz="3000" dirty="0"/>
          </a:p>
        </p:txBody>
      </p:sp>
      <p:sp>
        <p:nvSpPr>
          <p:cNvPr id="13" name="Rectangle 12"/>
          <p:cNvSpPr/>
          <p:nvPr/>
        </p:nvSpPr>
        <p:spPr>
          <a:xfrm>
            <a:off x="2438243" y="4283715"/>
            <a:ext cx="2899876"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Free Wake Models (FWM)</a:t>
            </a:r>
            <a:endParaRPr lang="en-US" dirty="0">
              <a:solidFill>
                <a:schemeClr val="tx1"/>
              </a:solidFill>
            </a:endParaRPr>
          </a:p>
        </p:txBody>
      </p:sp>
      <p:sp>
        <p:nvSpPr>
          <p:cNvPr id="14" name="Rectangle 13"/>
          <p:cNvSpPr/>
          <p:nvPr/>
        </p:nvSpPr>
        <p:spPr>
          <a:xfrm>
            <a:off x="5803476" y="4273681"/>
            <a:ext cx="3661800" cy="7737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Prescribed Wake Models (FWM)</a:t>
            </a:r>
            <a:endParaRPr lang="en-US" dirty="0">
              <a:solidFill>
                <a:schemeClr val="tx1"/>
              </a:solidFill>
            </a:endParaRPr>
          </a:p>
        </p:txBody>
      </p:sp>
      <p:cxnSp>
        <p:nvCxnSpPr>
          <p:cNvPr id="16" name="Elbow Connector 15"/>
          <p:cNvCxnSpPr>
            <a:stCxn id="6" idx="2"/>
            <a:endCxn id="7" idx="0"/>
          </p:cNvCxnSpPr>
          <p:nvPr/>
        </p:nvCxnSpPr>
        <p:spPr>
          <a:xfrm rot="5400000">
            <a:off x="3730411" y="855222"/>
            <a:ext cx="736306" cy="340982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6" idx="2"/>
            <a:endCxn id="9" idx="0"/>
          </p:cNvCxnSpPr>
          <p:nvPr/>
        </p:nvCxnSpPr>
        <p:spPr>
          <a:xfrm rot="16200000" flipH="1">
            <a:off x="7181189" y="814268"/>
            <a:ext cx="731289" cy="348671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5803475" y="2557070"/>
            <a:ext cx="8240" cy="356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2"/>
            <a:endCxn id="13" idx="0"/>
          </p:cNvCxnSpPr>
          <p:nvPr/>
        </p:nvCxnSpPr>
        <p:spPr>
          <a:xfrm rot="5400000">
            <a:off x="4629342" y="2955832"/>
            <a:ext cx="586722" cy="20690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8" idx="2"/>
            <a:endCxn id="14" idx="0"/>
          </p:cNvCxnSpPr>
          <p:nvPr/>
        </p:nvCxnSpPr>
        <p:spPr>
          <a:xfrm rot="16200000" flipH="1">
            <a:off x="6507456" y="3146761"/>
            <a:ext cx="576688" cy="1677151"/>
          </a:xfrm>
          <a:prstGeom prst="bentConnector3">
            <a:avLst>
              <a:gd name="adj1" fmla="val 5083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980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lstStyle/>
          <a:p>
            <a:r>
              <a:rPr lang="en-US" dirty="0" smtClean="0"/>
              <a:t>Reading about helicopter flight dynamics: 9/10</a:t>
            </a:r>
          </a:p>
          <a:p>
            <a:r>
              <a:rPr lang="en-US" dirty="0" smtClean="0"/>
              <a:t>Reading &amp; understanding about Pitt-Peters, Peters-He 10/10</a:t>
            </a:r>
          </a:p>
          <a:p>
            <a:r>
              <a:rPr lang="en-US" dirty="0" smtClean="0"/>
              <a:t>Literature review of inflow models: 9/10</a:t>
            </a:r>
          </a:p>
          <a:p>
            <a:r>
              <a:rPr lang="en-US" dirty="0" smtClean="0"/>
              <a:t>Selecting inflow model(s) to implement: 10/10 </a:t>
            </a:r>
          </a:p>
          <a:p>
            <a:r>
              <a:rPr lang="en-US" dirty="0" smtClean="0"/>
              <a:t>Learning FORTRAN: 7/10</a:t>
            </a:r>
          </a:p>
          <a:p>
            <a:r>
              <a:rPr lang="en-US" dirty="0" smtClean="0"/>
              <a:t>Comparing inflow sub-routines to theory: 6/10</a:t>
            </a:r>
          </a:p>
          <a:p>
            <a:r>
              <a:rPr lang="en-US" dirty="0" smtClean="0"/>
              <a:t>Implementing the model: To be Done </a:t>
            </a:r>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1684149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Implement the Vortex Ring State inflow model </a:t>
            </a:r>
          </a:p>
          <a:p>
            <a:pPr marL="457200" indent="-457200">
              <a:buFont typeface="+mj-lt"/>
              <a:buAutoNum type="arabicPeriod"/>
            </a:pPr>
            <a:r>
              <a:rPr lang="en-US" dirty="0" smtClean="0"/>
              <a:t>Produce plots such as the ones by </a:t>
            </a:r>
            <a:r>
              <a:rPr lang="en-US" dirty="0" err="1" smtClean="0"/>
              <a:t>Dr</a:t>
            </a:r>
            <a:r>
              <a:rPr lang="en-US" dirty="0" smtClean="0"/>
              <a:t> Ribera &amp; </a:t>
            </a:r>
            <a:r>
              <a:rPr lang="en-US" dirty="0" err="1" smtClean="0"/>
              <a:t>Celi</a:t>
            </a:r>
            <a:endParaRPr lang="en-US" dirty="0" smtClean="0"/>
          </a:p>
          <a:p>
            <a:pPr marL="457200" indent="-457200">
              <a:buFont typeface="+mj-lt"/>
              <a:buAutoNum type="arabicPeriod"/>
            </a:pPr>
            <a:r>
              <a:rPr lang="en-US" smtClean="0"/>
              <a:t>Validate against the </a:t>
            </a:r>
            <a:r>
              <a:rPr lang="en-US" dirty="0" smtClean="0"/>
              <a:t>free wake data </a:t>
            </a: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1498334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127891"/>
              </p:ext>
            </p:extLst>
          </p:nvPr>
        </p:nvGraphicFramePr>
        <p:xfrm>
          <a:off x="609600" y="2241849"/>
          <a:ext cx="10972800" cy="3322320"/>
        </p:xfrm>
        <a:graphic>
          <a:graphicData uri="http://schemas.openxmlformats.org/drawingml/2006/table">
            <a:tbl>
              <a:tblPr firstRow="1" bandRow="1">
                <a:tableStyleId>{5C22544A-7EE6-4342-B048-85BDC9FD1C3A}</a:tableStyleId>
              </a:tblPr>
              <a:tblGrid>
                <a:gridCol w="5486400"/>
                <a:gridCol w="5486400"/>
              </a:tblGrid>
              <a:tr h="1013415">
                <a:tc>
                  <a:txBody>
                    <a:bodyPr/>
                    <a:lstStyle/>
                    <a:p>
                      <a:r>
                        <a:rPr lang="en-US" dirty="0" smtClean="0"/>
                        <a:t>March</a:t>
                      </a:r>
                      <a:endParaRPr lang="en-US" dirty="0"/>
                    </a:p>
                  </a:txBody>
                  <a:tcPr/>
                </a:tc>
                <a:tc>
                  <a:txBody>
                    <a:bodyPr/>
                    <a:lstStyle/>
                    <a:p>
                      <a:pPr marL="342900" indent="-342900">
                        <a:buFont typeface="Arial" charset="0"/>
                        <a:buChar char="•"/>
                      </a:pPr>
                      <a:r>
                        <a:rPr lang="en-US" sz="2000" b="0" dirty="0" smtClean="0"/>
                        <a:t>Understanding</a:t>
                      </a:r>
                      <a:r>
                        <a:rPr lang="en-US" sz="2000" b="0" baseline="0" dirty="0" smtClean="0"/>
                        <a:t> inflow sub-routines</a:t>
                      </a:r>
                    </a:p>
                    <a:p>
                      <a:pPr marL="342900" indent="-342900">
                        <a:buFont typeface="Arial" charset="0"/>
                        <a:buChar char="•"/>
                      </a:pPr>
                      <a:r>
                        <a:rPr lang="en-US" sz="2000" b="0" baseline="0" dirty="0" smtClean="0"/>
                        <a:t>Identifying which sub-routines to </a:t>
                      </a:r>
                      <a:r>
                        <a:rPr lang="en-US" sz="2000" b="0" baseline="0" dirty="0" smtClean="0"/>
                        <a:t>change</a:t>
                      </a:r>
                    </a:p>
                    <a:p>
                      <a:pPr marL="342900" indent="-342900">
                        <a:buFont typeface="Arial" charset="0"/>
                        <a:buChar char="•"/>
                      </a:pPr>
                      <a:r>
                        <a:rPr lang="en-US" sz="2000" b="0" baseline="0" smtClean="0"/>
                        <a:t>Implementing the </a:t>
                      </a:r>
                      <a:r>
                        <a:rPr lang="en-US" sz="2000" b="0" baseline="0" dirty="0" smtClean="0"/>
                        <a:t>Vortex Ring criterion</a:t>
                      </a:r>
                      <a:endParaRPr lang="en-US" sz="2000" b="0" dirty="0" smtClean="0"/>
                    </a:p>
                    <a:p>
                      <a:pPr marL="342900" indent="-342900">
                        <a:buFont typeface="Arial" charset="0"/>
                        <a:buChar char="•"/>
                      </a:pPr>
                      <a:r>
                        <a:rPr lang="en-US" sz="2000" b="0" dirty="0" smtClean="0"/>
                        <a:t>Coding </a:t>
                      </a:r>
                      <a:r>
                        <a:rPr lang="en-US" sz="2000" b="0" dirty="0" smtClean="0"/>
                        <a:t>the model(s)</a:t>
                      </a:r>
                    </a:p>
                  </a:txBody>
                  <a:tcPr/>
                </a:tc>
              </a:tr>
              <a:tr h="403234">
                <a:tc>
                  <a:txBody>
                    <a:bodyPr/>
                    <a:lstStyle/>
                    <a:p>
                      <a:r>
                        <a:rPr lang="en-US" b="1" dirty="0" smtClean="0">
                          <a:solidFill>
                            <a:schemeClr val="bg1"/>
                          </a:solidFill>
                        </a:rPr>
                        <a:t>April</a:t>
                      </a:r>
                      <a:endParaRPr lang="en-US" b="1" dirty="0"/>
                    </a:p>
                  </a:txBody>
                  <a:tcPr>
                    <a:solidFill>
                      <a:schemeClr val="accent1"/>
                    </a:solidFill>
                  </a:tcPr>
                </a:tc>
                <a:tc>
                  <a:txBody>
                    <a:bodyPr/>
                    <a:lstStyle/>
                    <a:p>
                      <a:pPr marL="342900" indent="-342900">
                        <a:buFont typeface="Arial" charset="0"/>
                        <a:buChar char="•"/>
                      </a:pPr>
                      <a:r>
                        <a:rPr lang="en-US" sz="2000" dirty="0" smtClean="0">
                          <a:solidFill>
                            <a:schemeClr val="bg1"/>
                          </a:solidFill>
                        </a:rPr>
                        <a:t>Finish coding by mid-April</a:t>
                      </a:r>
                    </a:p>
                    <a:p>
                      <a:pPr marL="342900" indent="-342900">
                        <a:buFont typeface="Arial" charset="0"/>
                        <a:buChar char="•"/>
                      </a:pPr>
                      <a:r>
                        <a:rPr lang="en-US" sz="2000" dirty="0" smtClean="0">
                          <a:solidFill>
                            <a:schemeClr val="bg1"/>
                          </a:solidFill>
                        </a:rPr>
                        <a:t>Data analysis</a:t>
                      </a:r>
                    </a:p>
                    <a:p>
                      <a:pPr marL="342900" indent="-342900">
                        <a:buFont typeface="Arial" charset="0"/>
                        <a:buChar char="•"/>
                      </a:pPr>
                      <a:r>
                        <a:rPr lang="en-US" sz="2000" dirty="0" smtClean="0">
                          <a:solidFill>
                            <a:schemeClr val="bg1"/>
                          </a:solidFill>
                        </a:rPr>
                        <a:t>Report</a:t>
                      </a:r>
                      <a:r>
                        <a:rPr lang="en-US" sz="2000" baseline="0" dirty="0" smtClean="0">
                          <a:solidFill>
                            <a:schemeClr val="bg1"/>
                          </a:solidFill>
                        </a:rPr>
                        <a:t> writing and data interpretation</a:t>
                      </a:r>
                    </a:p>
                    <a:p>
                      <a:pPr marL="342900" indent="-342900">
                        <a:buFont typeface="Arial" charset="0"/>
                        <a:buChar char="•"/>
                      </a:pPr>
                      <a:r>
                        <a:rPr lang="en-US" sz="2000" baseline="0" dirty="0" smtClean="0">
                          <a:solidFill>
                            <a:schemeClr val="bg1"/>
                          </a:solidFill>
                        </a:rPr>
                        <a:t>If time- 2</a:t>
                      </a:r>
                      <a:r>
                        <a:rPr lang="en-US" sz="2000" baseline="30000" dirty="0" smtClean="0">
                          <a:solidFill>
                            <a:schemeClr val="bg1"/>
                          </a:solidFill>
                        </a:rPr>
                        <a:t>nd</a:t>
                      </a:r>
                      <a:r>
                        <a:rPr lang="en-US" sz="2000" baseline="0" dirty="0" smtClean="0">
                          <a:solidFill>
                            <a:schemeClr val="bg1"/>
                          </a:solidFill>
                        </a:rPr>
                        <a:t> model implementation</a:t>
                      </a:r>
                      <a:endParaRPr lang="en-US" sz="2000" dirty="0">
                        <a:solidFill>
                          <a:schemeClr val="bg1"/>
                        </a:solidFill>
                      </a:endParaRPr>
                    </a:p>
                  </a:txBody>
                  <a:tcPr>
                    <a:solidFill>
                      <a:schemeClr val="accent1"/>
                    </a:solidFill>
                  </a:tcPr>
                </a:tc>
              </a:tr>
              <a:tr h="403234">
                <a:tc>
                  <a:txBody>
                    <a:bodyPr/>
                    <a:lstStyle/>
                    <a:p>
                      <a:r>
                        <a:rPr lang="en-US" b="1" dirty="0" smtClean="0">
                          <a:solidFill>
                            <a:schemeClr val="bg1"/>
                          </a:solidFill>
                        </a:rPr>
                        <a:t>May</a:t>
                      </a:r>
                      <a:endParaRPr lang="en-US" b="1" dirty="0">
                        <a:solidFill>
                          <a:schemeClr val="bg1"/>
                        </a:solidFill>
                      </a:endParaRPr>
                    </a:p>
                  </a:txBody>
                  <a:tcPr>
                    <a:solidFill>
                      <a:schemeClr val="accent1"/>
                    </a:solidFill>
                  </a:tcPr>
                </a:tc>
                <a:tc>
                  <a:txBody>
                    <a:bodyPr/>
                    <a:lstStyle/>
                    <a:p>
                      <a:pPr marL="342900" indent="-342900">
                        <a:buFont typeface="Arial" charset="0"/>
                        <a:buChar char="•"/>
                      </a:pPr>
                      <a:r>
                        <a:rPr lang="en-US" sz="2000" dirty="0" smtClean="0">
                          <a:solidFill>
                            <a:schemeClr val="bg1"/>
                          </a:solidFill>
                        </a:rPr>
                        <a:t>Report</a:t>
                      </a:r>
                      <a:r>
                        <a:rPr lang="en-US" sz="2000" baseline="0" dirty="0" smtClean="0">
                          <a:solidFill>
                            <a:schemeClr val="bg1"/>
                          </a:solidFill>
                        </a:rPr>
                        <a:t> writing</a:t>
                      </a:r>
                    </a:p>
                    <a:p>
                      <a:pPr marL="342900" indent="-342900">
                        <a:buFont typeface="Arial" charset="0"/>
                        <a:buChar char="•"/>
                      </a:pPr>
                      <a:r>
                        <a:rPr lang="en-US" sz="2000" baseline="0" dirty="0" smtClean="0">
                          <a:solidFill>
                            <a:schemeClr val="bg1"/>
                          </a:solidFill>
                        </a:rPr>
                        <a:t>Data interpretation </a:t>
                      </a:r>
                      <a:endParaRPr lang="en-US" sz="2000" dirty="0">
                        <a:solidFill>
                          <a:schemeClr val="bg1"/>
                        </a:solidFill>
                      </a:endParaRPr>
                    </a:p>
                  </a:txBody>
                  <a:tcPr>
                    <a:solidFill>
                      <a:schemeClr val="accent1"/>
                    </a:solidFill>
                  </a:tcPr>
                </a:tc>
              </a:tr>
            </a:tbl>
          </a:graphicData>
        </a:graphic>
      </p:graphicFrame>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1068315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lgn="ctr"/>
            <a:r>
              <a:rPr lang="en-US" b="1" dirty="0"/>
              <a:t>          End of Interim presentation</a:t>
            </a:r>
          </a:p>
          <a:p>
            <a:pPr algn="ctr"/>
            <a:r>
              <a:rPr lang="en-US" b="1" dirty="0"/>
              <a:t>          04/03/2020</a:t>
            </a:r>
          </a:p>
        </p:txBody>
      </p:sp>
      <p:sp>
        <p:nvSpPr>
          <p:cNvPr id="3" name="Title 2"/>
          <p:cNvSpPr>
            <a:spLocks noGrp="1"/>
          </p:cNvSpPr>
          <p:nvPr>
            <p:ph type="title"/>
          </p:nvPr>
        </p:nvSpPr>
        <p:spPr/>
        <p:txBody>
          <a:bodyPr/>
          <a:lstStyle/>
          <a:p>
            <a:r>
              <a:rPr lang="en-US" sz="4800" dirty="0"/>
              <a:t>                    Thank you </a:t>
            </a:r>
          </a:p>
        </p:txBody>
      </p:sp>
      <p:sp>
        <p:nvSpPr>
          <p:cNvPr id="4" name="Text Placeholder 3"/>
          <p:cNvSpPr>
            <a:spLocks noGrp="1"/>
          </p:cNvSpPr>
          <p:nvPr>
            <p:ph type="body" sz="quarter" idx="11"/>
          </p:nvPr>
        </p:nvSpPr>
        <p:spPr>
          <a:xfrm>
            <a:off x="609599" y="5273581"/>
            <a:ext cx="9043655" cy="289019"/>
          </a:xfrm>
        </p:spPr>
        <p:txBody>
          <a:bodyPr/>
          <a:lstStyle/>
          <a:p>
            <a:pPr algn="ctr"/>
            <a:r>
              <a:rPr lang="en-US"/>
              <a:t>Ioannis Karatsivoulis- Undergraduate Student, Department of Aeronautics, Imperial College London</a:t>
            </a:r>
            <a:endParaRPr lang="en-US" dirty="0"/>
          </a:p>
        </p:txBody>
      </p:sp>
      <p:sp>
        <p:nvSpPr>
          <p:cNvPr id="5" name="Text Placeholder 4"/>
          <p:cNvSpPr>
            <a:spLocks noGrp="1"/>
          </p:cNvSpPr>
          <p:nvPr>
            <p:ph type="body" sz="quarter" idx="10"/>
          </p:nvPr>
        </p:nvSpPr>
        <p:spPr/>
        <p:txBody>
          <a:bodyPr/>
          <a:lstStyle/>
          <a:p>
            <a:r>
              <a:rPr lang="en-US" dirty="0"/>
              <a:t>Final Year Project (FYP)</a:t>
            </a:r>
          </a:p>
          <a:p>
            <a:endParaRPr lang="en-US" dirty="0"/>
          </a:p>
        </p:txBody>
      </p:sp>
      <p:sp>
        <p:nvSpPr>
          <p:cNvPr id="6" name="Text Placeholder 5"/>
          <p:cNvSpPr>
            <a:spLocks noGrp="1"/>
          </p:cNvSpPr>
          <p:nvPr>
            <p:ph type="body" sz="quarter" idx="12"/>
          </p:nvPr>
        </p:nvSpPr>
        <p:spPr/>
        <p:txBody>
          <a:bodyPr/>
          <a:lstStyle/>
          <a:p>
            <a:r>
              <a:rPr lang="en-US" dirty="0"/>
              <a:t>04/03/2020</a:t>
            </a:r>
          </a:p>
        </p:txBody>
      </p:sp>
    </p:spTree>
    <p:extLst>
      <p:ext uri="{BB962C8B-B14F-4D97-AF65-F5344CB8AC3E}">
        <p14:creationId xmlns:p14="http://schemas.microsoft.com/office/powerpoint/2010/main" val="789913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CFD</a:t>
            </a:r>
            <a:endParaRPr lang="en-US" dirty="0"/>
          </a:p>
        </p:txBody>
      </p:sp>
      <p:sp>
        <p:nvSpPr>
          <p:cNvPr id="3" name="Content Placeholder 2"/>
          <p:cNvSpPr>
            <a:spLocks noGrp="1"/>
          </p:cNvSpPr>
          <p:nvPr>
            <p:ph idx="1"/>
          </p:nvPr>
        </p:nvSpPr>
        <p:spPr/>
        <p:txBody>
          <a:bodyPr/>
          <a:lstStyle/>
          <a:p>
            <a:pPr>
              <a:buFont typeface="Wingdings" charset="2"/>
              <a:buChar char="ü"/>
            </a:pPr>
            <a:r>
              <a:rPr lang="en-US" dirty="0" smtClean="0"/>
              <a:t>Very powerful</a:t>
            </a:r>
          </a:p>
          <a:p>
            <a:pPr>
              <a:buFont typeface="Wingdings" charset="2"/>
              <a:buChar char="ü"/>
            </a:pPr>
            <a:r>
              <a:rPr lang="en-US" dirty="0" smtClean="0"/>
              <a:t>Can solve almost anything   </a:t>
            </a:r>
            <a:endParaRPr lang="en-US" dirty="0"/>
          </a:p>
          <a:p>
            <a:pPr marL="0" indent="0">
              <a:buNone/>
            </a:pPr>
            <a:r>
              <a:rPr lang="en-US" dirty="0" smtClean="0">
                <a:solidFill>
                  <a:schemeClr val="accent3"/>
                </a:solidFill>
              </a:rPr>
              <a:t>✖ </a:t>
            </a:r>
            <a:r>
              <a:rPr lang="en-US" dirty="0" smtClean="0"/>
              <a:t>Very computationally expensive</a:t>
            </a:r>
          </a:p>
          <a:p>
            <a:pPr marL="0" indent="0">
              <a:buNone/>
            </a:pPr>
            <a:r>
              <a:rPr lang="en-US" dirty="0" smtClean="0">
                <a:solidFill>
                  <a:schemeClr val="accent3"/>
                </a:solidFill>
              </a:rPr>
              <a:t>✖ </a:t>
            </a:r>
            <a:r>
              <a:rPr lang="en-US" dirty="0" smtClean="0"/>
              <a:t>Cannot solve turbulence</a:t>
            </a:r>
          </a:p>
          <a:p>
            <a:pPr marL="0" indent="0">
              <a:buNone/>
            </a:pPr>
            <a:r>
              <a:rPr lang="en-US" dirty="0" smtClean="0">
                <a:solidFill>
                  <a:schemeClr val="accent3"/>
                </a:solidFill>
              </a:rPr>
              <a:t>✖ </a:t>
            </a:r>
            <a:r>
              <a:rPr lang="en-US" dirty="0" smtClean="0"/>
              <a:t>Grid-dependent solution</a:t>
            </a: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546959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Wake Models</a:t>
            </a:r>
            <a:endParaRPr lang="en-US" dirty="0"/>
          </a:p>
        </p:txBody>
      </p:sp>
      <p:sp>
        <p:nvSpPr>
          <p:cNvPr id="3" name="Content Placeholder 2"/>
          <p:cNvSpPr>
            <a:spLocks noGrp="1"/>
          </p:cNvSpPr>
          <p:nvPr>
            <p:ph idx="1"/>
          </p:nvPr>
        </p:nvSpPr>
        <p:spPr>
          <a:xfrm>
            <a:off x="609600" y="2346581"/>
            <a:ext cx="10972800" cy="3909075"/>
          </a:xfrm>
        </p:spPr>
        <p:txBody>
          <a:bodyPr/>
          <a:lstStyle/>
          <a:p>
            <a:r>
              <a:rPr lang="en-US" dirty="0" smtClean="0"/>
              <a:t>Wake modelled as vortex lines </a:t>
            </a:r>
          </a:p>
          <a:p>
            <a:r>
              <a:rPr lang="en-US" dirty="0" smtClean="0"/>
              <a:t>Discretized into lattice of vortex elements: </a:t>
            </a:r>
          </a:p>
          <a:p>
            <a:pPr lvl="1"/>
            <a:r>
              <a:rPr lang="en-US" dirty="0" smtClean="0"/>
              <a:t>Straight</a:t>
            </a:r>
          </a:p>
          <a:p>
            <a:pPr lvl="1"/>
            <a:r>
              <a:rPr lang="en-US" dirty="0" smtClean="0"/>
              <a:t>Curved</a:t>
            </a:r>
          </a:p>
          <a:p>
            <a:pPr lvl="1"/>
            <a:r>
              <a:rPr lang="en-US" dirty="0" smtClean="0"/>
              <a:t>Blobs</a:t>
            </a:r>
            <a:endParaRPr lang="en-US" dirty="0"/>
          </a:p>
          <a:p>
            <a:r>
              <a:rPr lang="en-US" dirty="0" smtClean="0"/>
              <a:t>Two ways to describe transport of wake vorticity:</a:t>
            </a:r>
          </a:p>
          <a:p>
            <a:pPr marL="1066785" lvl="1" indent="-457200">
              <a:buFont typeface="+mj-lt"/>
              <a:buAutoNum type="arabicPeriod"/>
            </a:pPr>
            <a:r>
              <a:rPr lang="en-US" dirty="0" smtClean="0"/>
              <a:t>Free wake: First principles</a:t>
            </a:r>
          </a:p>
          <a:p>
            <a:pPr marL="1066785" lvl="1" indent="-457200">
              <a:buFont typeface="+mj-lt"/>
              <a:buAutoNum type="arabicPeriod"/>
            </a:pPr>
            <a:r>
              <a:rPr lang="en-US" dirty="0" smtClean="0"/>
              <a:t>Prescribed wake: - Wake filament position specified a priori</a:t>
            </a:r>
          </a:p>
          <a:p>
            <a:pPr marL="609585" lvl="1" indent="0">
              <a:buNone/>
            </a:pPr>
            <a:r>
              <a:rPr lang="en-US" dirty="0"/>
              <a:t> </a:t>
            </a:r>
            <a:r>
              <a:rPr lang="en-US" dirty="0" smtClean="0"/>
              <a:t>                                 - Approximate near-rotor velocity field </a:t>
            </a: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654" y="1592641"/>
            <a:ext cx="4565924" cy="2785390"/>
          </a:xfrm>
          <a:prstGeom prst="rect">
            <a:avLst/>
          </a:prstGeom>
        </p:spPr>
      </p:pic>
    </p:spTree>
    <p:extLst>
      <p:ext uri="{BB962C8B-B14F-4D97-AF65-F5344CB8AC3E}">
        <p14:creationId xmlns:p14="http://schemas.microsoft.com/office/powerpoint/2010/main" val="311089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Vortex Wake Models</a:t>
            </a:r>
            <a:endParaRPr lang="en-US" dirty="0"/>
          </a:p>
        </p:txBody>
      </p:sp>
      <p:sp>
        <p:nvSpPr>
          <p:cNvPr id="3" name="Content Placeholder 2"/>
          <p:cNvSpPr>
            <a:spLocks noGrp="1"/>
          </p:cNvSpPr>
          <p:nvPr>
            <p:ph idx="1"/>
          </p:nvPr>
        </p:nvSpPr>
        <p:spPr>
          <a:xfrm>
            <a:off x="609600" y="2346581"/>
            <a:ext cx="10972800" cy="3909075"/>
          </a:xfrm>
        </p:spPr>
        <p:txBody>
          <a:bodyPr/>
          <a:lstStyle/>
          <a:p>
            <a:pPr>
              <a:buFont typeface="Wingdings" charset="2"/>
              <a:buChar char="ü"/>
            </a:pPr>
            <a:r>
              <a:rPr lang="en-US" dirty="0" smtClean="0"/>
              <a:t>Once the position and strength of the wake vorticity are calculated, the </a:t>
            </a:r>
            <a:r>
              <a:rPr lang="en-US" dirty="0" err="1" smtClean="0"/>
              <a:t>Biot</a:t>
            </a:r>
            <a:r>
              <a:rPr lang="en-US" dirty="0" smtClean="0"/>
              <a:t>-Savart law is used to work out the induced velocity field at the rotor, followed by numerical integration</a:t>
            </a:r>
          </a:p>
          <a:p>
            <a:pPr marL="0" indent="0">
              <a:buNone/>
            </a:pPr>
            <a:r>
              <a:rPr lang="en-US" dirty="0" smtClean="0">
                <a:solidFill>
                  <a:schemeClr val="accent3"/>
                </a:solidFill>
              </a:rPr>
              <a:t>✖  </a:t>
            </a:r>
            <a:r>
              <a:rPr lang="en-US" dirty="0" smtClean="0"/>
              <a:t>Computationally expensive: High filament number for accurate wake</a:t>
            </a:r>
          </a:p>
          <a:p>
            <a:pPr marL="0" indent="0">
              <a:buNone/>
            </a:pPr>
            <a:r>
              <a:rPr lang="en-US" dirty="0"/>
              <a:t> </a:t>
            </a:r>
            <a:r>
              <a:rPr lang="en-US" dirty="0" smtClean="0"/>
              <a:t>     representation</a:t>
            </a:r>
          </a:p>
          <a:p>
            <a:pPr marL="0" indent="0">
              <a:buNone/>
            </a:pPr>
            <a:endParaRPr lang="en-US" dirty="0" smtClean="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50732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Wake (Inflow) Models</a:t>
            </a:r>
            <a:endParaRPr lang="en-US" dirty="0"/>
          </a:p>
        </p:txBody>
      </p:sp>
      <p:sp>
        <p:nvSpPr>
          <p:cNvPr id="3" name="Content Placeholder 2"/>
          <p:cNvSpPr>
            <a:spLocks noGrp="1"/>
          </p:cNvSpPr>
          <p:nvPr>
            <p:ph idx="1"/>
          </p:nvPr>
        </p:nvSpPr>
        <p:spPr/>
        <p:txBody>
          <a:bodyPr/>
          <a:lstStyle/>
          <a:p>
            <a:r>
              <a:rPr lang="en-US" dirty="0" smtClean="0"/>
              <a:t>Momentum </a:t>
            </a:r>
            <a:r>
              <a:rPr lang="en-US" dirty="0"/>
              <a:t>(unsteady actuator disk) theory: change in aerodynamic forces across the rotor disk is responsible for creating a certain inflow </a:t>
            </a:r>
            <a:r>
              <a:rPr lang="en-US" dirty="0" smtClean="0"/>
              <a:t>distribution</a:t>
            </a:r>
          </a:p>
          <a:p>
            <a:r>
              <a:rPr lang="en-US" dirty="0"/>
              <a:t>Inflow treated as additional Degrees of </a:t>
            </a:r>
            <a:r>
              <a:rPr lang="en-US" dirty="0" smtClean="0"/>
              <a:t>Freedom</a:t>
            </a:r>
          </a:p>
          <a:p>
            <a:r>
              <a:rPr lang="en-US" b="1" i="1" u="sng" dirty="0" smtClean="0"/>
              <a:t>1</a:t>
            </a:r>
            <a:r>
              <a:rPr lang="en-US" b="1" i="1" u="sng" baseline="30000" dirty="0" smtClean="0"/>
              <a:t>st</a:t>
            </a:r>
            <a:r>
              <a:rPr lang="en-US" b="1" i="1" u="sng" dirty="0" smtClean="0"/>
              <a:t> order ODE, state-space </a:t>
            </a:r>
            <a:r>
              <a:rPr lang="en-US" dirty="0" smtClean="0"/>
              <a:t>form </a:t>
            </a:r>
          </a:p>
          <a:p>
            <a:pPr marL="0" indent="0">
              <a:buNone/>
            </a:pPr>
            <a:endParaRPr lang="en-US" dirty="0" smtClean="0"/>
          </a:p>
          <a:p>
            <a:endParaRPr lang="en-US" dirty="0"/>
          </a:p>
          <a:p>
            <a:endParaRPr lang="en-US" dirty="0" smtClean="0"/>
          </a:p>
          <a:p>
            <a:endParaRPr lang="en-US" dirty="0" smtClean="0"/>
          </a:p>
          <a:p>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2061219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Wake (Inflow) Models</a:t>
            </a:r>
            <a:endParaRPr lang="en-US" dirty="0"/>
          </a:p>
        </p:txBody>
      </p:sp>
      <p:sp>
        <p:nvSpPr>
          <p:cNvPr id="3" name="Content Placeholder 2"/>
          <p:cNvSpPr>
            <a:spLocks noGrp="1"/>
          </p:cNvSpPr>
          <p:nvPr>
            <p:ph idx="1"/>
          </p:nvPr>
        </p:nvSpPr>
        <p:spPr/>
        <p:txBody>
          <a:bodyPr/>
          <a:lstStyle/>
          <a:p>
            <a:pPr>
              <a:buFont typeface="Wingdings" charset="2"/>
              <a:buChar char="ü"/>
            </a:pPr>
            <a:r>
              <a:rPr lang="en-US" dirty="0"/>
              <a:t>Easily incorporated into flight dynamics </a:t>
            </a:r>
            <a:r>
              <a:rPr lang="en-US" dirty="0" smtClean="0"/>
              <a:t>codes (FLIGHTLAB, RCAS, </a:t>
            </a:r>
            <a:r>
              <a:rPr lang="en-US" dirty="0" err="1" smtClean="0"/>
              <a:t>HeliUM</a:t>
            </a:r>
            <a:r>
              <a:rPr lang="en-US" dirty="0" smtClean="0"/>
              <a:t>)</a:t>
            </a:r>
          </a:p>
          <a:p>
            <a:pPr>
              <a:buFont typeface="Wingdings" charset="2"/>
              <a:buChar char="ü"/>
            </a:pPr>
            <a:r>
              <a:rPr lang="en-US" dirty="0" smtClean="0"/>
              <a:t>Computationally cheapest model </a:t>
            </a:r>
          </a:p>
          <a:p>
            <a:pPr>
              <a:buFont typeface="Wingdings" charset="2"/>
              <a:buChar char="ü"/>
            </a:pPr>
            <a:r>
              <a:rPr lang="en-US" dirty="0" smtClean="0"/>
              <a:t>Potential for real-time simulation </a:t>
            </a:r>
          </a:p>
          <a:p>
            <a:pPr>
              <a:buFont typeface="Wingdings" charset="2"/>
              <a:buChar char="ü"/>
            </a:pPr>
            <a:r>
              <a:rPr lang="en-US" dirty="0" smtClean="0"/>
              <a:t>Hierarchical improvement</a:t>
            </a:r>
          </a:p>
          <a:p>
            <a:endParaRPr lang="en-US" dirty="0" smtClean="0"/>
          </a:p>
          <a:p>
            <a:pPr marL="0" indent="0">
              <a:buNone/>
            </a:pPr>
            <a:r>
              <a:rPr lang="en-US" dirty="0" smtClean="0">
                <a:solidFill>
                  <a:schemeClr val="accent3"/>
                </a:solidFill>
              </a:rPr>
              <a:t>✖ </a:t>
            </a:r>
            <a:r>
              <a:rPr lang="en-US" dirty="0" smtClean="0"/>
              <a:t>Linear model=&gt; Problem with capturing non-linear effects </a:t>
            </a:r>
          </a:p>
          <a:p>
            <a:endParaRPr lang="en-US" dirty="0" smtClean="0"/>
          </a:p>
          <a:p>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6994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Conditions</a:t>
            </a:r>
            <a:endParaRPr lang="en-US" dirty="0"/>
          </a:p>
        </p:txBody>
      </p:sp>
      <p:sp>
        <p:nvSpPr>
          <p:cNvPr id="3" name="Content Placeholder 2"/>
          <p:cNvSpPr>
            <a:spLocks noGrp="1"/>
          </p:cNvSpPr>
          <p:nvPr>
            <p:ph idx="1"/>
          </p:nvPr>
        </p:nvSpPr>
        <p:spPr/>
        <p:txBody>
          <a:bodyPr/>
          <a:lstStyle/>
          <a:p>
            <a:r>
              <a:rPr lang="en-US" dirty="0" smtClean="0"/>
              <a:t>No inflow model is perfect for all conditions</a:t>
            </a:r>
          </a:p>
          <a:p>
            <a:r>
              <a:rPr lang="en-US" dirty="0" smtClean="0"/>
              <a:t>Flight condition ranking (</a:t>
            </a:r>
            <a:r>
              <a:rPr lang="en-US" dirty="0" err="1" smtClean="0"/>
              <a:t>wrt</a:t>
            </a:r>
            <a:r>
              <a:rPr lang="en-US" dirty="0" smtClean="0"/>
              <a:t> interest): </a:t>
            </a:r>
          </a:p>
          <a:p>
            <a:pPr marL="457200" indent="-457200">
              <a:buFont typeface="+mj-lt"/>
              <a:buAutoNum type="arabicPeriod"/>
            </a:pPr>
            <a:r>
              <a:rPr lang="en-US" dirty="0" smtClean="0"/>
              <a:t>Descent </a:t>
            </a:r>
            <a:r>
              <a:rPr lang="en-US" dirty="0" smtClean="0">
                <a:sym typeface="Wingdings"/>
              </a:rPr>
              <a:t> Vortex Ring State </a:t>
            </a:r>
            <a:endParaRPr lang="en-US" dirty="0" smtClean="0"/>
          </a:p>
          <a:p>
            <a:pPr marL="457200" indent="-457200">
              <a:buFont typeface="+mj-lt"/>
              <a:buAutoNum type="arabicPeriod"/>
            </a:pPr>
            <a:r>
              <a:rPr lang="en-US" dirty="0" smtClean="0"/>
              <a:t>Ground effect </a:t>
            </a:r>
            <a:r>
              <a:rPr lang="en-US" dirty="0" smtClean="0">
                <a:sym typeface="Wingdings"/>
              </a:rPr>
              <a:t> Additional lift created </a:t>
            </a:r>
            <a:endParaRPr lang="en-US" dirty="0" smtClean="0"/>
          </a:p>
          <a:p>
            <a:pPr marL="457200" indent="-457200">
              <a:buFont typeface="+mj-lt"/>
              <a:buAutoNum type="arabicPeriod"/>
            </a:pPr>
            <a:r>
              <a:rPr lang="en-US" dirty="0" err="1" smtClean="0"/>
              <a:t>Manoeuvring</a:t>
            </a:r>
            <a:r>
              <a:rPr lang="en-US" dirty="0" smtClean="0"/>
              <a:t> flight</a:t>
            </a:r>
            <a:r>
              <a:rPr lang="en-US" dirty="0" smtClean="0">
                <a:sym typeface="Wingdings"/>
              </a:rPr>
              <a:t> Capturing wake skew, curvature and off-axis response</a:t>
            </a:r>
            <a:endParaRPr lang="en-US" dirty="0" smtClean="0"/>
          </a:p>
          <a:p>
            <a:pPr marL="0" indent="0">
              <a:buNone/>
            </a:pPr>
            <a:endParaRPr lang="en-US" dirty="0"/>
          </a:p>
          <a:p>
            <a:pPr marL="0" indent="0">
              <a:buNone/>
            </a:pPr>
            <a:endParaRPr lang="en-US"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837" y="1754284"/>
            <a:ext cx="5144362" cy="1983711"/>
          </a:xfrm>
          <a:prstGeom prst="rect">
            <a:avLst/>
          </a:prstGeom>
        </p:spPr>
      </p:pic>
    </p:spTree>
    <p:extLst>
      <p:ext uri="{BB962C8B-B14F-4D97-AF65-F5344CB8AC3E}">
        <p14:creationId xmlns:p14="http://schemas.microsoft.com/office/powerpoint/2010/main" val="934891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HeliUM</a:t>
            </a:r>
            <a:r>
              <a:rPr lang="en-US" dirty="0" smtClean="0"/>
              <a:t> code </a:t>
            </a:r>
            <a:endParaRPr lang="en-US" dirty="0"/>
          </a:p>
        </p:txBody>
      </p:sp>
      <p:sp>
        <p:nvSpPr>
          <p:cNvPr id="3" name="Content Placeholder 2"/>
          <p:cNvSpPr>
            <a:spLocks noGrp="1"/>
          </p:cNvSpPr>
          <p:nvPr>
            <p:ph idx="1"/>
          </p:nvPr>
        </p:nvSpPr>
        <p:spPr/>
        <p:txBody>
          <a:bodyPr/>
          <a:lstStyle/>
          <a:p>
            <a:r>
              <a:rPr lang="en-US" dirty="0" smtClean="0"/>
              <a:t>Helicopter Flight Dynamics code</a:t>
            </a:r>
          </a:p>
          <a:p>
            <a:r>
              <a:rPr lang="en-US" dirty="0" smtClean="0"/>
              <a:t>University of Maryland &amp; NASA</a:t>
            </a:r>
          </a:p>
          <a:p>
            <a:r>
              <a:rPr lang="en-US" b="1" i="1" u="sng" dirty="0" smtClean="0"/>
              <a:t>Not CFD</a:t>
            </a:r>
          </a:p>
          <a:p>
            <a:r>
              <a:rPr lang="en-US" dirty="0" smtClean="0"/>
              <a:t>Different wake models: </a:t>
            </a:r>
          </a:p>
          <a:p>
            <a:pPr lvl="1"/>
            <a:r>
              <a:rPr lang="en-US" dirty="0" smtClean="0"/>
              <a:t>Free-Wake</a:t>
            </a:r>
          </a:p>
          <a:p>
            <a:pPr lvl="1"/>
            <a:r>
              <a:rPr lang="en-US" dirty="0" smtClean="0"/>
              <a:t>Dynamic inflow</a:t>
            </a:r>
          </a:p>
          <a:p>
            <a:r>
              <a:rPr lang="en-US" dirty="0" smtClean="0"/>
              <a:t>Accurate but slow=&gt; </a:t>
            </a:r>
            <a:r>
              <a:rPr lang="en-US" b="1" i="1" u="sng" dirty="0" smtClean="0"/>
              <a:t>NO real-time potential</a:t>
            </a:r>
            <a:endParaRPr lang="en-US" b="1" i="1" u="sng" dirty="0"/>
          </a:p>
        </p:txBody>
      </p:sp>
      <p:sp>
        <p:nvSpPr>
          <p:cNvPr id="4" name="Text Placeholder 3"/>
          <p:cNvSpPr>
            <a:spLocks noGrp="1"/>
          </p:cNvSpPr>
          <p:nvPr>
            <p:ph type="body" sz="quarter" idx="10"/>
          </p:nvPr>
        </p:nvSpPr>
        <p:spPr/>
        <p:txBody>
          <a:bodyPr/>
          <a:lstStyle/>
          <a:p>
            <a:r>
              <a:rPr lang="en-US" dirty="0"/>
              <a:t>Final Year Project (FYP)</a:t>
            </a:r>
          </a:p>
          <a:p>
            <a:endParaRPr lang="en-US" dirty="0"/>
          </a:p>
        </p:txBody>
      </p:sp>
      <p:sp>
        <p:nvSpPr>
          <p:cNvPr id="5" name="Text Placeholder 4"/>
          <p:cNvSpPr>
            <a:spLocks noGrp="1"/>
          </p:cNvSpPr>
          <p:nvPr>
            <p:ph type="body" sz="quarter" idx="12"/>
          </p:nvPr>
        </p:nvSpPr>
        <p:spPr/>
        <p:txBody>
          <a:bodyPr/>
          <a:lstStyle/>
          <a:p>
            <a:r>
              <a:rPr lang="en-US" dirty="0"/>
              <a:t>04/03/2020</a:t>
            </a:r>
          </a:p>
          <a:p>
            <a:endParaRPr lang="en-US" dirty="0"/>
          </a:p>
          <a:p>
            <a:endParaRPr lang="en-US" dirty="0"/>
          </a:p>
        </p:txBody>
      </p:sp>
    </p:spTree>
    <p:extLst>
      <p:ext uri="{BB962C8B-B14F-4D97-AF65-F5344CB8AC3E}">
        <p14:creationId xmlns:p14="http://schemas.microsoft.com/office/powerpoint/2010/main" val="710698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TotalTime>
  <Words>2409</Words>
  <Application>Microsoft Macintosh PowerPoint</Application>
  <PresentationFormat>Widescreen</PresentationFormat>
  <Paragraphs>267</Paragraphs>
  <Slides>23</Slides>
  <Notes>21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Calibri</vt:lpstr>
      <vt:lpstr>Calibri Light</vt:lpstr>
      <vt:lpstr>Cambria Math</vt:lpstr>
      <vt:lpstr>Mangal</vt:lpstr>
      <vt:lpstr>Symbol</vt:lpstr>
      <vt:lpstr>Wingdings</vt:lpstr>
      <vt:lpstr>Arial</vt:lpstr>
      <vt:lpstr>Office Theme</vt:lpstr>
      <vt:lpstr>Imperial College London Theme</vt:lpstr>
      <vt:lpstr>Helicopter Flight Dynamics modelling with state-of-the-art dynamic inflow</vt:lpstr>
      <vt:lpstr>Background</vt:lpstr>
      <vt:lpstr>CFD</vt:lpstr>
      <vt:lpstr>Vortex Wake Models</vt:lpstr>
      <vt:lpstr>Vortex Wake Models</vt:lpstr>
      <vt:lpstr>Dynamic Wake (Inflow) Models</vt:lpstr>
      <vt:lpstr>Dynamic Wake (Inflow) Models</vt:lpstr>
      <vt:lpstr>Flight Conditions</vt:lpstr>
      <vt:lpstr>The HeliUM code </vt:lpstr>
      <vt:lpstr>Aims and objectives</vt:lpstr>
      <vt:lpstr>Pitt-Peters (1980)</vt:lpstr>
      <vt:lpstr>Pitt-Peters (1980)</vt:lpstr>
      <vt:lpstr>Peters-He (1989) </vt:lpstr>
      <vt:lpstr>Peters-He (1989) </vt:lpstr>
      <vt:lpstr>Peters-He (1989) </vt:lpstr>
      <vt:lpstr>Vortex Ring State (VRS)</vt:lpstr>
      <vt:lpstr>Vortex Ring State (VRS)</vt:lpstr>
      <vt:lpstr>Technical Note: Modification of Mass-Flow Parameter to Allow Smooth Transition between Helicopter and Windmill states (Peters &amp; He, 2006 )</vt:lpstr>
      <vt:lpstr>Technical Note: Modification of Mass-Flow Parameter to Allow Smooth Transition between Helicopter and Windmill states (Peters &amp; He, 2006 )</vt:lpstr>
      <vt:lpstr>Progress</vt:lpstr>
      <vt:lpstr>Next steps</vt:lpstr>
      <vt:lpstr>Timeline</vt:lpstr>
      <vt:lpstr>                    Thank you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Helicopter Flight Dynamics modelling with state-of-the-art dynamic inflow</dc:title>
  <dc:creator>Ioannidis Karatsivoulis, Ioannis</dc:creator>
  <cp:lastModifiedBy>Ioannidis Karatsivoulis, Ioannis</cp:lastModifiedBy>
  <cp:revision>469</cp:revision>
  <dcterms:created xsi:type="dcterms:W3CDTF">2019-12-12T19:25:58Z</dcterms:created>
  <dcterms:modified xsi:type="dcterms:W3CDTF">2020-03-02T09:26:49Z</dcterms:modified>
</cp:coreProperties>
</file>