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56" r:id="rId2"/>
    <p:sldId id="266" r:id="rId3"/>
    <p:sldId id="261" r:id="rId4"/>
    <p:sldId id="257" r:id="rId5"/>
    <p:sldId id="262" r:id="rId6"/>
    <p:sldId id="260" r:id="rId7"/>
    <p:sldId id="263" r:id="rId8"/>
    <p:sldId id="259" r:id="rId9"/>
    <p:sldId id="264" r:id="rId10"/>
    <p:sldId id="258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2" r:id="rId28"/>
    <p:sldId id="283" r:id="rId29"/>
    <p:sldId id="284" r:id="rId30"/>
    <p:sldId id="281" r:id="rId31"/>
    <p:sldId id="288" r:id="rId32"/>
    <p:sldId id="289" r:id="rId33"/>
    <p:sldId id="290" r:id="rId34"/>
    <p:sldId id="291" r:id="rId35"/>
    <p:sldId id="292" r:id="rId36"/>
    <p:sldId id="287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072" autoAdjust="0"/>
  </p:normalViewPr>
  <p:slideViewPr>
    <p:cSldViewPr snapToGrid="0">
      <p:cViewPr varScale="1">
        <p:scale>
          <a:sx n="60" d="100"/>
          <a:sy n="60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reading papers: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introduction section, at the end give an overview of what the rest of the paper will present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0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1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432-2336-42B2-B7F7-F5B47666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1471-3E6B-46D4-BAFA-FCB1DDF7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Feedback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Self-similarity?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Could high stratification stabilise flows and prevent transition?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Do these layered structures have interfaces? Discontinuous jumps in density?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Plan for next week:</a:t>
            </a:r>
            <a:endParaRPr lang="en-GB" i="1" dirty="0"/>
          </a:p>
          <a:p>
            <a:pPr marL="548640" lvl="2" indent="0">
              <a:buNone/>
            </a:pPr>
            <a:r>
              <a:rPr lang="en-GB" i="1" dirty="0"/>
              <a:t>Layer formation and </a:t>
            </a:r>
            <a:r>
              <a:rPr lang="en-GB" i="1" dirty="0" err="1"/>
              <a:t>relaminarisation</a:t>
            </a:r>
            <a:r>
              <a:rPr lang="en-GB" i="1" dirty="0"/>
              <a:t> of Couette flow with spanwise stratification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F1DD-6C03-4DBA-88D0-204D5D808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Layer formation and </a:t>
            </a:r>
            <a:r>
              <a:rPr lang="en-GB" sz="4000" dirty="0" err="1"/>
              <a:t>relaminarisation</a:t>
            </a:r>
            <a:r>
              <a:rPr lang="en-GB" sz="4000" dirty="0"/>
              <a:t> for in plane Couette flow with spanwise stratification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554D1-C2B5-45B1-A65E-5E668D0FC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Effects of HSPC FLOW and investigating stratified turbulence Suppression</a:t>
            </a:r>
          </a:p>
        </p:txBody>
      </p:sp>
    </p:spTree>
    <p:extLst>
      <p:ext uri="{BB962C8B-B14F-4D97-AF65-F5344CB8AC3E}">
        <p14:creationId xmlns:p14="http://schemas.microsoft.com/office/powerpoint/2010/main" val="381586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0021-8C54-402B-9309-592125B2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6283-7A4A-49D7-B99A-9AB36B4C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(1) Introduction</a:t>
            </a:r>
          </a:p>
          <a:p>
            <a:pPr lvl="1"/>
            <a:r>
              <a:rPr lang="en-GB" dirty="0"/>
              <a:t>Stratified turbulence</a:t>
            </a:r>
          </a:p>
          <a:p>
            <a:pPr lvl="1"/>
            <a:r>
              <a:rPr lang="en-GB" dirty="0"/>
              <a:t>Studied flows</a:t>
            </a:r>
          </a:p>
          <a:p>
            <a:r>
              <a:rPr lang="en-GB" dirty="0"/>
              <a:t>(2) Formulation</a:t>
            </a:r>
          </a:p>
          <a:p>
            <a:pPr lvl="1"/>
            <a:r>
              <a:rPr lang="en-GB" dirty="0" err="1"/>
              <a:t>Boussinesq</a:t>
            </a:r>
            <a:r>
              <a:rPr lang="en-GB" dirty="0"/>
              <a:t> equations</a:t>
            </a:r>
          </a:p>
          <a:p>
            <a:r>
              <a:rPr lang="en-GB" dirty="0"/>
              <a:t>(3) DNS	</a:t>
            </a:r>
          </a:p>
          <a:p>
            <a:pPr lvl="1"/>
            <a:r>
              <a:rPr lang="en-GB" dirty="0"/>
              <a:t>Subcritical turbulence</a:t>
            </a:r>
          </a:p>
          <a:p>
            <a:pPr lvl="1"/>
            <a:r>
              <a:rPr lang="en-GB" dirty="0"/>
              <a:t>Layers </a:t>
            </a:r>
          </a:p>
          <a:p>
            <a:pPr lvl="1"/>
            <a:r>
              <a:rPr lang="en-GB" dirty="0" err="1"/>
              <a:t>Relaminarisation</a:t>
            </a:r>
            <a:endParaRPr lang="en-GB" dirty="0"/>
          </a:p>
          <a:p>
            <a:r>
              <a:rPr lang="en-GB" dirty="0"/>
              <a:t>(4) Linear instability and supercritical transition</a:t>
            </a:r>
          </a:p>
          <a:p>
            <a:pPr lvl="1"/>
            <a:r>
              <a:rPr lang="en-GB" dirty="0"/>
              <a:t>Linear unstable region can lead to supercritical transition</a:t>
            </a:r>
          </a:p>
          <a:p>
            <a:r>
              <a:rPr lang="en-GB" dirty="0"/>
              <a:t>(5) Conclusions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59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1C72-C6C4-410D-83C9-3E6DA686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Stratified Turbulence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953-F787-482C-AF64-E083C16E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Turbulence in stable stratified flows we observe formation of layers separated by layers</a:t>
            </a:r>
          </a:p>
          <a:p>
            <a:pPr lvl="1"/>
            <a:r>
              <a:rPr lang="en-GB" dirty="0"/>
              <a:t>Presence of density interface with sharp gradients</a:t>
            </a:r>
          </a:p>
          <a:p>
            <a:pPr lvl="1"/>
            <a:r>
              <a:rPr lang="en-GB" dirty="0"/>
              <a:t>Relevant to atmosphere and oceans</a:t>
            </a:r>
          </a:p>
          <a:p>
            <a:pPr lvl="1"/>
            <a:r>
              <a:rPr lang="en-GB" dirty="0"/>
              <a:t>Interfaces act as barriers to mixing and transport</a:t>
            </a:r>
          </a:p>
          <a:p>
            <a:r>
              <a:rPr lang="en-GB" dirty="0"/>
              <a:t>Stratification suppress vertical velocities, due to gravity (restoring force)</a:t>
            </a:r>
          </a:p>
          <a:p>
            <a:pPr lvl="1"/>
            <a:r>
              <a:rPr lang="en-GB" dirty="0"/>
              <a:t>When stratification is large -&gt; highly anisotropic flows (flow properties different in certain directions)</a:t>
            </a:r>
          </a:p>
        </p:txBody>
      </p:sp>
    </p:spTree>
    <p:extLst>
      <p:ext uri="{BB962C8B-B14F-4D97-AF65-F5344CB8AC3E}">
        <p14:creationId xmlns:p14="http://schemas.microsoft.com/office/powerpoint/2010/main" val="104110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C00C-E50F-42EB-9C78-51D594A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Studied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D4EA-6A16-4E79-90F0-31450DC4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 flow -&gt; Horizontal Shear -&gt; plane Couette flow (</a:t>
            </a:r>
            <a:r>
              <a:rPr lang="en-GB" dirty="0" err="1"/>
              <a:t>pCf</a:t>
            </a:r>
            <a:r>
              <a:rPr lang="en-GB" dirty="0"/>
              <a:t>) -&gt; Spanwise Stratification </a:t>
            </a:r>
          </a:p>
          <a:p>
            <a:pPr lvl="1"/>
            <a:r>
              <a:rPr lang="en-GB" dirty="0"/>
              <a:t>HSPC (Horizontal Stratified Plane Couette)</a:t>
            </a:r>
          </a:p>
          <a:p>
            <a:pPr lvl="1"/>
            <a:r>
              <a:rPr lang="en-GB" dirty="0"/>
              <a:t>Velocity gradient is orthogonal to density gradient -&gt; horizontal shear</a:t>
            </a:r>
          </a:p>
          <a:p>
            <a:pPr lvl="1"/>
            <a:r>
              <a:rPr lang="en-GB" dirty="0"/>
              <a:t>Velocity gradient parallel to density gradient -&gt; vertical shear</a:t>
            </a:r>
          </a:p>
          <a:p>
            <a:r>
              <a:rPr lang="en-GB" dirty="0"/>
              <a:t>Vertically sheared flows -&gt; weak stratification supresses turbulence -&gt;                                         flow geometries of AR &lt; 10 [AR = </a:t>
            </a:r>
            <a:r>
              <a:rPr lang="en-GB" dirty="0" err="1"/>
              <a:t>Lv</a:t>
            </a:r>
            <a:r>
              <a:rPr lang="en-GB" dirty="0"/>
              <a:t> / </a:t>
            </a:r>
            <a:r>
              <a:rPr lang="en-GB" dirty="0" err="1"/>
              <a:t>Lh</a:t>
            </a:r>
            <a:r>
              <a:rPr lang="en-GB" dirty="0"/>
              <a:t>] </a:t>
            </a:r>
          </a:p>
          <a:p>
            <a:pPr lvl="1"/>
            <a:r>
              <a:rPr lang="en-GB" dirty="0"/>
              <a:t>When flow is linearly unstable, but below </a:t>
            </a:r>
            <a:r>
              <a:rPr lang="en-GB" dirty="0" err="1"/>
              <a:t>relaminarisation</a:t>
            </a:r>
            <a:r>
              <a:rPr lang="en-GB" dirty="0"/>
              <a:t> boundary, transition occurs </a:t>
            </a:r>
            <a:r>
              <a:rPr lang="en-GB" dirty="0" err="1"/>
              <a:t>supercritically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40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1465-5B7A-4306-B63D-42DD616E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Couette flow</a:t>
            </a:r>
          </a:p>
        </p:txBody>
      </p:sp>
      <p:pic>
        <p:nvPicPr>
          <p:cNvPr id="4" name="Picture 2" descr="Image result for couette flow">
            <a:extLst>
              <a:ext uri="{FF2B5EF4-FFF2-40B4-BE49-F238E27FC236}">
                <a16:creationId xmlns:a16="http://schemas.microsoft.com/office/drawing/2014/main" id="{1337016F-0B46-4E28-9CC4-390846A3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66900"/>
            <a:ext cx="57340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0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0E6F-C986-4EAF-9C77-A1EEC103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17D32-9868-4680-8A20-F99408C5E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Incompressible </a:t>
                </a:r>
                <a:r>
                  <a:rPr lang="en-GB" dirty="0" err="1"/>
                  <a:t>Boussinesq</a:t>
                </a:r>
                <a:r>
                  <a:rPr lang="en-GB" dirty="0"/>
                  <a:t> </a:t>
                </a:r>
                <a:r>
                  <a:rPr lang="en-GB" dirty="0" err="1"/>
                  <a:t>eq</a:t>
                </a:r>
                <a:r>
                  <a:rPr lang="en-GB" dirty="0"/>
                  <a:t> (2.1)</a:t>
                </a:r>
              </a:p>
              <a:p>
                <a:pPr lvl="1"/>
                <a:r>
                  <a:rPr lang="en-GB" dirty="0" err="1"/>
                  <a:t>Navier</a:t>
                </a:r>
                <a:r>
                  <a:rPr lang="en-GB" dirty="0"/>
                  <a:t>-Stokes plus density variation term (-rho*g/rho0)</a:t>
                </a:r>
                <a:r>
                  <a:rPr lang="en-GB" b="1" dirty="0"/>
                  <a:t>z</a:t>
                </a:r>
                <a:r>
                  <a:rPr lang="en-GB" dirty="0"/>
                  <a:t> -&gt; only acts in z-direction</a:t>
                </a:r>
              </a:p>
              <a:p>
                <a:pPr lvl="1"/>
                <a:r>
                  <a:rPr lang="en-GB" dirty="0"/>
                  <a:t>Paper takes a linear density profile</a:t>
                </a:r>
              </a:p>
              <a:p>
                <a:r>
                  <a:rPr lang="en-GB" dirty="0"/>
                  <a:t>Richardson number,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Ri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-&gt; large values of Ri lead to stable flows</a:t>
                </a:r>
              </a:p>
              <a:p>
                <a:pPr lvl="1"/>
                <a:r>
                  <a:rPr lang="en-GB" dirty="0"/>
                  <a:t>Ri quantifies coupling between density and velocity fields</a:t>
                </a:r>
              </a:p>
              <a:p>
                <a:pPr lvl="1"/>
                <a:r>
                  <a:rPr lang="en-GB" dirty="0"/>
                  <a:t>Fix </a:t>
                </a:r>
                <a:r>
                  <a:rPr lang="en-GB" dirty="0" err="1"/>
                  <a:t>Pr</a:t>
                </a:r>
                <a:r>
                  <a:rPr lang="en-GB" dirty="0"/>
                  <a:t>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17D32-9868-4680-8A20-F99408C5E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CACF-4187-45E2-8F10-4A7321C6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DNS: Subcritical turbulence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7811-68AB-4441-AF57-68BE3BF4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Coordinate system:</a:t>
            </a:r>
          </a:p>
          <a:p>
            <a:pPr lvl="1"/>
            <a:r>
              <a:rPr lang="en-GB" dirty="0"/>
              <a:t>x -&gt; flow direction</a:t>
            </a:r>
          </a:p>
          <a:p>
            <a:pPr lvl="1"/>
            <a:r>
              <a:rPr lang="en-GB" dirty="0"/>
              <a:t>y -&gt; stream-normal</a:t>
            </a:r>
          </a:p>
          <a:p>
            <a:pPr lvl="1"/>
            <a:r>
              <a:rPr lang="en-GB" dirty="0"/>
              <a:t>z -&gt; spanwise (stratification) direction</a:t>
            </a:r>
          </a:p>
          <a:p>
            <a:r>
              <a:rPr lang="en-GB" dirty="0"/>
              <a:t>Horizontal shear, larger stratifications for turbulent flows are achievable than vertical for high Re</a:t>
            </a:r>
          </a:p>
          <a:p>
            <a:r>
              <a:rPr lang="en-GB" dirty="0"/>
              <a:t>Figure 1: Run simulations of Ri versus Re</a:t>
            </a:r>
          </a:p>
          <a:p>
            <a:pPr lvl="1"/>
            <a:r>
              <a:rPr lang="en-GB" dirty="0"/>
              <a:t>Black dots represents boundary for where flow relaminarizes </a:t>
            </a:r>
          </a:p>
          <a:p>
            <a:pPr lvl="1"/>
            <a:r>
              <a:rPr lang="en-GB" dirty="0"/>
              <a:t>Lx (flow direction); circles Lx = 4pi, squares Lx = pi</a:t>
            </a:r>
          </a:p>
          <a:p>
            <a:pPr lvl="1"/>
            <a:r>
              <a:rPr lang="en-GB" dirty="0"/>
              <a:t>Dashed blue line -&gt; theoretical model of </a:t>
            </a:r>
            <a:r>
              <a:rPr lang="en-GB" dirty="0" err="1"/>
              <a:t>relaminarisation</a:t>
            </a:r>
            <a:r>
              <a:rPr lang="en-GB" dirty="0"/>
              <a:t> boundary for wall-normal stratified </a:t>
            </a:r>
            <a:r>
              <a:rPr lang="en-GB" dirty="0" err="1"/>
              <a:t>pCf</a:t>
            </a:r>
            <a:endParaRPr lang="en-GB" dirty="0"/>
          </a:p>
          <a:p>
            <a:pPr lvl="1"/>
            <a:r>
              <a:rPr lang="en-GB" dirty="0"/>
              <a:t>Grey region -&gt; </a:t>
            </a:r>
            <a:r>
              <a:rPr lang="en-GB" dirty="0" err="1"/>
              <a:t>relaminarisation</a:t>
            </a:r>
            <a:r>
              <a:rPr lang="en-GB" dirty="0"/>
              <a:t> region</a:t>
            </a:r>
          </a:p>
          <a:p>
            <a:pPr lvl="1"/>
            <a:r>
              <a:rPr lang="en-GB" dirty="0"/>
              <a:t>Green region -&gt; prone to primary linear instability </a:t>
            </a:r>
          </a:p>
          <a:p>
            <a:pPr lvl="1"/>
            <a:r>
              <a:rPr lang="en-GB" dirty="0"/>
              <a:t>Grey region extends into green region</a:t>
            </a:r>
          </a:p>
        </p:txBody>
      </p:sp>
    </p:spTree>
    <p:extLst>
      <p:ext uri="{BB962C8B-B14F-4D97-AF65-F5344CB8AC3E}">
        <p14:creationId xmlns:p14="http://schemas.microsoft.com/office/powerpoint/2010/main" val="181726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921FBC-6608-4DEA-A316-8B4FA49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DNS: Subcritical turbulence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7FC9-2480-4C35-9604-8F2AF12D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Investigating effects of spanwise stratification on </a:t>
            </a:r>
            <a:r>
              <a:rPr lang="en-GB" dirty="0" err="1"/>
              <a:t>pCf</a:t>
            </a:r>
            <a:r>
              <a:rPr lang="en-GB" dirty="0"/>
              <a:t> dynamics and whether flow can remain turbulent at strong stratifications</a:t>
            </a:r>
          </a:p>
          <a:p>
            <a:r>
              <a:rPr lang="en-GB" dirty="0"/>
              <a:t>Figure 2: Flow field at Re = 5000, Ri = 0.1</a:t>
            </a:r>
          </a:p>
          <a:p>
            <a:pPr lvl="1"/>
            <a:r>
              <a:rPr lang="en-GB" dirty="0"/>
              <a:t>Ri = 0.1 -&gt; largest possible stratification at that Re where subcritical turbulence can be sustained </a:t>
            </a:r>
          </a:p>
          <a:p>
            <a:pPr lvl="1"/>
            <a:r>
              <a:rPr lang="en-GB" dirty="0"/>
              <a:t>Not obvious influence of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187229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9E6C-9750-4D8F-A4FD-B0A3D808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DNS: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1A38-3FC0-4BD3-9D08-7B28B722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 3: </a:t>
            </a:r>
            <a:r>
              <a:rPr lang="en-GB" dirty="0" err="1"/>
              <a:t>Spatio</a:t>
            </a:r>
            <a:r>
              <a:rPr lang="en-GB" dirty="0"/>
              <a:t>-temporal diagram, case Re = 5000, Ri = 0.1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 plots the density perturbation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c,d</a:t>
            </a:r>
            <a:r>
              <a:rPr lang="en-GB" dirty="0"/>
              <a:t>) plots the total density</a:t>
            </a:r>
          </a:p>
          <a:p>
            <a:pPr lvl="1"/>
            <a:r>
              <a:rPr lang="en-GB" dirty="0"/>
              <a:t>Both plots in (</a:t>
            </a:r>
            <a:r>
              <a:rPr lang="en-GB" dirty="0" err="1"/>
              <a:t>z,t</a:t>
            </a:r>
            <a:r>
              <a:rPr lang="en-GB" dirty="0"/>
              <a:t>) plane</a:t>
            </a:r>
          </a:p>
          <a:p>
            <a:pPr lvl="1"/>
            <a:r>
              <a:rPr lang="en-GB" dirty="0"/>
              <a:t>Near-wall profiles (y = -0.98) -&gt; spontaneous formation of layers of alternating weak/strong stratifications</a:t>
            </a:r>
          </a:p>
          <a:p>
            <a:pPr lvl="1"/>
            <a:r>
              <a:rPr lang="en-GB" dirty="0"/>
              <a:t>Mid-channel (y = 0) -&gt; flow is uniformly stratified</a:t>
            </a:r>
          </a:p>
          <a:p>
            <a:r>
              <a:rPr lang="en-GB" dirty="0"/>
              <a:t>Figure 4: Given robustness of near-wall layers, plots of (</a:t>
            </a:r>
            <a:r>
              <a:rPr lang="en-GB" dirty="0" err="1"/>
              <a:t>y,z</a:t>
            </a:r>
            <a:r>
              <a:rPr lang="en-GB" dirty="0"/>
              <a:t>) with increasing Re, Ri</a:t>
            </a:r>
          </a:p>
          <a:p>
            <a:pPr lvl="1"/>
            <a:r>
              <a:rPr lang="en-GB" dirty="0"/>
              <a:t>Coherent layers are found with decreasing vertical scale</a:t>
            </a:r>
          </a:p>
          <a:p>
            <a:pPr lvl="1"/>
            <a:r>
              <a:rPr lang="en-GB" dirty="0"/>
              <a:t>Associated with layering is coherent pattern in mean flow</a:t>
            </a:r>
          </a:p>
        </p:txBody>
      </p:sp>
    </p:spTree>
    <p:extLst>
      <p:ext uri="{BB962C8B-B14F-4D97-AF65-F5344CB8AC3E}">
        <p14:creationId xmlns:p14="http://schemas.microsoft.com/office/powerpoint/2010/main" val="32048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F8B-D87E-45F7-B158-F0F02733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Self-similarity of strongly stratified inviscid (</a:t>
            </a:r>
            <a:r>
              <a:rPr lang="en-GB" sz="3600" dirty="0" err="1"/>
              <a:t>i</a:t>
            </a:r>
            <a:r>
              <a:rPr lang="en-GB" sz="3600" dirty="0"/>
              <a:t>/v)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3090-89FE-49EC-BCE5-9F78B008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UNDERSTANDING CONCEPT OF STRATIFICATION AND QUANTIFYING THIS PHENOMENA including governing equations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69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9E6C-9750-4D8F-A4FD-B0A3D808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DNS: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1A38-3FC0-4BD3-9D08-7B28B722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 5: Same case Re = 5000, Ri = 0.1, shows streamwise and time-averaged velocity components of flow</a:t>
            </a:r>
          </a:p>
          <a:p>
            <a:pPr lvl="1"/>
            <a:r>
              <a:rPr lang="en-GB" dirty="0"/>
              <a:t>Vortex structure -&gt; vertical motion -&gt; zig-zag pattern</a:t>
            </a:r>
          </a:p>
          <a:p>
            <a:pPr lvl="1"/>
            <a:r>
              <a:rPr lang="en-GB" dirty="0"/>
              <a:t>Streamwise vortices emerge coupled with density layer</a:t>
            </a:r>
          </a:p>
          <a:p>
            <a:r>
              <a:rPr lang="en-GB" dirty="0"/>
              <a:t>Figure 6: Streamwise wall-normal velocity</a:t>
            </a:r>
          </a:p>
          <a:p>
            <a:pPr lvl="1"/>
            <a:r>
              <a:rPr lang="en-GB" dirty="0"/>
              <a:t>As stratification increases, limits the secondary flow to swallower vertical scale</a:t>
            </a:r>
          </a:p>
          <a:p>
            <a:r>
              <a:rPr lang="en-GB" dirty="0"/>
              <a:t>Figure 7: Estimate of streamwise roll for certain Ri</a:t>
            </a:r>
          </a:p>
          <a:p>
            <a:pPr lvl="1"/>
            <a:r>
              <a:rPr lang="en-GB" dirty="0"/>
              <a:t>Increasing Ri reduces size of the secondary flow</a:t>
            </a:r>
          </a:p>
        </p:txBody>
      </p:sp>
    </p:spTree>
    <p:extLst>
      <p:ext uri="{BB962C8B-B14F-4D97-AF65-F5344CB8AC3E}">
        <p14:creationId xmlns:p14="http://schemas.microsoft.com/office/powerpoint/2010/main" val="190258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E37D-5C1D-44F6-B13F-D0070D6C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DNS: </a:t>
            </a:r>
            <a:r>
              <a:rPr lang="en-GB" dirty="0" err="1"/>
              <a:t>Relaminarisation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0A80-AFDD-4A65-9050-F6BC7A47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largest spanwise length scale in </a:t>
            </a:r>
            <a:r>
              <a:rPr lang="en-GB" dirty="0" err="1"/>
              <a:t>pCf</a:t>
            </a:r>
            <a:r>
              <a:rPr lang="en-GB" dirty="0"/>
              <a:t> is inner streak spacing, ls = 100*nu / </a:t>
            </a:r>
            <a:r>
              <a:rPr lang="en-GB" dirty="0" err="1"/>
              <a:t>u_tau</a:t>
            </a:r>
            <a:endParaRPr lang="en-GB" dirty="0"/>
          </a:p>
          <a:p>
            <a:r>
              <a:rPr lang="en-GB" dirty="0"/>
              <a:t>Figure 7: As you increase Ri, ls and </a:t>
            </a:r>
            <a:r>
              <a:rPr lang="en-GB" dirty="0" err="1"/>
              <a:t>lz</a:t>
            </a:r>
            <a:r>
              <a:rPr lang="en-GB" dirty="0"/>
              <a:t> (buoyancy length) converge to each other</a:t>
            </a:r>
          </a:p>
          <a:p>
            <a:pPr lvl="1"/>
            <a:r>
              <a:rPr lang="en-GB" dirty="0" err="1"/>
              <a:t>Lz</a:t>
            </a:r>
            <a:r>
              <a:rPr lang="en-GB" dirty="0"/>
              <a:t> decreases and ls increases</a:t>
            </a:r>
          </a:p>
          <a:p>
            <a:pPr lvl="1"/>
            <a:r>
              <a:rPr lang="en-GB" dirty="0"/>
              <a:t>Intersection point represents the </a:t>
            </a:r>
            <a:r>
              <a:rPr lang="en-GB" dirty="0" err="1"/>
              <a:t>relaminarisation</a:t>
            </a:r>
            <a:r>
              <a:rPr lang="en-GB" dirty="0"/>
              <a:t> point with respect to Ri at a certain Re</a:t>
            </a:r>
          </a:p>
          <a:p>
            <a:r>
              <a:rPr lang="en-GB" dirty="0"/>
              <a:t>Figure 8: Analysis of this convergence, plots y+ against U+ (spanwise spectra)</a:t>
            </a:r>
          </a:p>
          <a:p>
            <a:pPr lvl="1"/>
            <a:r>
              <a:rPr lang="en-GB" dirty="0"/>
              <a:t>As Ri increases, the near wall peak stays fixed but buoyancy scale shifts towards it causing </a:t>
            </a:r>
            <a:r>
              <a:rPr lang="en-GB" dirty="0" err="1"/>
              <a:t>relaminarisation</a:t>
            </a:r>
            <a:r>
              <a:rPr lang="en-GB" dirty="0"/>
              <a:t> – turbulence cannot maintain itself</a:t>
            </a:r>
          </a:p>
          <a:p>
            <a:r>
              <a:rPr lang="en-GB" dirty="0"/>
              <a:t>The suppression mechanism is caused by the stratification</a:t>
            </a:r>
          </a:p>
          <a:p>
            <a:pPr lvl="1"/>
            <a:r>
              <a:rPr lang="en-GB" dirty="0"/>
              <a:t>Stratification suppresses the vertical momentum transport -&gt; essential for turbulence maintenance </a:t>
            </a:r>
          </a:p>
        </p:txBody>
      </p:sp>
    </p:spTree>
    <p:extLst>
      <p:ext uri="{BB962C8B-B14F-4D97-AF65-F5344CB8AC3E}">
        <p14:creationId xmlns:p14="http://schemas.microsoft.com/office/powerpoint/2010/main" val="194481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A43E-76BC-4DB4-8E6B-B2FDDCE4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(4) Linear instability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0025-C2E0-4E17-8532-D5449957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have neglected stratified linear instability (green region of figure 1)</a:t>
            </a:r>
          </a:p>
          <a:p>
            <a:pPr lvl="1"/>
            <a:r>
              <a:rPr lang="en-GB" dirty="0"/>
              <a:t>Here the </a:t>
            </a:r>
            <a:r>
              <a:rPr lang="en-GB" dirty="0" err="1"/>
              <a:t>relaminarisation</a:t>
            </a:r>
            <a:r>
              <a:rPr lang="en-GB" dirty="0"/>
              <a:t> boundary is disrupted by the linear instability</a:t>
            </a:r>
          </a:p>
          <a:p>
            <a:pPr lvl="1"/>
            <a:r>
              <a:rPr lang="en-GB" dirty="0"/>
              <a:t>At larger Re and Ri it is important to consider the influence of linear instability on </a:t>
            </a:r>
            <a:r>
              <a:rPr lang="en-GB" dirty="0" err="1"/>
              <a:t>relaminarisation</a:t>
            </a:r>
            <a:r>
              <a:rPr lang="en-GB" dirty="0"/>
              <a:t> and maintenance of turbulence</a:t>
            </a:r>
          </a:p>
          <a:p>
            <a:r>
              <a:rPr lang="en-GB" dirty="0"/>
              <a:t>This linear instability can </a:t>
            </a:r>
            <a:r>
              <a:rPr lang="en-GB" dirty="0" err="1"/>
              <a:t>supercritically</a:t>
            </a:r>
            <a:r>
              <a:rPr lang="en-GB" dirty="0"/>
              <a:t> trigger turbulent dynamics (triangles in Figure 1)</a:t>
            </a:r>
          </a:p>
          <a:p>
            <a:r>
              <a:rPr lang="en-GB" dirty="0"/>
              <a:t>Below the </a:t>
            </a:r>
            <a:r>
              <a:rPr lang="en-GB" dirty="0" err="1"/>
              <a:t>relaminarisation</a:t>
            </a:r>
            <a:r>
              <a:rPr lang="en-GB" dirty="0"/>
              <a:t> boundary, the turbulence attractor looks unaffected by the new linear instability but can provide a route for small perturbations to excite turbulence</a:t>
            </a:r>
          </a:p>
        </p:txBody>
      </p:sp>
    </p:spTree>
    <p:extLst>
      <p:ext uri="{BB962C8B-B14F-4D97-AF65-F5344CB8AC3E}">
        <p14:creationId xmlns:p14="http://schemas.microsoft.com/office/powerpoint/2010/main" val="307681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346-2A79-4D77-9E74-15B5E30E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(5)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A1F7-6BDA-4B0C-9175-7BB447D8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finding:</a:t>
            </a:r>
          </a:p>
          <a:p>
            <a:pPr lvl="1"/>
            <a:r>
              <a:rPr lang="en-GB" dirty="0"/>
              <a:t>Laminar/turbulent boundary affected by stratification and how it limits turbulence</a:t>
            </a:r>
          </a:p>
          <a:p>
            <a:pPr lvl="2"/>
            <a:r>
              <a:rPr lang="en-GB" dirty="0"/>
              <a:t>Mechanism for turbulence suppression is different from flow with vertical shear and stream-normal stratification </a:t>
            </a:r>
          </a:p>
          <a:p>
            <a:r>
              <a:rPr lang="en-GB" dirty="0"/>
              <a:t>In vertically shearing case, buoyancy directly penalises wall-normal flow </a:t>
            </a:r>
          </a:p>
          <a:p>
            <a:pPr lvl="1"/>
            <a:r>
              <a:rPr lang="en-GB" dirty="0"/>
              <a:t>Horizontal shearing, wall-normal flow is indirectly penalised via coupling with spanwise velocity in the streamwise rolls</a:t>
            </a:r>
          </a:p>
          <a:p>
            <a:pPr lvl="2"/>
            <a:r>
              <a:rPr lang="en-GB" dirty="0"/>
              <a:t>Main reason that higher Ri turbulence can be achieved</a:t>
            </a:r>
          </a:p>
          <a:p>
            <a:r>
              <a:rPr lang="en-GB" dirty="0"/>
              <a:t>Mechanism of spanwise stratification is through streamwise roll suppression </a:t>
            </a:r>
          </a:p>
          <a:p>
            <a:pPr lvl="1"/>
            <a:r>
              <a:rPr lang="en-GB" dirty="0" err="1"/>
              <a:t>Relaminarisation</a:t>
            </a:r>
            <a:r>
              <a:rPr lang="en-GB" dirty="0"/>
              <a:t> mechanism is independent of box size and initial conditions</a:t>
            </a:r>
          </a:p>
          <a:p>
            <a:r>
              <a:rPr lang="en-GB" dirty="0"/>
              <a:t>Important to think about orientation of the shear in more industrial flows (pipes and ducts)</a:t>
            </a:r>
          </a:p>
          <a:p>
            <a:pPr lvl="1"/>
            <a:r>
              <a:rPr lang="en-GB" dirty="0"/>
              <a:t>Non-trivial orientation for gravity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3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DD93-72B3-427B-AFE9-8AD3C3EB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(5)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3C16-50F3-41BA-B09C-6F90F299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Stratification useful tool for studying the localisation and control of turbulence in vertically sheared flows</a:t>
            </a:r>
          </a:p>
          <a:p>
            <a:r>
              <a:rPr lang="en-GB" dirty="0" err="1"/>
              <a:t>Relaminarisation</a:t>
            </a:r>
            <a:r>
              <a:rPr lang="en-GB" dirty="0"/>
              <a:t> can be controlled by buoyancy scale</a:t>
            </a:r>
          </a:p>
        </p:txBody>
      </p:sp>
    </p:spTree>
    <p:extLst>
      <p:ext uri="{BB962C8B-B14F-4D97-AF65-F5344CB8AC3E}">
        <p14:creationId xmlns:p14="http://schemas.microsoft.com/office/powerpoint/2010/main" val="413414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F8B-D87E-45F7-B158-F0F02733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Linear instability of HSPC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3090-89FE-49EC-BCE5-9F78B008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HYDRODYNAMIC STABILITY OF HORIZONTAL SHEAR AND VERTICAL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57175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143-04FA-449B-890E-76DCE02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CF60-65D9-48AD-B012-74AA4044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 presents LSA of HSPC (Horizontal Shear, Vertical (span) Stratification, </a:t>
            </a:r>
            <a:r>
              <a:rPr lang="en-GB" dirty="0" err="1"/>
              <a:t>pCf</a:t>
            </a:r>
            <a:r>
              <a:rPr lang="en-GB" dirty="0"/>
              <a:t>) and investigates influence of Fr and Re on stability</a:t>
            </a:r>
          </a:p>
          <a:p>
            <a:r>
              <a:rPr lang="en-GB" dirty="0"/>
              <a:t>Discusses findings from DNS and Experimental data as a comparison for LSA</a:t>
            </a:r>
          </a:p>
          <a:p>
            <a:r>
              <a:rPr lang="en-GB" dirty="0"/>
              <a:t>Ignored discussions on DNS and Experiments</a:t>
            </a:r>
          </a:p>
          <a:p>
            <a:pPr lvl="1"/>
            <a:r>
              <a:rPr lang="en-GB" dirty="0"/>
              <a:t>LSA most significant</a:t>
            </a:r>
          </a:p>
        </p:txBody>
      </p:sp>
    </p:spTree>
    <p:extLst>
      <p:ext uri="{BB962C8B-B14F-4D97-AF65-F5344CB8AC3E}">
        <p14:creationId xmlns:p14="http://schemas.microsoft.com/office/powerpoint/2010/main" val="425569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B0A-F490-4F42-8760-E93BE0E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EE59-6317-4B5B-80AF-77FC24A3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Motivation: Shear and density stratification coexistence are ubiquitous features of flows on Earth -&gt; effects dynamics of different fluids such as air and oceans</a:t>
            </a:r>
          </a:p>
          <a:p>
            <a:r>
              <a:rPr lang="en-GB" dirty="0"/>
              <a:t>Adding vertical stratification, </a:t>
            </a:r>
            <a:r>
              <a:rPr lang="en-GB" dirty="0" err="1"/>
              <a:t>pCf</a:t>
            </a:r>
            <a:r>
              <a:rPr lang="en-GB" dirty="0"/>
              <a:t> becomes unstable at moderate Re</a:t>
            </a:r>
          </a:p>
          <a:p>
            <a:pPr lvl="1"/>
            <a:r>
              <a:rPr lang="en-GB" dirty="0"/>
              <a:t>Stratification is thought to be a stabilising mechanism as it inhibits vertical motion</a:t>
            </a:r>
          </a:p>
        </p:txBody>
      </p:sp>
    </p:spTree>
    <p:extLst>
      <p:ext uri="{BB962C8B-B14F-4D97-AF65-F5344CB8AC3E}">
        <p14:creationId xmlns:p14="http://schemas.microsoft.com/office/powerpoint/2010/main" val="9513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AD78-BB29-409B-B4F0-360391CE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212C-BD03-41F6-BB10-4B40824B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Coordinate system: </a:t>
            </a:r>
          </a:p>
          <a:p>
            <a:pPr lvl="1"/>
            <a:r>
              <a:rPr lang="en-GB" dirty="0"/>
              <a:t>x – streamwise</a:t>
            </a:r>
          </a:p>
          <a:p>
            <a:pPr lvl="1"/>
            <a:r>
              <a:rPr lang="en-GB" dirty="0"/>
              <a:t>y – stream-normal (shear direction)</a:t>
            </a:r>
          </a:p>
          <a:p>
            <a:pPr lvl="1"/>
            <a:r>
              <a:rPr lang="en-GB" dirty="0"/>
              <a:t>z – stratification direction</a:t>
            </a:r>
          </a:p>
          <a:p>
            <a:r>
              <a:rPr lang="en-GB" dirty="0"/>
              <a:t>Use the incompressible </a:t>
            </a:r>
            <a:r>
              <a:rPr lang="en-GB" dirty="0" err="1"/>
              <a:t>Boussinesq</a:t>
            </a:r>
            <a:r>
              <a:rPr lang="en-GB" dirty="0"/>
              <a:t> equations</a:t>
            </a:r>
          </a:p>
          <a:p>
            <a:r>
              <a:rPr lang="en-GB" dirty="0"/>
              <a:t>Brunt-Vaisala frequency (Stratification factor), N = sqrt( - [ g/rho0 ] * d(rho)/</a:t>
            </a:r>
            <a:r>
              <a:rPr lang="en-GB" dirty="0" err="1"/>
              <a:t>dz</a:t>
            </a:r>
            <a:r>
              <a:rPr lang="en-GB" dirty="0"/>
              <a:t> )</a:t>
            </a:r>
          </a:p>
          <a:p>
            <a:r>
              <a:rPr lang="en-GB" dirty="0"/>
              <a:t>Schmidt number, Sc = nu / k</a:t>
            </a:r>
          </a:p>
          <a:p>
            <a:pPr lvl="1"/>
            <a:r>
              <a:rPr lang="en-GB" dirty="0"/>
              <a:t>nu is the kinematic viscosity</a:t>
            </a:r>
          </a:p>
          <a:p>
            <a:pPr lvl="1"/>
            <a:r>
              <a:rPr lang="en-GB" dirty="0"/>
              <a:t>k is the density diffusivity </a:t>
            </a:r>
          </a:p>
          <a:p>
            <a:pPr lvl="1"/>
            <a:r>
              <a:rPr lang="en-GB" dirty="0"/>
              <a:t>Gives us a relation between shear and density stratification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08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9E26-E9EB-40B9-987D-C46E6FC0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(3) LSA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5C0-08BE-4A34-8474-89F4466F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Unstratified </a:t>
            </a:r>
            <a:r>
              <a:rPr lang="en-GB" dirty="0" err="1"/>
              <a:t>pCf</a:t>
            </a:r>
            <a:r>
              <a:rPr lang="en-GB" dirty="0"/>
              <a:t> are linearly stable for all Re</a:t>
            </a:r>
          </a:p>
          <a:p>
            <a:r>
              <a:rPr lang="en-GB" dirty="0"/>
              <a:t>Instability is defined by </a:t>
            </a:r>
            <a:r>
              <a:rPr lang="en-GB" dirty="0" err="1"/>
              <a:t>imag</a:t>
            </a:r>
            <a:r>
              <a:rPr lang="en-GB" dirty="0"/>
              <a:t>(omega) &gt; 0</a:t>
            </a:r>
          </a:p>
          <a:p>
            <a:r>
              <a:rPr lang="en-GB" dirty="0"/>
              <a:t>Increasing Re increases the growth rate </a:t>
            </a:r>
            <a:r>
              <a:rPr lang="en-GB" dirty="0" err="1"/>
              <a:t>imag</a:t>
            </a:r>
            <a:r>
              <a:rPr lang="en-GB" dirty="0"/>
              <a:t>(omega)</a:t>
            </a:r>
          </a:p>
        </p:txBody>
      </p:sp>
    </p:spTree>
    <p:extLst>
      <p:ext uri="{BB962C8B-B14F-4D97-AF65-F5344CB8AC3E}">
        <p14:creationId xmlns:p14="http://schemas.microsoft.com/office/powerpoint/2010/main" val="5586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EB8D-72B2-4EDC-B4EF-A7CD0996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EE75-1B69-4BEF-B0A0-8FBD4D7A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stratification</a:t>
            </a:r>
          </a:p>
          <a:p>
            <a:pPr lvl="1"/>
            <a:r>
              <a:rPr lang="en-GB" dirty="0"/>
              <a:t>Scaling methods</a:t>
            </a:r>
          </a:p>
          <a:p>
            <a:r>
              <a:rPr lang="en-GB" dirty="0"/>
              <a:t>Governing equations and scaling analysis</a:t>
            </a:r>
          </a:p>
          <a:p>
            <a:r>
              <a:rPr lang="en-GB" dirty="0"/>
              <a:t>Concept of stratified turbulence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11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B0A-F490-4F42-8760-E93BE0E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LSA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EE59-6317-4B5B-80AF-77FC24A3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stability analysis of vertical stratification with horizontal shear</a:t>
            </a:r>
          </a:p>
          <a:p>
            <a:pPr lvl="1"/>
            <a:r>
              <a:rPr lang="en-GB" dirty="0"/>
              <a:t>Function of Re and Fr – compares importance of shear and stratification on stability</a:t>
            </a:r>
          </a:p>
          <a:p>
            <a:r>
              <a:rPr lang="en-GB" dirty="0"/>
              <a:t>Flow unstable when Re and Fr are of same order (Fr ~ 1) and Re &gt; 700</a:t>
            </a:r>
          </a:p>
          <a:p>
            <a:pPr lvl="1"/>
            <a:r>
              <a:rPr lang="en-GB" dirty="0"/>
              <a:t>Instability results from wave resonance mechanism confirmed by full non-linear DNS</a:t>
            </a:r>
          </a:p>
          <a:p>
            <a:pPr lvl="1"/>
            <a:r>
              <a:rPr lang="en-GB" dirty="0"/>
              <a:t>First evidence of instability of vertically stratified </a:t>
            </a:r>
            <a:r>
              <a:rPr lang="en-GB" dirty="0" err="1"/>
              <a:t>pCf</a:t>
            </a:r>
            <a:endParaRPr lang="en-GB" dirty="0"/>
          </a:p>
          <a:p>
            <a:pPr lvl="1"/>
            <a:r>
              <a:rPr lang="en-GB" dirty="0"/>
              <a:t>Flow unstable to 3D perturbations</a:t>
            </a:r>
          </a:p>
          <a:p>
            <a:r>
              <a:rPr lang="en-GB" dirty="0"/>
              <a:t>Instability is crucially associated with the shape of the shear, namely the </a:t>
            </a:r>
            <a:r>
              <a:rPr lang="en-GB" dirty="0" err="1"/>
              <a:t>pCf</a:t>
            </a:r>
            <a:r>
              <a:rPr lang="en-GB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55721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F8B-D87E-45F7-B158-F0F02733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3D stability of a horizontal sheared stratified fluid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3090-89FE-49EC-BCE5-9F78B008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Investigating 3D stability of horizontal sheared flow </a:t>
            </a:r>
          </a:p>
        </p:txBody>
      </p:sp>
    </p:spTree>
    <p:extLst>
      <p:ext uri="{BB962C8B-B14F-4D97-AF65-F5344CB8AC3E}">
        <p14:creationId xmlns:p14="http://schemas.microsoft.com/office/powerpoint/2010/main" val="409846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5302-87E1-473A-806A-A993A39C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5DAA-592E-4114-A9D7-699C6A6B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 investigates 3D stability of horizontal shear flow in stable vertical stratified fluid</a:t>
            </a:r>
          </a:p>
          <a:p>
            <a:r>
              <a:rPr lang="en-GB" dirty="0"/>
              <a:t>In a homogenous fluid</a:t>
            </a:r>
          </a:p>
          <a:p>
            <a:pPr lvl="1"/>
            <a:r>
              <a:rPr lang="en-GB" dirty="0"/>
              <a:t>Squire theorem states most unstable perturbation is 2D</a:t>
            </a:r>
          </a:p>
          <a:p>
            <a:pPr lvl="1"/>
            <a:r>
              <a:rPr lang="en-GB" dirty="0"/>
              <a:t>The stronger the stratification, the smaller the vertical scale that can be destabilised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7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086E-3117-4AA6-A5CA-4639EF0B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B8CA-68B9-43BE-A5B9-06116D5A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Study of shear flows has industrial and geophysical importance</a:t>
            </a:r>
          </a:p>
          <a:p>
            <a:r>
              <a:rPr lang="en-GB" dirty="0"/>
              <a:t>Any 3D unstable mode is less unstable than 2D mode – shear flows are dominated by 2D instabilities</a:t>
            </a:r>
          </a:p>
          <a:p>
            <a:r>
              <a:rPr lang="en-GB" dirty="0"/>
              <a:t>A lot of attention for vertical stratification</a:t>
            </a:r>
          </a:p>
          <a:p>
            <a:r>
              <a:rPr lang="en-GB" dirty="0"/>
              <a:t>Richardson number, Ri = N^2 / S^2</a:t>
            </a:r>
          </a:p>
          <a:p>
            <a:pPr lvl="1"/>
            <a:r>
              <a:rPr lang="en-GB" dirty="0"/>
              <a:t>N is the BV frequency (stratification factor)</a:t>
            </a:r>
          </a:p>
          <a:p>
            <a:pPr lvl="1"/>
            <a:r>
              <a:rPr lang="en-GB" dirty="0"/>
              <a:t>S is the shear rate</a:t>
            </a:r>
          </a:p>
        </p:txBody>
      </p:sp>
    </p:spTree>
    <p:extLst>
      <p:ext uri="{BB962C8B-B14F-4D97-AF65-F5344CB8AC3E}">
        <p14:creationId xmlns:p14="http://schemas.microsoft.com/office/powerpoint/2010/main" val="2871770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49A7-6B36-406C-920D-9FDA2DA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FCFF-23F7-4940-8416-325176F4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Inviscid 3D </a:t>
            </a:r>
            <a:r>
              <a:rPr lang="en-GB" dirty="0" err="1"/>
              <a:t>Boussinesq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 is assumed to be constant</a:t>
            </a:r>
          </a:p>
          <a:p>
            <a:r>
              <a:rPr lang="en-GB" dirty="0"/>
              <a:t>System is </a:t>
            </a:r>
            <a:r>
              <a:rPr lang="en-GB" dirty="0" err="1"/>
              <a:t>linearised</a:t>
            </a:r>
            <a:r>
              <a:rPr lang="en-GB" dirty="0"/>
              <a:t> in terms of u, v and b (buoyancy)</a:t>
            </a:r>
          </a:p>
          <a:p>
            <a:r>
              <a:rPr lang="en-GB" dirty="0"/>
              <a:t>Numerically solved using Chebyshev transform</a:t>
            </a:r>
          </a:p>
        </p:txBody>
      </p:sp>
    </p:spTree>
    <p:extLst>
      <p:ext uri="{BB962C8B-B14F-4D97-AF65-F5344CB8AC3E}">
        <p14:creationId xmlns:p14="http://schemas.microsoft.com/office/powerpoint/2010/main" val="406047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DD3-5100-4B12-BA85-211B8BE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7788-A25E-4859-9DAB-579A27DF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sigma is an eigenvalue for wavenumbers (</a:t>
            </a:r>
            <a:r>
              <a:rPr lang="en-GB" dirty="0" err="1"/>
              <a:t>kx</a:t>
            </a:r>
            <a:r>
              <a:rPr lang="en-GB" dirty="0"/>
              <a:t>, </a:t>
            </a:r>
            <a:r>
              <a:rPr lang="en-GB" dirty="0" err="1"/>
              <a:t>kz</a:t>
            </a:r>
            <a:r>
              <a:rPr lang="en-GB" dirty="0"/>
              <a:t>), then it is also an eigenvalue for (</a:t>
            </a:r>
            <a:r>
              <a:rPr lang="en-GB" dirty="0" err="1"/>
              <a:t>kx</a:t>
            </a:r>
            <a:r>
              <a:rPr lang="en-GB" dirty="0"/>
              <a:t>, -</a:t>
            </a:r>
            <a:r>
              <a:rPr lang="en-GB" dirty="0" err="1"/>
              <a:t>kz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-sigma is an eigenvalue for (-</a:t>
            </a:r>
            <a:r>
              <a:rPr lang="en-GB" dirty="0" err="1"/>
              <a:t>kx</a:t>
            </a:r>
            <a:r>
              <a:rPr lang="en-GB" dirty="0"/>
              <a:t>, </a:t>
            </a:r>
            <a:r>
              <a:rPr lang="en-GB" dirty="0" err="1"/>
              <a:t>kz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863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F8B-D87E-45F7-B158-F0F02733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Shear instability in a stratified fluid with </a:t>
            </a:r>
            <a:r>
              <a:rPr lang="en-GB" sz="3600" dirty="0" err="1"/>
              <a:t>inalignment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3090-89FE-49EC-BCE5-9F78B008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Understanding effect of changing angle of shear with respect to the stratification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31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BC09-6F22-43E3-9202-563B3DD7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F9BD-849A-40F9-8874-45AE7649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 considers effect of </a:t>
            </a:r>
            <a:r>
              <a:rPr lang="en-GB" dirty="0" err="1"/>
              <a:t>inalignment</a:t>
            </a:r>
            <a:r>
              <a:rPr lang="en-GB" dirty="0"/>
              <a:t> of stratification and shear</a:t>
            </a:r>
          </a:p>
          <a:p>
            <a:r>
              <a:rPr lang="en-GB" dirty="0"/>
              <a:t>2D plane Bickley jet with width L, max velocity U0, constant N and an inviscid </a:t>
            </a:r>
            <a:r>
              <a:rPr lang="en-GB" dirty="0" err="1"/>
              <a:t>Boussinesq</a:t>
            </a:r>
            <a:r>
              <a:rPr lang="en-GB" dirty="0"/>
              <a:t> framework </a:t>
            </a:r>
          </a:p>
          <a:p>
            <a:pPr lvl="1"/>
            <a:r>
              <a:rPr lang="en-GB" dirty="0"/>
              <a:t>Q: How can we use inviscid approximation for shear flow</a:t>
            </a:r>
          </a:p>
          <a:p>
            <a:r>
              <a:rPr lang="en-GB" dirty="0"/>
              <a:t>When they are aligned, (theta = 0), condition for stability is Ri &gt; ¼</a:t>
            </a:r>
          </a:p>
          <a:p>
            <a:r>
              <a:rPr lang="en-GB" dirty="0"/>
              <a:t>When theta ~= 0, the Bickley jet is found to be unstable for all </a:t>
            </a:r>
            <a:r>
              <a:rPr lang="en-GB" dirty="0" err="1"/>
              <a:t>Fh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867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6496-9A27-44BD-84AF-2C4D6D0C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81CB-A1F0-46E1-B0C6-5636BA99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Stable stratification is known to be stabilising when direction of stratification is aligned along shear direction</a:t>
            </a:r>
          </a:p>
          <a:p>
            <a:r>
              <a:rPr lang="en-GB" dirty="0"/>
              <a:t>When perpendicular, the effect is little</a:t>
            </a:r>
          </a:p>
          <a:p>
            <a:r>
              <a:rPr lang="en-GB" dirty="0"/>
              <a:t>Little is known when they are inclined to each other</a:t>
            </a:r>
          </a:p>
          <a:p>
            <a:r>
              <a:rPr lang="en-GB" dirty="0"/>
              <a:t>Theta is with respect to stratification direction</a:t>
            </a:r>
          </a:p>
          <a:p>
            <a:r>
              <a:rPr lang="en-GB" dirty="0"/>
              <a:t>2D sinuous Kelvin-Helmholtz (KH) mode is the most unstable mode</a:t>
            </a:r>
          </a:p>
          <a:p>
            <a:pPr lvl="1"/>
            <a:r>
              <a:rPr lang="en-GB" dirty="0"/>
              <a:t>Investigates how this changes as theta changes</a:t>
            </a:r>
          </a:p>
          <a:p>
            <a:r>
              <a:rPr lang="en-GB" dirty="0"/>
              <a:t>Base flow is Bickley jet flow</a:t>
            </a:r>
          </a:p>
        </p:txBody>
      </p:sp>
    </p:spTree>
    <p:extLst>
      <p:ext uri="{BB962C8B-B14F-4D97-AF65-F5344CB8AC3E}">
        <p14:creationId xmlns:p14="http://schemas.microsoft.com/office/powerpoint/2010/main" val="126906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AD66-B470-4745-8127-966E6852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Base flow and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01A6-EE48-4E9F-9475-EF15B324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Velocity profile</a:t>
            </a:r>
          </a:p>
          <a:p>
            <a:pPr lvl="1"/>
            <a:r>
              <a:rPr lang="en-GB" dirty="0" err="1"/>
              <a:t>kx</a:t>
            </a:r>
            <a:r>
              <a:rPr lang="en-GB" dirty="0"/>
              <a:t> and </a:t>
            </a:r>
            <a:r>
              <a:rPr lang="en-GB" dirty="0" err="1"/>
              <a:t>ky</a:t>
            </a:r>
            <a:r>
              <a:rPr lang="en-GB" dirty="0"/>
              <a:t> are wavenumbers and omega is the frequency</a:t>
            </a:r>
          </a:p>
          <a:p>
            <a:pPr lvl="1"/>
            <a:r>
              <a:rPr lang="en-GB" dirty="0"/>
              <a:t>Omega is the important property, imaginary part is the growth rate</a:t>
            </a:r>
          </a:p>
          <a:p>
            <a:r>
              <a:rPr lang="en-GB" dirty="0"/>
              <a:t>System is </a:t>
            </a:r>
            <a:r>
              <a:rPr lang="en-GB" dirty="0" err="1"/>
              <a:t>linearised</a:t>
            </a:r>
            <a:r>
              <a:rPr lang="en-GB" dirty="0"/>
              <a:t> into A = omega*B</a:t>
            </a:r>
          </a:p>
        </p:txBody>
      </p:sp>
    </p:spTree>
    <p:extLst>
      <p:ext uri="{BB962C8B-B14F-4D97-AF65-F5344CB8AC3E}">
        <p14:creationId xmlns:p14="http://schemas.microsoft.com/office/powerpoint/2010/main" val="8646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4B3-E3E8-4E79-AD3A-2273D077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BE0A-398E-475C-8930-3D75091F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Stable stratified flows </a:t>
            </a:r>
          </a:p>
          <a:p>
            <a:pPr lvl="1"/>
            <a:r>
              <a:rPr lang="en-GB" b="1" dirty="0"/>
              <a:t>Lower density fluids rise</a:t>
            </a:r>
          </a:p>
          <a:p>
            <a:pPr lvl="1"/>
            <a:r>
              <a:rPr lang="en-GB" dirty="0"/>
              <a:t>Flow disturbances - gravity relaminarizes flow. </a:t>
            </a:r>
            <a:r>
              <a:rPr lang="en-GB" b="1" dirty="0"/>
              <a:t>Vertical displacements are inhibited</a:t>
            </a:r>
          </a:p>
          <a:p>
            <a:pPr lvl="1"/>
            <a:r>
              <a:rPr lang="en-GB" dirty="0"/>
              <a:t>Flows are predominantly horizontal but develop strong vertical variations – reorganise into </a:t>
            </a:r>
            <a:r>
              <a:rPr lang="en-GB" b="1" dirty="0"/>
              <a:t>decoupled horizontal layers</a:t>
            </a:r>
            <a:r>
              <a:rPr lang="en-GB" dirty="0"/>
              <a:t>						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479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6786-DB96-4409-8607-097F0846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(3) Numerical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FFEE-7D63-4722-8661-CB37E83C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stability analysis is performed by searching for eigenvalue with largest growth rate for fixed perturbation wavenumbers </a:t>
            </a:r>
            <a:r>
              <a:rPr lang="en-GB" dirty="0" err="1"/>
              <a:t>kx</a:t>
            </a:r>
            <a:r>
              <a:rPr lang="en-GB" dirty="0"/>
              <a:t> and </a:t>
            </a:r>
            <a:r>
              <a:rPr lang="en-GB" dirty="0" err="1"/>
              <a:t>ky</a:t>
            </a:r>
            <a:r>
              <a:rPr lang="en-GB" dirty="0"/>
              <a:t> and fixed base flow parameters theta and </a:t>
            </a:r>
            <a:r>
              <a:rPr lang="en-GB" dirty="0" err="1"/>
              <a:t>Fh</a:t>
            </a:r>
            <a:endParaRPr lang="en-GB" dirty="0"/>
          </a:p>
          <a:p>
            <a:r>
              <a:rPr lang="en-GB" dirty="0"/>
              <a:t>For any theta and </a:t>
            </a:r>
            <a:r>
              <a:rPr lang="en-GB" dirty="0" err="1"/>
              <a:t>Fh</a:t>
            </a:r>
            <a:r>
              <a:rPr lang="en-GB" dirty="0"/>
              <a:t>, the most unstable mode among all 3D perturbations is always 2D sinuous KH mode</a:t>
            </a:r>
          </a:p>
        </p:txBody>
      </p:sp>
    </p:spTree>
    <p:extLst>
      <p:ext uri="{BB962C8B-B14F-4D97-AF65-F5344CB8AC3E}">
        <p14:creationId xmlns:p14="http://schemas.microsoft.com/office/powerpoint/2010/main" val="3278464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5FCD-8F85-4BD4-AE7F-00E12F75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(4)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31D-77B3-4A7A-B9FB-8B4F4EB8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linear inviscid stability properties of an inclined plane Bickley jet was obtained for large range of </a:t>
            </a:r>
            <a:r>
              <a:rPr lang="en-GB" dirty="0" err="1"/>
              <a:t>Fh</a:t>
            </a:r>
            <a:r>
              <a:rPr lang="en-GB" dirty="0"/>
              <a:t> and theta</a:t>
            </a:r>
          </a:p>
          <a:p>
            <a:r>
              <a:rPr lang="en-GB" dirty="0"/>
              <a:t>When there is an </a:t>
            </a:r>
            <a:r>
              <a:rPr lang="en-GB" dirty="0" err="1"/>
              <a:t>inalignment</a:t>
            </a:r>
            <a:r>
              <a:rPr lang="en-GB" dirty="0"/>
              <a:t>, jet is unstable for all </a:t>
            </a:r>
            <a:r>
              <a:rPr lang="en-GB" dirty="0" err="1"/>
              <a:t>Fh</a:t>
            </a:r>
            <a:endParaRPr lang="en-GB" dirty="0"/>
          </a:p>
          <a:p>
            <a:pPr lvl="1"/>
            <a:r>
              <a:rPr lang="en-GB" dirty="0"/>
              <a:t>Ri &gt; ¼ not valid when theta ~= 0</a:t>
            </a:r>
          </a:p>
          <a:p>
            <a:r>
              <a:rPr lang="en-GB" dirty="0"/>
              <a:t>Most unstable mode is sinuous KH mode</a:t>
            </a:r>
          </a:p>
          <a:p>
            <a:r>
              <a:rPr lang="en-GB" dirty="0"/>
              <a:t>Results can apply to shear layers</a:t>
            </a:r>
          </a:p>
        </p:txBody>
      </p:sp>
    </p:spTree>
    <p:extLst>
      <p:ext uri="{BB962C8B-B14F-4D97-AF65-F5344CB8AC3E}">
        <p14:creationId xmlns:p14="http://schemas.microsoft.com/office/powerpoint/2010/main" val="16173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4B3-E3E8-4E79-AD3A-2273D077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Stratification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BE0A-398E-475C-8930-3D75091F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(Horizontal) Froude number,</a:t>
            </a:r>
            <a:r>
              <a:rPr lang="en-GB" b="1" dirty="0"/>
              <a:t> </a:t>
            </a:r>
            <a:r>
              <a:rPr lang="en-GB" b="1" dirty="0" err="1"/>
              <a:t>F</a:t>
            </a:r>
            <a:r>
              <a:rPr lang="en-GB" sz="1400" b="1" dirty="0" err="1"/>
              <a:t>h</a:t>
            </a:r>
            <a:r>
              <a:rPr lang="en-GB" b="1" dirty="0"/>
              <a:t> = U/(N*</a:t>
            </a:r>
            <a:r>
              <a:rPr lang="en-GB" b="1" dirty="0" err="1"/>
              <a:t>L</a:t>
            </a:r>
            <a:r>
              <a:rPr lang="en-GB" sz="1200" b="1" dirty="0" err="1"/>
              <a:t>h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U – horizontal velocity</a:t>
            </a:r>
          </a:p>
          <a:p>
            <a:pPr lvl="1"/>
            <a:r>
              <a:rPr lang="en-GB" dirty="0"/>
              <a:t>N – Brunt-Vaisala (BV) frequency; stratification factor</a:t>
            </a:r>
          </a:p>
          <a:p>
            <a:pPr lvl="1"/>
            <a:r>
              <a:rPr lang="en-GB" dirty="0" err="1"/>
              <a:t>L</a:t>
            </a:r>
            <a:r>
              <a:rPr lang="en-GB" sz="1400" dirty="0" err="1"/>
              <a:t>h</a:t>
            </a:r>
            <a:r>
              <a:rPr lang="en-GB" dirty="0"/>
              <a:t> – horizontal length </a:t>
            </a:r>
          </a:p>
          <a:p>
            <a:pPr lvl="2"/>
            <a:r>
              <a:rPr lang="en-GB" dirty="0"/>
              <a:t>Strong stratification defined by </a:t>
            </a:r>
            <a:r>
              <a:rPr lang="en-GB" dirty="0" err="1"/>
              <a:t>Fh</a:t>
            </a:r>
            <a:r>
              <a:rPr lang="en-GB" dirty="0"/>
              <a:t>&lt;&lt;1 (since N is large)</a:t>
            </a:r>
          </a:p>
          <a:p>
            <a:pPr lvl="1"/>
            <a:r>
              <a:rPr lang="en-GB" dirty="0" err="1"/>
              <a:t>L</a:t>
            </a:r>
            <a:r>
              <a:rPr lang="en-GB" sz="1200" dirty="0" err="1"/>
              <a:t>h</a:t>
            </a:r>
            <a:r>
              <a:rPr lang="en-GB" sz="1200" dirty="0"/>
              <a:t> </a:t>
            </a:r>
            <a:r>
              <a:rPr lang="en-GB" dirty="0"/>
              <a:t>and U are control variables 	</a:t>
            </a:r>
          </a:p>
          <a:p>
            <a:r>
              <a:rPr lang="en-GB" dirty="0" err="1"/>
              <a:t>L</a:t>
            </a:r>
            <a:r>
              <a:rPr lang="en-GB" sz="1600" dirty="0" err="1"/>
              <a:t>v</a:t>
            </a:r>
            <a:r>
              <a:rPr lang="en-GB" dirty="0"/>
              <a:t> – vertical length</a:t>
            </a:r>
          </a:p>
          <a:p>
            <a:pPr lvl="2"/>
            <a:r>
              <a:rPr lang="en-GB" b="1" dirty="0" err="1"/>
              <a:t>L</a:t>
            </a:r>
            <a:r>
              <a:rPr lang="en-GB" sz="1100" b="1" dirty="0" err="1"/>
              <a:t>v</a:t>
            </a:r>
            <a:r>
              <a:rPr lang="en-GB" b="1" dirty="0"/>
              <a:t> = U/N	</a:t>
            </a:r>
            <a:r>
              <a:rPr lang="en-GB" dirty="0"/>
              <a:t>	</a:t>
            </a:r>
          </a:p>
          <a:p>
            <a:r>
              <a:rPr lang="en-GB" dirty="0"/>
              <a:t>Delta = </a:t>
            </a:r>
            <a:r>
              <a:rPr lang="en-GB" dirty="0" err="1"/>
              <a:t>L</a:t>
            </a:r>
            <a:r>
              <a:rPr lang="en-GB" sz="1600" dirty="0" err="1"/>
              <a:t>v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dirty="0" err="1"/>
              <a:t>L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(Aspect Ratio)</a:t>
            </a:r>
            <a:r>
              <a:rPr lang="en-GB" sz="1400" dirty="0"/>
              <a:t> </a:t>
            </a:r>
            <a:r>
              <a:rPr lang="en-GB" dirty="0"/>
              <a:t>					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351-1589-4C1F-B644-29807A4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70A-C3DB-4BA5-BDC7-271CAB63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Boussineq</a:t>
            </a:r>
            <a:r>
              <a:rPr lang="en-GB" dirty="0"/>
              <a:t> approximation?</a:t>
            </a:r>
          </a:p>
          <a:p>
            <a:pPr lvl="1"/>
            <a:r>
              <a:rPr lang="en-GB" dirty="0" err="1"/>
              <a:t>Navier</a:t>
            </a:r>
            <a:r>
              <a:rPr lang="en-GB" dirty="0"/>
              <a:t>-Stokes equation with added density perturbation term</a:t>
            </a:r>
          </a:p>
          <a:p>
            <a:pPr lvl="2"/>
            <a:r>
              <a:rPr lang="en-GB" dirty="0"/>
              <a:t>Perturbation term	-&gt;	-( (rho’’)g/(rho_0) </a:t>
            </a:r>
          </a:p>
          <a:p>
            <a:pPr lvl="3"/>
            <a:r>
              <a:rPr lang="en-GB" dirty="0"/>
              <a:t>rho’’ = density perturbation</a:t>
            </a:r>
          </a:p>
          <a:p>
            <a:pPr lvl="3"/>
            <a:r>
              <a:rPr lang="en-GB" dirty="0"/>
              <a:t>g = gravity constant</a:t>
            </a:r>
          </a:p>
          <a:p>
            <a:pPr lvl="3"/>
            <a:r>
              <a:rPr lang="en-GB" dirty="0"/>
              <a:t>rho_0 = reference density </a:t>
            </a:r>
          </a:p>
          <a:p>
            <a:pPr lvl="2"/>
            <a:r>
              <a:rPr lang="en-GB" dirty="0" err="1"/>
              <a:t>Eq</a:t>
            </a:r>
            <a:r>
              <a:rPr lang="en-GB" dirty="0"/>
              <a:t>(4) ??</a:t>
            </a:r>
          </a:p>
          <a:p>
            <a:r>
              <a:rPr lang="en-GB" dirty="0" err="1"/>
              <a:t>Eq</a:t>
            </a:r>
            <a:r>
              <a:rPr lang="en-GB" dirty="0"/>
              <a:t> (1) – (4) -&gt; dimensional governing equations</a:t>
            </a:r>
          </a:p>
        </p:txBody>
      </p:sp>
    </p:spTree>
    <p:extLst>
      <p:ext uri="{BB962C8B-B14F-4D97-AF65-F5344CB8AC3E}">
        <p14:creationId xmlns:p14="http://schemas.microsoft.com/office/powerpoint/2010/main" val="14623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351-1589-4C1F-B644-29807A4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Governing Equations -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70A-C3DB-4BA5-BDC7-271CAB63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Eq</a:t>
            </a:r>
            <a:r>
              <a:rPr lang="en-GB" dirty="0"/>
              <a:t> (7) – (10) -&gt; RMWL (?) dimensionless system </a:t>
            </a:r>
          </a:p>
          <a:p>
            <a:pPr lvl="1"/>
            <a:r>
              <a:rPr lang="en-GB" dirty="0"/>
              <a:t>Valid only for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 1 and delta &gt;=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</a:p>
          <a:p>
            <a:pPr lvl="1"/>
            <a:r>
              <a:rPr lang="en-GB" dirty="0"/>
              <a:t>Use transformations in Equation (6)</a:t>
            </a:r>
          </a:p>
          <a:p>
            <a:pPr lvl="1"/>
            <a:r>
              <a:rPr lang="en-GB" dirty="0" err="1"/>
              <a:t>Eq</a:t>
            </a:r>
            <a:r>
              <a:rPr lang="en-GB" dirty="0"/>
              <a:t> (11) – (14) -&gt; Assume Froude number squared is negligible</a:t>
            </a:r>
          </a:p>
          <a:p>
            <a:r>
              <a:rPr lang="en-GB" dirty="0" err="1"/>
              <a:t>Eq</a:t>
            </a:r>
            <a:r>
              <a:rPr lang="en-GB" dirty="0"/>
              <a:t> (15) – (18) -&gt; Assume delta 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and Froude number squared is negligible</a:t>
            </a:r>
          </a:p>
          <a:p>
            <a:r>
              <a:rPr lang="en-GB" dirty="0" err="1"/>
              <a:t>Eq</a:t>
            </a:r>
            <a:r>
              <a:rPr lang="en-GB" dirty="0"/>
              <a:t> (24) – (27) -&gt; Assume delta 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endParaRPr lang="en-GB" sz="1400" dirty="0"/>
          </a:p>
          <a:p>
            <a:pPr lvl="1"/>
            <a:r>
              <a:rPr lang="en-GB" sz="1800" dirty="0"/>
              <a:t>Use transformations in </a:t>
            </a:r>
            <a:r>
              <a:rPr lang="en-GB" sz="1800" dirty="0" err="1"/>
              <a:t>Eq</a:t>
            </a:r>
            <a:r>
              <a:rPr lang="en-GB" sz="1800" dirty="0"/>
              <a:t> (23)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90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79D-8FC8-43C9-AA1A-7218994E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Turbulence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0A4C-B7AE-420D-8C0C-4697FBA3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 to highly anisotropic layered turbulence</a:t>
            </a:r>
          </a:p>
          <a:p>
            <a:pPr lvl="1"/>
            <a:r>
              <a:rPr lang="en-GB" dirty="0"/>
              <a:t>Observed in oceans and atmosphere</a:t>
            </a:r>
          </a:p>
          <a:p>
            <a:r>
              <a:rPr lang="en-GB" dirty="0"/>
              <a:t>Study of stratified turbulence using </a:t>
            </a:r>
            <a:r>
              <a:rPr lang="en-GB" dirty="0" err="1"/>
              <a:t>Eq</a:t>
            </a:r>
            <a:r>
              <a:rPr lang="en-GB" dirty="0"/>
              <a:t> (24)-(27) not done in present paper</a:t>
            </a:r>
          </a:p>
          <a:p>
            <a:r>
              <a:rPr lang="en-GB" dirty="0"/>
              <a:t>Strongly stratified turbulence different from 2D turbulence</a:t>
            </a:r>
          </a:p>
          <a:p>
            <a:pPr lvl="1"/>
            <a:r>
              <a:rPr lang="en-GB" dirty="0"/>
              <a:t>Vertical stretching of vertical vorticity is possible</a:t>
            </a:r>
          </a:p>
          <a:p>
            <a:pPr lvl="1"/>
            <a:r>
              <a:rPr lang="en-GB" dirty="0"/>
              <a:t>Horizontal velocity no longer divergence free</a:t>
            </a:r>
          </a:p>
          <a:p>
            <a:pPr marL="4572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29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3980-4B6C-4E82-8323-995DEA8D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F2-B0CF-4A2F-A193-C7A5889D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</a:t>
            </a:r>
            <a:r>
              <a:rPr lang="en-GB" sz="1400" dirty="0" err="1"/>
              <a:t>v</a:t>
            </a:r>
            <a:r>
              <a:rPr lang="en-GB" sz="2400" dirty="0"/>
              <a:t> </a:t>
            </a:r>
            <a:r>
              <a:rPr lang="en-GB" dirty="0"/>
              <a:t>is not a control variable</a:t>
            </a:r>
          </a:p>
          <a:p>
            <a:r>
              <a:rPr lang="en-GB" dirty="0"/>
              <a:t>In strongly stratified flow, </a:t>
            </a:r>
            <a:r>
              <a:rPr lang="en-GB" dirty="0" err="1"/>
              <a:t>i.e</a:t>
            </a:r>
            <a:r>
              <a:rPr lang="en-GB" dirty="0"/>
              <a:t>,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&lt;&lt;1, </a:t>
            </a:r>
            <a:r>
              <a:rPr lang="en-GB" dirty="0" err="1"/>
              <a:t>i</a:t>
            </a:r>
            <a:r>
              <a:rPr lang="en-GB" dirty="0"/>
              <a:t>/v equations are self-similar to vertical Froude number when </a:t>
            </a:r>
            <a:r>
              <a:rPr lang="en-GB" dirty="0" err="1"/>
              <a:t>L</a:t>
            </a:r>
            <a:r>
              <a:rPr lang="en-GB" sz="1400" dirty="0" err="1"/>
              <a:t>v</a:t>
            </a:r>
            <a:r>
              <a:rPr lang="en-GB" sz="1400" dirty="0"/>
              <a:t> </a:t>
            </a:r>
            <a:r>
              <a:rPr lang="en-GB" dirty="0"/>
              <a:t>is not a controlled input</a:t>
            </a:r>
          </a:p>
          <a:p>
            <a:r>
              <a:rPr lang="en-GB" dirty="0"/>
              <a:t>Self-similarity arises from acceleration term in </a:t>
            </a:r>
            <a:r>
              <a:rPr lang="en-GB" dirty="0" err="1"/>
              <a:t>Eq</a:t>
            </a:r>
            <a:r>
              <a:rPr lang="en-GB" dirty="0"/>
              <a:t> (2) is negligible when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&lt;&lt;1</a:t>
            </a:r>
            <a:endParaRPr lang="en-GB" sz="1400" dirty="0"/>
          </a:p>
          <a:p>
            <a:pPr lvl="1"/>
            <a:r>
              <a:rPr lang="en-GB" dirty="0"/>
              <a:t>This makes </a:t>
            </a:r>
            <a:r>
              <a:rPr lang="en-GB" dirty="0" err="1"/>
              <a:t>Lv</a:t>
            </a:r>
            <a:r>
              <a:rPr lang="en-GB" dirty="0"/>
              <a:t> = U/N so scaling is fixed</a:t>
            </a:r>
          </a:p>
          <a:p>
            <a:r>
              <a:rPr lang="en-GB" dirty="0"/>
              <a:t>Using this vertical length scale, </a:t>
            </a:r>
            <a:r>
              <a:rPr lang="en-GB" dirty="0" err="1"/>
              <a:t>Eq</a:t>
            </a:r>
            <a:r>
              <a:rPr lang="en-GB" dirty="0"/>
              <a:t>(24)-(27) could be determined</a:t>
            </a:r>
          </a:p>
          <a:p>
            <a:pPr lvl="1"/>
            <a:r>
              <a:rPr lang="en-GB" dirty="0"/>
              <a:t>They describe a mixture of layered vortices</a:t>
            </a:r>
          </a:p>
        </p:txBody>
      </p:sp>
    </p:spTree>
    <p:extLst>
      <p:ext uri="{BB962C8B-B14F-4D97-AF65-F5344CB8AC3E}">
        <p14:creationId xmlns:p14="http://schemas.microsoft.com/office/powerpoint/2010/main" val="3272820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2221</Words>
  <Application>Microsoft Office PowerPoint</Application>
  <PresentationFormat>Widescreen</PresentationFormat>
  <Paragraphs>262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Cambria Math</vt:lpstr>
      <vt:lpstr>Retrospect</vt:lpstr>
      <vt:lpstr>LITERATURE REVIEW</vt:lpstr>
      <vt:lpstr>Self-similarity of strongly stratified inviscid (i/v) flows</vt:lpstr>
      <vt:lpstr>Remarks</vt:lpstr>
      <vt:lpstr>Stratification</vt:lpstr>
      <vt:lpstr>Stratification Measures</vt:lpstr>
      <vt:lpstr>Governing Equations</vt:lpstr>
      <vt:lpstr>Governing Equations - Scaling</vt:lpstr>
      <vt:lpstr>Stratified Turbulence</vt:lpstr>
      <vt:lpstr>Final Comments</vt:lpstr>
      <vt:lpstr>Questions</vt:lpstr>
      <vt:lpstr>Layer formation and relaminarisation for in plane Couette flow with spanwise stratification</vt:lpstr>
      <vt:lpstr>Remarks</vt:lpstr>
      <vt:lpstr>(1) Stratified Turbulence </vt:lpstr>
      <vt:lpstr>(1) Studied flow</vt:lpstr>
      <vt:lpstr>(1) Couette flow</vt:lpstr>
      <vt:lpstr>(2) Formulation</vt:lpstr>
      <vt:lpstr>(3) DNS: Subcritical turbulence</vt:lpstr>
      <vt:lpstr>(3) DNS: Subcritical turbulence</vt:lpstr>
      <vt:lpstr>(3) DNS: Layers</vt:lpstr>
      <vt:lpstr>(3) DNS: Layers</vt:lpstr>
      <vt:lpstr>(3) DNS: Relaminarisation</vt:lpstr>
      <vt:lpstr>(4) Linear instability </vt:lpstr>
      <vt:lpstr>(5) Conclusions</vt:lpstr>
      <vt:lpstr>(5) Final remarks</vt:lpstr>
      <vt:lpstr>Linear instability of HSPC</vt:lpstr>
      <vt:lpstr>Remarks</vt:lpstr>
      <vt:lpstr>(1) Introduction</vt:lpstr>
      <vt:lpstr>(2) Formulation</vt:lpstr>
      <vt:lpstr> (3) LSA results</vt:lpstr>
      <vt:lpstr>(3) LSA Conclusions</vt:lpstr>
      <vt:lpstr>3D stability of a horizontal sheared stratified fluid</vt:lpstr>
      <vt:lpstr>Remarks</vt:lpstr>
      <vt:lpstr>(1) Introduction </vt:lpstr>
      <vt:lpstr>(2) Formulation</vt:lpstr>
      <vt:lpstr>(3) Results</vt:lpstr>
      <vt:lpstr>Shear instability in a stratified fluid with inalignment</vt:lpstr>
      <vt:lpstr>Remarks </vt:lpstr>
      <vt:lpstr>(1) Introduction</vt:lpstr>
      <vt:lpstr>(2) Base flow and formulation</vt:lpstr>
      <vt:lpstr>(3) Numerical results</vt:lpstr>
      <vt:lpstr>(4)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Outschoorn, Joel</cp:lastModifiedBy>
  <cp:revision>20</cp:revision>
  <dcterms:created xsi:type="dcterms:W3CDTF">2020-02-12T22:29:22Z</dcterms:created>
  <dcterms:modified xsi:type="dcterms:W3CDTF">2020-02-27T17:40:14Z</dcterms:modified>
</cp:coreProperties>
</file>