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70" r:id="rId3"/>
    <p:sldId id="273" r:id="rId4"/>
    <p:sldId id="274" r:id="rId5"/>
    <p:sldId id="272" r:id="rId6"/>
    <p:sldId id="271" r:id="rId7"/>
    <p:sldId id="269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4\FYP_FINAL\FYP%20Pla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Sheet1!$B$5:$B$18</c:f>
              <c:strCache>
                <c:ptCount val="14"/>
                <c:pt idx="0">
                  <c:v>MATLAB Solver: pCf/pPf Orr-Sommerfeld</c:v>
                </c:pt>
                <c:pt idx="1">
                  <c:v>MATLAB Solver: pCf/pPf Orr-Sommerfeld</c:v>
                </c:pt>
                <c:pt idx="2">
                  <c:v>Solver validation</c:v>
                </c:pt>
                <c:pt idx="3">
                  <c:v>Solver validation</c:v>
                </c:pt>
                <c:pt idx="4">
                  <c:v>Derive Orr-Sommerfeld system with stratification</c:v>
                </c:pt>
                <c:pt idx="5">
                  <c:v>Derive Orr-Sommerfeld system with stratification</c:v>
                </c:pt>
                <c:pt idx="6">
                  <c:v>MATLAB Solver: pCf/pPf Orr-Sommerfeld with stratification</c:v>
                </c:pt>
                <c:pt idx="7">
                  <c:v>MATLAB Solver: pCf/pPf Orr-Sommerfeld with stratification</c:v>
                </c:pt>
                <c:pt idx="8">
                  <c:v>Investigate flow stability with stratification inalignment</c:v>
                </c:pt>
                <c:pt idx="9">
                  <c:v>Investigate flow stability with stratification inalignment</c:v>
                </c:pt>
                <c:pt idx="10">
                  <c:v>Introduction to non-linear stability </c:v>
                </c:pt>
                <c:pt idx="11">
                  <c:v>Introduction to non-linear stability </c:v>
                </c:pt>
                <c:pt idx="12">
                  <c:v>THESIS</c:v>
                </c:pt>
                <c:pt idx="13">
                  <c:v>THESIS</c:v>
                </c:pt>
              </c:strCache>
            </c:strRef>
          </c:cat>
          <c:val>
            <c:numRef>
              <c:f>Sheet1!$D$5:$D$18</c:f>
              <c:numCache>
                <c:formatCode>d\-mmm</c:formatCode>
                <c:ptCount val="14"/>
                <c:pt idx="0">
                  <c:v>43916</c:v>
                </c:pt>
                <c:pt idx="1">
                  <c:v>43916</c:v>
                </c:pt>
                <c:pt idx="2">
                  <c:v>43916</c:v>
                </c:pt>
                <c:pt idx="3">
                  <c:v>43916</c:v>
                </c:pt>
                <c:pt idx="4">
                  <c:v>43920</c:v>
                </c:pt>
                <c:pt idx="5">
                  <c:v>43922</c:v>
                </c:pt>
                <c:pt idx="6">
                  <c:v>43927</c:v>
                </c:pt>
                <c:pt idx="8">
                  <c:v>43941</c:v>
                </c:pt>
                <c:pt idx="10">
                  <c:v>43954</c:v>
                </c:pt>
                <c:pt idx="12">
                  <c:v>43921</c:v>
                </c:pt>
                <c:pt idx="13">
                  <c:v>43919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F-4E42-865D-75FF98C2A8D3}"/>
            </c:ext>
          </c:extLst>
        </c:ser>
        <c:ser>
          <c:idx val="1"/>
          <c:order val="1"/>
          <c:tx>
            <c:v>Duratioj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05F-4E42-865D-75FF98C2A8D3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05F-4E42-865D-75FF98C2A8D3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5F-4E42-865D-75FF98C2A8D3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05F-4E42-865D-75FF98C2A8D3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05F-4E42-865D-75FF98C2A8D3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05F-4E42-865D-75FF98C2A8D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05F-4E42-865D-75FF98C2A8D3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205F-4E42-865D-75FF98C2A8D3}"/>
              </c:ext>
            </c:extLst>
          </c:dPt>
          <c:dPt>
            <c:idx val="1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205F-4E42-865D-75FF98C2A8D3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205F-4E42-865D-75FF98C2A8D3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205F-4E42-865D-75FF98C2A8D3}"/>
              </c:ext>
            </c:extLst>
          </c:dPt>
          <c:dLbls>
            <c:dLbl>
              <c:idx val="5"/>
              <c:spPr>
                <a:solidFill>
                  <a:srgbClr val="92D05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205F-4E42-865D-75FF98C2A8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Sheet1!$B$5:$B$18</c:f>
              <c:strCache>
                <c:ptCount val="14"/>
                <c:pt idx="0">
                  <c:v>MATLAB Solver: pCf/pPf Orr-Sommerfeld</c:v>
                </c:pt>
                <c:pt idx="1">
                  <c:v>MATLAB Solver: pCf/pPf Orr-Sommerfeld</c:v>
                </c:pt>
                <c:pt idx="2">
                  <c:v>Solver validation</c:v>
                </c:pt>
                <c:pt idx="3">
                  <c:v>Solver validation</c:v>
                </c:pt>
                <c:pt idx="4">
                  <c:v>Derive Orr-Sommerfeld system with stratification</c:v>
                </c:pt>
                <c:pt idx="5">
                  <c:v>Derive Orr-Sommerfeld system with stratification</c:v>
                </c:pt>
                <c:pt idx="6">
                  <c:v>MATLAB Solver: pCf/pPf Orr-Sommerfeld with stratification</c:v>
                </c:pt>
                <c:pt idx="7">
                  <c:v>MATLAB Solver: pCf/pPf Orr-Sommerfeld with stratification</c:v>
                </c:pt>
                <c:pt idx="8">
                  <c:v>Investigate flow stability with stratification inalignment</c:v>
                </c:pt>
                <c:pt idx="9">
                  <c:v>Investigate flow stability with stratification inalignment</c:v>
                </c:pt>
                <c:pt idx="10">
                  <c:v>Introduction to non-linear stability </c:v>
                </c:pt>
                <c:pt idx="11">
                  <c:v>Introduction to non-linear stability </c:v>
                </c:pt>
                <c:pt idx="12">
                  <c:v>THESIS</c:v>
                </c:pt>
                <c:pt idx="13">
                  <c:v>THESIS</c:v>
                </c:pt>
              </c:strCache>
            </c:strRef>
          </c:cat>
          <c:val>
            <c:numRef>
              <c:f>Sheet1!$C$5:$C$18</c:f>
              <c:numCache>
                <c:formatCode>General</c:formatCode>
                <c:ptCount val="1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2</c:v>
                </c:pt>
                <c:pt idx="6">
                  <c:v>14</c:v>
                </c:pt>
                <c:pt idx="7">
                  <c:v>0</c:v>
                </c:pt>
                <c:pt idx="8">
                  <c:v>13</c:v>
                </c:pt>
                <c:pt idx="9">
                  <c:v>0</c:v>
                </c:pt>
                <c:pt idx="10">
                  <c:v>18</c:v>
                </c:pt>
                <c:pt idx="11">
                  <c:v>0</c:v>
                </c:pt>
                <c:pt idx="12">
                  <c:v>62</c:v>
                </c:pt>
                <c:pt idx="1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05F-4E42-865D-75FF98C2A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783808"/>
        <c:axId val="532784792"/>
      </c:barChart>
      <c:catAx>
        <c:axId val="532783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84792"/>
        <c:crosses val="autoZero"/>
        <c:auto val="1"/>
        <c:lblAlgn val="ctr"/>
        <c:lblOffset val="100"/>
        <c:noMultiLvlLbl val="0"/>
      </c:catAx>
      <c:valAx>
        <c:axId val="532784792"/>
        <c:scaling>
          <c:orientation val="minMax"/>
          <c:min val="439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0.05331</cdr:x>
      <cdr:y>0.39011</cdr:y>
    </cdr:from>
    <cdr:to>
      <cdr:x>0.37109</cdr:x>
      <cdr:y>0.44584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3B144386-5EAA-45ED-984B-A6E162B17CFC}"/>
            </a:ext>
          </a:extLst>
        </cdr:cNvPr>
        <cdr:cNvSpPr/>
      </cdr:nvSpPr>
      <cdr:spPr>
        <a:xfrm xmlns:a="http://schemas.openxmlformats.org/drawingml/2006/main">
          <a:off x="649956" y="2675374"/>
          <a:ext cx="3874419" cy="382197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>
            <a:alpha val="30000"/>
          </a:srgbClr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0.10625</cdr:x>
      <cdr:y>0.12186</cdr:y>
    </cdr:from>
    <cdr:to>
      <cdr:x>0.37454</cdr:x>
      <cdr:y>0.17759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8D78739C-40C0-4F1A-99FC-5EB9DD8CA113}"/>
            </a:ext>
          </a:extLst>
        </cdr:cNvPr>
        <cdr:cNvSpPr/>
      </cdr:nvSpPr>
      <cdr:spPr>
        <a:xfrm xmlns:a="http://schemas.openxmlformats.org/drawingml/2006/main">
          <a:off x="1295400" y="835693"/>
          <a:ext cx="3270961" cy="382196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>
            <a:alpha val="30000"/>
          </a:srgbClr>
        </a:solidFill>
        <a:ln xmlns:a="http://schemas.openxmlformats.org/drawingml/2006/main">
          <a:solidFill>
            <a:srgbClr val="92D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0.26172</cdr:x>
      <cdr:y>0.25813</cdr:y>
    </cdr:from>
    <cdr:to>
      <cdr:x>0.37076</cdr:x>
      <cdr:y>0.31386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FC3BC710-8980-4F6D-B888-2882B7578FB4}"/>
            </a:ext>
          </a:extLst>
        </cdr:cNvPr>
        <cdr:cNvSpPr/>
      </cdr:nvSpPr>
      <cdr:spPr>
        <a:xfrm xmlns:a="http://schemas.openxmlformats.org/drawingml/2006/main">
          <a:off x="3190875" y="1770286"/>
          <a:ext cx="1329385" cy="382196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>
            <a:alpha val="30000"/>
          </a:srgbClr>
        </a:solidFill>
        <a:ln xmlns:a="http://schemas.openxmlformats.org/drawingml/2006/main">
          <a:solidFill>
            <a:srgbClr val="92D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0.0067</cdr:x>
      <cdr:y>0.51835</cdr:y>
    </cdr:from>
    <cdr:to>
      <cdr:x>0.36875</cdr:x>
      <cdr:y>0.57408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A635676F-B446-4D45-91A4-54C9B3E570D0}"/>
            </a:ext>
          </a:extLst>
        </cdr:cNvPr>
        <cdr:cNvSpPr/>
      </cdr:nvSpPr>
      <cdr:spPr>
        <a:xfrm xmlns:a="http://schemas.openxmlformats.org/drawingml/2006/main">
          <a:off x="81631" y="3554849"/>
          <a:ext cx="4414169" cy="38219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>
            <a:lumMod val="60000"/>
            <a:lumOff val="40000"/>
            <a:alpha val="30000"/>
          </a:schemeClr>
        </a:solidFill>
        <a:ln xmlns:a="http://schemas.openxmlformats.org/drawingml/2006/main">
          <a:solidFill>
            <a:schemeClr val="accent2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0.31797</cdr:x>
      <cdr:y>0.91418</cdr:y>
    </cdr:from>
    <cdr:to>
      <cdr:x>0.37604</cdr:x>
      <cdr:y>0.96991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77FF6D5E-AC77-4BE9-94AE-75C468C72C1E}"/>
            </a:ext>
          </a:extLst>
        </cdr:cNvPr>
        <cdr:cNvSpPr/>
      </cdr:nvSpPr>
      <cdr:spPr>
        <a:xfrm xmlns:a="http://schemas.openxmlformats.org/drawingml/2006/main">
          <a:off x="3876675" y="6269474"/>
          <a:ext cx="708025" cy="382197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>
            <a:alpha val="30000"/>
          </a:srgbClr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Useful books for creating MATLAB solver:</a:t>
            </a:r>
          </a:p>
          <a:p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Fundamentals of engineering numerical analysis – Parvis </a:t>
            </a:r>
            <a:r>
              <a:rPr lang="en-GB" dirty="0" err="1"/>
              <a:t>Moin</a:t>
            </a: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Stability and transition in shear flows – Peter Schmid</a:t>
            </a:r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Progress Meeting</a:t>
            </a:r>
            <a:br>
              <a:rPr lang="en-GB"/>
            </a:br>
            <a:r>
              <a:rPr lang="en-GB"/>
              <a:t>03/04/2020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BECCD46-23A9-47A9-A7BB-5AFB12862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210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7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182B-7739-48B6-B4EA-C28FB78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DA47-FDFF-4157-9F9F-3BC93921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Went through code</a:t>
            </a:r>
          </a:p>
          <a:p>
            <a:pPr lvl="1"/>
            <a:r>
              <a:rPr lang="en-GB" dirty="0"/>
              <a:t>Fully debugged the code</a:t>
            </a:r>
          </a:p>
          <a:p>
            <a:pPr lvl="1"/>
            <a:r>
              <a:rPr lang="en-GB" dirty="0"/>
              <a:t>Now matches the Appendix of Schmid and </a:t>
            </a:r>
            <a:r>
              <a:rPr lang="en-GB" dirty="0" err="1"/>
              <a:t>Henningson</a:t>
            </a:r>
            <a:endParaRPr lang="en-GB" dirty="0"/>
          </a:p>
          <a:p>
            <a:pPr lvl="1"/>
            <a:r>
              <a:rPr lang="en-GB" dirty="0"/>
              <a:t>Matches results from literature (Re = 10000)</a:t>
            </a:r>
          </a:p>
          <a:p>
            <a:pPr lvl="1"/>
            <a:r>
              <a:rPr lang="en-GB" dirty="0"/>
              <a:t>Code gives critical Re for plane Poiseuille flow at 5772 -&gt; Correct!</a:t>
            </a:r>
          </a:p>
        </p:txBody>
      </p:sp>
    </p:spTree>
    <p:extLst>
      <p:ext uri="{BB962C8B-B14F-4D97-AF65-F5344CB8AC3E}">
        <p14:creationId xmlns:p14="http://schemas.microsoft.com/office/powerpoint/2010/main" val="7870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D80A-5F3D-4FE7-9026-51B14F4F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about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EB5F-54DD-49F0-B394-57481FAA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Plotting U vector does not give a straight line for </a:t>
            </a:r>
            <a:r>
              <a:rPr lang="en-GB" dirty="0" err="1"/>
              <a:t>pCf</a:t>
            </a:r>
            <a:r>
              <a:rPr lang="en-GB" dirty="0"/>
              <a:t>?</a:t>
            </a:r>
          </a:p>
          <a:p>
            <a:r>
              <a:rPr lang="en-GB" dirty="0"/>
              <a:t>Chebyshev grid points appear not to be cosine mesh?</a:t>
            </a:r>
          </a:p>
          <a:p>
            <a:r>
              <a:rPr lang="en-GB" dirty="0"/>
              <a:t>Am I interested in the Squire system?</a:t>
            </a:r>
          </a:p>
          <a:p>
            <a:pPr lvl="1"/>
            <a:r>
              <a:rPr lang="en-GB" dirty="0"/>
              <a:t>Instabilities come from Orr-</a:t>
            </a:r>
            <a:r>
              <a:rPr lang="en-GB" dirty="0" err="1"/>
              <a:t>Somm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92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A1B2-3F2A-446A-99A1-EB2E7CE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3D2D-2CDE-49DC-910F-282757A4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Deriving the Orr-Sommerfeld Eigenvalue Problem with the stratified shear flows with the </a:t>
            </a:r>
            <a:r>
              <a:rPr lang="en-GB" dirty="0" err="1"/>
              <a:t>inalignment</a:t>
            </a:r>
            <a:endParaRPr lang="en-GB" dirty="0"/>
          </a:p>
          <a:p>
            <a:pPr lvl="1"/>
            <a:r>
              <a:rPr lang="en-GB" dirty="0"/>
              <a:t>Went through Hydrodynamic Stability lecture notes derivation</a:t>
            </a:r>
          </a:p>
          <a:p>
            <a:pPr lvl="1"/>
            <a:r>
              <a:rPr lang="en-GB" dirty="0"/>
              <a:t>Determining governing equations for stratified shear flow</a:t>
            </a:r>
          </a:p>
        </p:txBody>
      </p:sp>
    </p:spTree>
    <p:extLst>
      <p:ext uri="{BB962C8B-B14F-4D97-AF65-F5344CB8AC3E}">
        <p14:creationId xmlns:p14="http://schemas.microsoft.com/office/powerpoint/2010/main" val="45466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System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32ADFF3-C836-4BA2-B844-DA2BE9CB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4" y="1804527"/>
            <a:ext cx="4029146" cy="4262898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ADD2E12-0CF0-4203-AFC0-D03DF08F3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527"/>
            <a:ext cx="4029145" cy="42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Governing Equation</a:t>
            </a: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9A642FA6-04F8-4C33-B31A-62211B6E1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2" y="2052001"/>
            <a:ext cx="5630061" cy="1590897"/>
          </a:xfrm>
          <a:prstGeom prst="rect">
            <a:avLst/>
          </a:prstGeom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5321D6E8-7147-4506-8022-33D59A561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7" y="3957540"/>
            <a:ext cx="584916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0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FBD9-9C97-49D8-98E1-3A7C7900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on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65C8-9DFB-40EA-998B-D4FC5329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rho in the governing equation – is that a density perturbation or the density profile: rho(Z)?</a:t>
            </a:r>
          </a:p>
          <a:p>
            <a:r>
              <a:rPr lang="en-GB" dirty="0"/>
              <a:t>Am I employing linear density gradient?</a:t>
            </a:r>
          </a:p>
          <a:p>
            <a:r>
              <a:rPr lang="en-GB" dirty="0"/>
              <a:t>Do I need to non-</a:t>
            </a:r>
            <a:r>
              <a:rPr lang="en-GB" dirty="0" err="1"/>
              <a:t>dimensionalise</a:t>
            </a:r>
            <a:r>
              <a:rPr lang="en-GB" dirty="0"/>
              <a:t> the governing equations?</a:t>
            </a:r>
          </a:p>
          <a:p>
            <a:r>
              <a:rPr lang="en-GB" dirty="0"/>
              <a:t>Where does Froude number come into the equations?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70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98B4-7316-41F9-B2E3-E4931745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1D18-EF85-4698-8B2C-8388F6ED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deriving stratified shear flow eigenvalue system</a:t>
            </a:r>
          </a:p>
          <a:p>
            <a:pPr lvl="1"/>
            <a:r>
              <a:rPr lang="en-GB" dirty="0" err="1"/>
              <a:t>Linearise</a:t>
            </a:r>
            <a:r>
              <a:rPr lang="en-GB" dirty="0"/>
              <a:t> governing equations</a:t>
            </a:r>
          </a:p>
          <a:p>
            <a:pPr lvl="1"/>
            <a:r>
              <a:rPr lang="en-GB" dirty="0"/>
              <a:t>Follow Orr-</a:t>
            </a:r>
            <a:r>
              <a:rPr lang="en-GB" dirty="0" err="1"/>
              <a:t>Somm</a:t>
            </a:r>
            <a:r>
              <a:rPr lang="en-GB" dirty="0"/>
              <a:t> derivation</a:t>
            </a:r>
          </a:p>
          <a:p>
            <a:r>
              <a:rPr lang="en-GB" dirty="0"/>
              <a:t>Start implementing it into the MATLAB Solver</a:t>
            </a:r>
          </a:p>
        </p:txBody>
      </p:sp>
    </p:spTree>
    <p:extLst>
      <p:ext uri="{BB962C8B-B14F-4D97-AF65-F5344CB8AC3E}">
        <p14:creationId xmlns:p14="http://schemas.microsoft.com/office/powerpoint/2010/main" val="3861482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213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Progress Meeting 03/04/2020</vt:lpstr>
      <vt:lpstr>PowerPoint Presentation</vt:lpstr>
      <vt:lpstr>Progress</vt:lpstr>
      <vt:lpstr>Questions about the code</vt:lpstr>
      <vt:lpstr>Working On…</vt:lpstr>
      <vt:lpstr>Coordinate System</vt:lpstr>
      <vt:lpstr>Governing Equation</vt:lpstr>
      <vt:lpstr>Questions on derivation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49</cp:revision>
  <dcterms:created xsi:type="dcterms:W3CDTF">2019-11-22T15:10:56Z</dcterms:created>
  <dcterms:modified xsi:type="dcterms:W3CDTF">2020-04-11T21:54:20Z</dcterms:modified>
</cp:coreProperties>
</file>