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0" r:id="rId3"/>
    <p:sldId id="273" r:id="rId4"/>
    <p:sldId id="277" r:id="rId5"/>
    <p:sldId id="286" r:id="rId6"/>
    <p:sldId id="283" r:id="rId7"/>
    <p:sldId id="274" r:id="rId8"/>
    <p:sldId id="280" r:id="rId9"/>
    <p:sldId id="281" r:id="rId10"/>
    <p:sldId id="282" r:id="rId11"/>
    <p:sldId id="284" r:id="rId12"/>
    <p:sldId id="278" r:id="rId13"/>
    <p:sldId id="279" r:id="rId14"/>
    <p:sldId id="272" r:id="rId15"/>
    <p:sldId id="28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125" autoAdjust="0"/>
  </p:normalViewPr>
  <p:slideViewPr>
    <p:cSldViewPr snapToGrid="0">
      <p:cViewPr varScale="1">
        <p:scale>
          <a:sx n="107" d="100"/>
          <a:sy n="107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4\FYP_FINAL\FYP%20Pla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Sheet1!$B$5:$B$18</c:f>
              <c:strCache>
                <c:ptCount val="14"/>
                <c:pt idx="0">
                  <c:v>MATLAB Solver: pCf/pPf Orr-Sommerfeld</c:v>
                </c:pt>
                <c:pt idx="1">
                  <c:v>MATLAB Solver: pCf/pPf Orr-Sommerfeld</c:v>
                </c:pt>
                <c:pt idx="2">
                  <c:v>Solver validation</c:v>
                </c:pt>
                <c:pt idx="3">
                  <c:v>Solver validation</c:v>
                </c:pt>
                <c:pt idx="4">
                  <c:v>Derive Orr-Sommerfeld system with stratification</c:v>
                </c:pt>
                <c:pt idx="5">
                  <c:v>Derive Orr-Sommerfeld system with stratification</c:v>
                </c:pt>
                <c:pt idx="6">
                  <c:v>MATLAB Solver: pCf/pPf Orr-Sommerfeld with stratification</c:v>
                </c:pt>
                <c:pt idx="7">
                  <c:v>MATLAB Solver: pCf/pPf Orr-Sommerfeld with stratification</c:v>
                </c:pt>
                <c:pt idx="8">
                  <c:v>Investigate flow stability with stratification inalignment</c:v>
                </c:pt>
                <c:pt idx="9">
                  <c:v>Investigate flow stability with stratification inalignment</c:v>
                </c:pt>
                <c:pt idx="10">
                  <c:v>Introduction to non-linear stability </c:v>
                </c:pt>
                <c:pt idx="11">
                  <c:v>Introduction to non-linear stability </c:v>
                </c:pt>
                <c:pt idx="12">
                  <c:v>THESIS</c:v>
                </c:pt>
                <c:pt idx="13">
                  <c:v>THESIS</c:v>
                </c:pt>
              </c:strCache>
            </c:strRef>
          </c:cat>
          <c:val>
            <c:numRef>
              <c:f>Sheet1!$D$5:$D$18</c:f>
              <c:numCache>
                <c:formatCode>d\-mmm</c:formatCode>
                <c:ptCount val="14"/>
                <c:pt idx="0">
                  <c:v>43916</c:v>
                </c:pt>
                <c:pt idx="1">
                  <c:v>43916</c:v>
                </c:pt>
                <c:pt idx="2">
                  <c:v>43916</c:v>
                </c:pt>
                <c:pt idx="3">
                  <c:v>43916</c:v>
                </c:pt>
                <c:pt idx="4">
                  <c:v>43920</c:v>
                </c:pt>
                <c:pt idx="5">
                  <c:v>43922</c:v>
                </c:pt>
                <c:pt idx="6">
                  <c:v>43927</c:v>
                </c:pt>
                <c:pt idx="7">
                  <c:v>43928</c:v>
                </c:pt>
                <c:pt idx="8">
                  <c:v>43941</c:v>
                </c:pt>
                <c:pt idx="10">
                  <c:v>43954</c:v>
                </c:pt>
                <c:pt idx="12">
                  <c:v>43921</c:v>
                </c:pt>
                <c:pt idx="13">
                  <c:v>43919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57-41A6-A734-062EC75F1990}"/>
            </c:ext>
          </c:extLst>
        </c:ser>
        <c:ser>
          <c:idx val="1"/>
          <c:order val="1"/>
          <c:tx>
            <c:v>Duratioj</c:v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F57-41A6-A734-062EC75F1990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F57-41A6-A734-062EC75F1990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F57-41A6-A734-062EC75F1990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F57-41A6-A734-062EC75F1990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F57-41A6-A734-062EC75F1990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F57-41A6-A734-062EC75F1990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F57-41A6-A734-062EC75F1990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2F57-41A6-A734-062EC75F1990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2F57-41A6-A734-062EC75F1990}"/>
              </c:ext>
            </c:extLst>
          </c:dPt>
          <c:dPt>
            <c:idx val="1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2F57-41A6-A734-062EC75F1990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2F57-41A6-A734-062EC75F1990}"/>
              </c:ext>
            </c:extLst>
          </c:dPt>
          <c:dPt>
            <c:idx val="1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2F57-41A6-A734-062EC75F19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Sheet1!$B$5:$B$18</c:f>
              <c:strCache>
                <c:ptCount val="14"/>
                <c:pt idx="0">
                  <c:v>MATLAB Solver: pCf/pPf Orr-Sommerfeld</c:v>
                </c:pt>
                <c:pt idx="1">
                  <c:v>MATLAB Solver: pCf/pPf Orr-Sommerfeld</c:v>
                </c:pt>
                <c:pt idx="2">
                  <c:v>Solver validation</c:v>
                </c:pt>
                <c:pt idx="3">
                  <c:v>Solver validation</c:v>
                </c:pt>
                <c:pt idx="4">
                  <c:v>Derive Orr-Sommerfeld system with stratification</c:v>
                </c:pt>
                <c:pt idx="5">
                  <c:v>Derive Orr-Sommerfeld system with stratification</c:v>
                </c:pt>
                <c:pt idx="6">
                  <c:v>MATLAB Solver: pCf/pPf Orr-Sommerfeld with stratification</c:v>
                </c:pt>
                <c:pt idx="7">
                  <c:v>MATLAB Solver: pCf/pPf Orr-Sommerfeld with stratification</c:v>
                </c:pt>
                <c:pt idx="8">
                  <c:v>Investigate flow stability with stratification inalignment</c:v>
                </c:pt>
                <c:pt idx="9">
                  <c:v>Investigate flow stability with stratification inalignment</c:v>
                </c:pt>
                <c:pt idx="10">
                  <c:v>Introduction to non-linear stability </c:v>
                </c:pt>
                <c:pt idx="11">
                  <c:v>Introduction to non-linear stability </c:v>
                </c:pt>
                <c:pt idx="12">
                  <c:v>THESIS</c:v>
                </c:pt>
                <c:pt idx="13">
                  <c:v>THESIS</c:v>
                </c:pt>
              </c:strCache>
            </c:strRef>
          </c:cat>
          <c:val>
            <c:numRef>
              <c:f>Sheet1!$C$5:$C$18</c:f>
              <c:numCache>
                <c:formatCode>General</c:formatCode>
                <c:ptCount val="1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14</c:v>
                </c:pt>
                <c:pt idx="7">
                  <c:v>7</c:v>
                </c:pt>
                <c:pt idx="8">
                  <c:v>13</c:v>
                </c:pt>
                <c:pt idx="9">
                  <c:v>0</c:v>
                </c:pt>
                <c:pt idx="10">
                  <c:v>18</c:v>
                </c:pt>
                <c:pt idx="11">
                  <c:v>0</c:v>
                </c:pt>
                <c:pt idx="12">
                  <c:v>62</c:v>
                </c:pt>
                <c:pt idx="1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2F57-41A6-A734-062EC75F1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783808"/>
        <c:axId val="532784792"/>
      </c:barChart>
      <c:catAx>
        <c:axId val="5327838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84792"/>
        <c:crosses val="autoZero"/>
        <c:auto val="1"/>
        <c:lblAlgn val="ctr"/>
        <c:lblOffset val="100"/>
        <c:noMultiLvlLbl val="0"/>
      </c:catAx>
      <c:valAx>
        <c:axId val="532784792"/>
        <c:scaling>
          <c:orientation val="minMax"/>
          <c:min val="439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0.05703</cdr:x>
      <cdr:y>0.39011</cdr:y>
    </cdr:from>
    <cdr:to>
      <cdr:x>0.37422</cdr:x>
      <cdr:y>0.44584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3B144386-5EAA-45ED-984B-A6E162B17CFC}"/>
            </a:ext>
          </a:extLst>
        </cdr:cNvPr>
        <cdr:cNvSpPr/>
      </cdr:nvSpPr>
      <cdr:spPr>
        <a:xfrm xmlns:a="http://schemas.openxmlformats.org/drawingml/2006/main">
          <a:off x="695326" y="2675374"/>
          <a:ext cx="3867150" cy="382197"/>
        </a:xfrm>
        <a:prstGeom xmlns:a="http://schemas.openxmlformats.org/drawingml/2006/main" prst="rect">
          <a:avLst/>
        </a:prstGeom>
        <a:solidFill xmlns:a="http://schemas.openxmlformats.org/drawingml/2006/main">
          <a:srgbClr val="92D050">
            <a:alpha val="30000"/>
          </a:srgbClr>
        </a:solidFill>
        <a:ln xmlns:a="http://schemas.openxmlformats.org/drawingml/2006/main">
          <a:solidFill>
            <a:srgbClr val="FFFF00"/>
          </a:solidFill>
        </a:ln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0.11328</cdr:x>
      <cdr:y>0.0593</cdr:y>
    </cdr:from>
    <cdr:to>
      <cdr:x>0.37219</cdr:x>
      <cdr:y>0.18175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8D78739C-40C0-4F1A-99FC-5EB9DD8CA113}"/>
            </a:ext>
          </a:extLst>
        </cdr:cNvPr>
        <cdr:cNvSpPr/>
      </cdr:nvSpPr>
      <cdr:spPr>
        <a:xfrm xmlns:a="http://schemas.openxmlformats.org/drawingml/2006/main">
          <a:off x="1381125" y="406702"/>
          <a:ext cx="3156661" cy="839762"/>
        </a:xfrm>
        <a:prstGeom xmlns:a="http://schemas.openxmlformats.org/drawingml/2006/main" prst="rect">
          <a:avLst/>
        </a:prstGeom>
        <a:solidFill xmlns:a="http://schemas.openxmlformats.org/drawingml/2006/main">
          <a:srgbClr val="92D050">
            <a:alpha val="30000"/>
          </a:srgbClr>
        </a:solidFill>
        <a:ln xmlns:a="http://schemas.openxmlformats.org/drawingml/2006/main">
          <a:solidFill>
            <a:srgbClr val="92D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0.26328</cdr:x>
      <cdr:y>0.19828</cdr:y>
    </cdr:from>
    <cdr:to>
      <cdr:x>0.37154</cdr:x>
      <cdr:y>0.32081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FC3BC710-8980-4F6D-B888-2882B7578FB4}"/>
            </a:ext>
          </a:extLst>
        </cdr:cNvPr>
        <cdr:cNvSpPr/>
      </cdr:nvSpPr>
      <cdr:spPr>
        <a:xfrm xmlns:a="http://schemas.openxmlformats.org/drawingml/2006/main">
          <a:off x="3209925" y="1359797"/>
          <a:ext cx="1319860" cy="840310"/>
        </a:xfrm>
        <a:prstGeom xmlns:a="http://schemas.openxmlformats.org/drawingml/2006/main" prst="rect">
          <a:avLst/>
        </a:prstGeom>
        <a:solidFill xmlns:a="http://schemas.openxmlformats.org/drawingml/2006/main">
          <a:srgbClr val="92D050">
            <a:alpha val="30000"/>
          </a:srgbClr>
        </a:solidFill>
        <a:ln xmlns:a="http://schemas.openxmlformats.org/drawingml/2006/main">
          <a:solidFill>
            <a:srgbClr val="92D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0.00781</cdr:x>
      <cdr:y>0.52021</cdr:y>
    </cdr:from>
    <cdr:to>
      <cdr:x>0.37344</cdr:x>
      <cdr:y>0.57594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6523B0A9-A2F1-4AB6-A65D-6B42D01B7210}"/>
            </a:ext>
          </a:extLst>
        </cdr:cNvPr>
        <cdr:cNvSpPr/>
      </cdr:nvSpPr>
      <cdr:spPr>
        <a:xfrm xmlns:a="http://schemas.openxmlformats.org/drawingml/2006/main">
          <a:off x="95251" y="3567585"/>
          <a:ext cx="4457700" cy="382196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>
            <a:alpha val="30000"/>
          </a:srgbClr>
        </a:solidFill>
        <a:ln xmlns:a="http://schemas.openxmlformats.org/drawingml/2006/main">
          <a:solidFill>
            <a:srgbClr val="FFFF00"/>
          </a:solidFill>
        </a:ln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0.02187</cdr:x>
      <cdr:y>0.65344</cdr:y>
    </cdr:from>
    <cdr:to>
      <cdr:x>0.37188</cdr:x>
      <cdr:y>0.70917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8A12F75A-D888-483E-9340-8AEA4E25FC48}"/>
            </a:ext>
          </a:extLst>
        </cdr:cNvPr>
        <cdr:cNvSpPr/>
      </cdr:nvSpPr>
      <cdr:spPr>
        <a:xfrm xmlns:a="http://schemas.openxmlformats.org/drawingml/2006/main">
          <a:off x="266699" y="4481292"/>
          <a:ext cx="4267201" cy="382196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30000"/>
          </a:srgbClr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Useful books for creating MATLAB solver:</a:t>
            </a:r>
          </a:p>
          <a:p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Fundamentals of engineering numerical analysis – Parvis </a:t>
            </a:r>
            <a:r>
              <a:rPr lang="en-GB" dirty="0" err="1"/>
              <a:t>Moin</a:t>
            </a: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Stability and transition in shear flows – Peter Schmid</a:t>
            </a:r>
          </a:p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14/04/2020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Progress Meeting  14/04/2020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60634F-3ED2-4F00-905E-D635971F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51"/>
          <a:stretch/>
        </p:blipFill>
        <p:spPr>
          <a:xfrm>
            <a:off x="38100" y="4362450"/>
            <a:ext cx="12115800" cy="6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6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60634F-3ED2-4F00-905E-D635971F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51"/>
          <a:stretch/>
        </p:blipFill>
        <p:spPr>
          <a:xfrm>
            <a:off x="38100" y="4362450"/>
            <a:ext cx="12115800" cy="67246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CA44C0EB-4113-4A4D-B0E6-7EE076FA7338}"/>
              </a:ext>
            </a:extLst>
          </p:cNvPr>
          <p:cNvSpPr/>
          <p:nvPr/>
        </p:nvSpPr>
        <p:spPr>
          <a:xfrm>
            <a:off x="2465782" y="4312602"/>
            <a:ext cx="5144693" cy="672466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2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2F8D-9C4A-457D-AEB6-1178EBE7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B293B-96BE-4243-9A2C-9974F45B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820617"/>
            <a:ext cx="7648575" cy="4458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414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2F8D-9C4A-457D-AEB6-1178EBE7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B293B-96BE-4243-9A2C-9974F45B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820617"/>
            <a:ext cx="7648575" cy="4458779"/>
          </a:xfrm>
          <a:prstGeom prst="rect">
            <a:avLst/>
          </a:prstGeom>
          <a:noFill/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6F967B41-58E5-4706-8F4D-F402F18805EF}"/>
              </a:ext>
            </a:extLst>
          </p:cNvPr>
          <p:cNvSpPr/>
          <p:nvPr/>
        </p:nvSpPr>
        <p:spPr>
          <a:xfrm>
            <a:off x="5466157" y="1925392"/>
            <a:ext cx="1259683" cy="379658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0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A1B2-3F2A-446A-99A1-EB2E7CE5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3D2D-2CDE-49DC-910F-282757A4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Implementing stratified Orr-</a:t>
            </a:r>
            <a:r>
              <a:rPr lang="en-GB" dirty="0" err="1"/>
              <a:t>Somm</a:t>
            </a:r>
            <a:r>
              <a:rPr lang="en-GB" dirty="0"/>
              <a:t> eigenvalue problem into MATLAB</a:t>
            </a:r>
          </a:p>
        </p:txBody>
      </p:sp>
    </p:spTree>
    <p:extLst>
      <p:ext uri="{BB962C8B-B14F-4D97-AF65-F5344CB8AC3E}">
        <p14:creationId xmlns:p14="http://schemas.microsoft.com/office/powerpoint/2010/main" val="45466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CB85-C62F-4641-BFE2-025E75CC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05CCE-80D4-4112-9433-417E04CCC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 are the boundary conditions? Code currently ignores the boundaries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/>
                  <a:t> = 0 -&gt; non-penetration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= 0 -&gt; no-slip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dirty="0"/>
                  <a:t> = 0 ?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en-GB" dirty="0"/>
                  <a:t> = 0</a:t>
                </a:r>
              </a:p>
              <a:p>
                <a:r>
                  <a:rPr lang="en-GB" dirty="0"/>
                  <a:t>Q: Can I implement a 2D assumption – since we are using plane shear flows?</a:t>
                </a:r>
              </a:p>
              <a:p>
                <a:pPr lvl="1"/>
                <a:r>
                  <a:rPr lang="en-GB" dirty="0"/>
                  <a:t>Therefore, </a:t>
                </a:r>
                <a:r>
                  <a:rPr lang="en-GB" i="1" dirty="0"/>
                  <a:t>beta </a:t>
                </a:r>
                <a:r>
                  <a:rPr lang="en-GB" dirty="0"/>
                  <a:t>= 0</a:t>
                </a:r>
              </a:p>
              <a:p>
                <a:r>
                  <a:rPr lang="en-GB" dirty="0"/>
                  <a:t>Q: What are the main plots that would be useful?</a:t>
                </a:r>
              </a:p>
              <a:p>
                <a:pPr lvl="1"/>
                <a:r>
                  <a:rPr lang="en-GB" dirty="0"/>
                  <a:t>Sensitivity of main input variables? </a:t>
                </a:r>
                <a:r>
                  <a:rPr lang="en-GB" i="1" dirty="0" err="1"/>
                  <a:t>Fh</a:t>
                </a:r>
                <a:r>
                  <a:rPr lang="en-GB" i="1" dirty="0"/>
                  <a:t>, Sc, Re, alpha, beta, theta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05CCE-80D4-4112-9433-417E04CCC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40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98B4-7316-41F9-B2E3-E4931745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1D18-EF85-4698-8B2C-8388F6ED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implementation of new system into the MATLAB Solver</a:t>
            </a:r>
          </a:p>
          <a:p>
            <a:r>
              <a:rPr lang="en-GB" dirty="0"/>
              <a:t>Carry out a mesh validation study to find the minimum number of Chebyshev points, </a:t>
            </a:r>
            <a:r>
              <a:rPr lang="en-GB" i="1" dirty="0"/>
              <a:t>N</a:t>
            </a:r>
            <a:r>
              <a:rPr lang="en-GB" dirty="0"/>
              <a:t>, when solution converges</a:t>
            </a:r>
          </a:p>
          <a:p>
            <a:pPr lvl="1"/>
            <a:r>
              <a:rPr lang="en-GB" dirty="0"/>
              <a:t>Q: Would I have to carry out a convergence study for every case that is investigated or should I just be looking for a one value of </a:t>
            </a:r>
            <a:r>
              <a:rPr lang="en-GB" i="1" dirty="0"/>
              <a:t>N </a:t>
            </a:r>
            <a:r>
              <a:rPr lang="en-GB" dirty="0"/>
              <a:t>to use throughout?</a:t>
            </a:r>
          </a:p>
          <a:p>
            <a:r>
              <a:rPr lang="en-GB" dirty="0"/>
              <a:t>Then begin plotting key figures of interest</a:t>
            </a:r>
          </a:p>
        </p:txBody>
      </p:sp>
    </p:spTree>
    <p:extLst>
      <p:ext uri="{BB962C8B-B14F-4D97-AF65-F5344CB8AC3E}">
        <p14:creationId xmlns:p14="http://schemas.microsoft.com/office/powerpoint/2010/main" val="386148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ECCD46-23A9-47A9-A7BB-5AFB12862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373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FAE83E-A722-44B0-B088-500A44B2ACE5}"/>
              </a:ext>
            </a:extLst>
          </p:cNvPr>
          <p:cNvCxnSpPr>
            <a:cxnSpLocks/>
          </p:cNvCxnSpPr>
          <p:nvPr/>
        </p:nvCxnSpPr>
        <p:spPr>
          <a:xfrm>
            <a:off x="0" y="5791200"/>
            <a:ext cx="1219200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182B-7739-48B6-B4EA-C28FB787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DA47-FDFF-4157-9F9F-3BC93921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Derived stratified system based of Orr-</a:t>
            </a:r>
            <a:r>
              <a:rPr lang="en-GB" dirty="0" err="1"/>
              <a:t>Somm</a:t>
            </a:r>
            <a:r>
              <a:rPr lang="en-GB" dirty="0"/>
              <a:t> and Squire</a:t>
            </a:r>
          </a:p>
          <a:p>
            <a:pPr marL="0" indent="0">
              <a:buNone/>
            </a:pPr>
            <a:r>
              <a:rPr lang="en-GB" dirty="0"/>
              <a:t>Began implementing the new eigenvalue problem into MATLAB</a:t>
            </a:r>
          </a:p>
        </p:txBody>
      </p:sp>
    </p:spTree>
    <p:extLst>
      <p:ext uri="{BB962C8B-B14F-4D97-AF65-F5344CB8AC3E}">
        <p14:creationId xmlns:p14="http://schemas.microsoft.com/office/powerpoint/2010/main" val="78709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3040-138A-4307-9982-B1D4AF8E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Coordinate System – Slight Change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B57E928-816F-4C52-9F5A-620A84D48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060" y="1950193"/>
            <a:ext cx="3770420" cy="3847247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937FE55-650E-4E2D-93BE-AE0DD72F4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83657"/>
            <a:ext cx="3821839" cy="39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4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BD1A-31F6-4B7A-B2F9-9A8E0F31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AC5C0-B236-45E0-8B03-E8EF74234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 </a:t>
                </a:r>
              </a:p>
              <a:p>
                <a:r>
                  <a:rPr lang="en-GB" dirty="0"/>
                  <a:t> </a:t>
                </a:r>
              </a:p>
              <a:p>
                <a:r>
                  <a:rPr lang="en-GB" dirty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AC5C0-B236-45E0-8B03-E8EF74234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0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60634F-3ED2-4F00-905E-D635971F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389" b="78580"/>
          <a:stretch/>
        </p:blipFill>
        <p:spPr>
          <a:xfrm>
            <a:off x="38100" y="2243579"/>
            <a:ext cx="12115800" cy="6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2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60634F-3ED2-4F00-905E-D635971F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80"/>
          <a:stretch/>
        </p:blipFill>
        <p:spPr>
          <a:xfrm>
            <a:off x="38100" y="2360930"/>
            <a:ext cx="12115800" cy="57277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769B969D-D098-4F37-94FE-3B9A02777894}"/>
              </a:ext>
            </a:extLst>
          </p:cNvPr>
          <p:cNvSpPr/>
          <p:nvPr/>
        </p:nvSpPr>
        <p:spPr>
          <a:xfrm>
            <a:off x="227407" y="2360929"/>
            <a:ext cx="6059093" cy="572769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2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60634F-3ED2-4F00-905E-D635971F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45" b="25149"/>
          <a:stretch/>
        </p:blipFill>
        <p:spPr>
          <a:xfrm>
            <a:off x="38100" y="3584159"/>
            <a:ext cx="12115800" cy="7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Stratified System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07D80A-5F3D-4FE7-9026-51B14F4F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60634F-3ED2-4F00-905E-D635971FD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20" b="53289"/>
          <a:stretch/>
        </p:blipFill>
        <p:spPr>
          <a:xfrm>
            <a:off x="38100" y="2933700"/>
            <a:ext cx="12115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12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252</Words>
  <Application>Microsoft Office PowerPoint</Application>
  <PresentationFormat>Widescreen</PresentationFormat>
  <Paragraphs>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Cambria Math</vt:lpstr>
      <vt:lpstr>Retrospect</vt:lpstr>
      <vt:lpstr>Progress Meeting  14/04/2020</vt:lpstr>
      <vt:lpstr>PowerPoint Presentation</vt:lpstr>
      <vt:lpstr>Progress</vt:lpstr>
      <vt:lpstr>Coordinate System – Slight Change</vt:lpstr>
      <vt:lpstr>State Variables</vt:lpstr>
      <vt:lpstr>Stratified System  - v ̃</vt:lpstr>
      <vt:lpstr>Stratified System - v ̃</vt:lpstr>
      <vt:lpstr>Stratified System - b ̃</vt:lpstr>
      <vt:lpstr>Stratified System - w ̃</vt:lpstr>
      <vt:lpstr>Stratified System - η ̃</vt:lpstr>
      <vt:lpstr>Stratified System - η ̃</vt:lpstr>
      <vt:lpstr>Matrix System</vt:lpstr>
      <vt:lpstr>Matrix System</vt:lpstr>
      <vt:lpstr>Working On…</vt:lpstr>
      <vt:lpstr>Questions</vt:lpstr>
      <vt:lpstr>Plan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99</cp:revision>
  <dcterms:created xsi:type="dcterms:W3CDTF">2019-11-22T15:10:56Z</dcterms:created>
  <dcterms:modified xsi:type="dcterms:W3CDTF">2020-04-14T10:56:09Z</dcterms:modified>
</cp:coreProperties>
</file>