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80851" autoAdjust="0"/>
  </p:normalViewPr>
  <p:slideViewPr>
    <p:cSldViewPr snapToGrid="0">
      <p:cViewPr varScale="1">
        <p:scale>
          <a:sx n="68" d="100"/>
          <a:sy n="68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5740-88D9-4209-A47E-0BCE9E80B102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2FE8-5A4E-411E-98E9-70374627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</a:t>
            </a:r>
            <a:r>
              <a:rPr lang="ko-KR" altLang="en-US" dirty="0" err="1"/>
              <a:t>글자씩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던지지 말고 </a:t>
            </a:r>
            <a:r>
              <a:rPr lang="en-US" altLang="ko-KR" dirty="0"/>
              <a:t>0.2</a:t>
            </a:r>
            <a:r>
              <a:rPr lang="ko-KR" altLang="en-US" dirty="0" err="1"/>
              <a:t>초정도</a:t>
            </a:r>
            <a:r>
              <a:rPr lang="ko-KR" altLang="en-US" dirty="0"/>
              <a:t> </a:t>
            </a:r>
            <a:r>
              <a:rPr lang="en-US" altLang="ko-KR" dirty="0"/>
              <a:t>delay </a:t>
            </a:r>
            <a:r>
              <a:rPr lang="ko-KR" altLang="en-US" dirty="0"/>
              <a:t>줘서 단어 기준으로 날아갈 수 있게</a:t>
            </a:r>
            <a:r>
              <a:rPr lang="en-US" altLang="ko-KR" dirty="0"/>
              <a:t>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</a:t>
            </a:r>
            <a:r>
              <a:rPr lang="ko-KR" altLang="en-US" dirty="0"/>
              <a:t>에 가중치를 </a:t>
            </a:r>
            <a:r>
              <a:rPr lang="ko-KR" altLang="en-US" dirty="0" err="1"/>
              <a:t>워서</a:t>
            </a:r>
            <a:r>
              <a:rPr lang="ko-KR" altLang="en-US" dirty="0"/>
              <a:t> 최신 검색된 내용이 우선으로 </a:t>
            </a:r>
            <a:r>
              <a:rPr lang="en-US" altLang="ko-KR" dirty="0"/>
              <a:t>Suggestion </a:t>
            </a:r>
            <a:r>
              <a:rPr lang="ko-KR" altLang="en-US" dirty="0"/>
              <a:t>될 수 있게 하고 </a:t>
            </a:r>
            <a:r>
              <a:rPr lang="en-US" altLang="ko-KR" dirty="0"/>
              <a:t>Region(</a:t>
            </a:r>
            <a:r>
              <a:rPr lang="en-US" altLang="ko-KR" dirty="0" err="1"/>
              <a:t>idc</a:t>
            </a:r>
            <a:r>
              <a:rPr lang="en-US" altLang="ko-KR" dirty="0"/>
              <a:t>) </a:t>
            </a:r>
            <a:r>
              <a:rPr lang="ko-KR" altLang="en-US" dirty="0"/>
              <a:t>별로 </a:t>
            </a:r>
            <a:r>
              <a:rPr lang="en-US" altLang="ko-KR" dirty="0" err="1"/>
              <a:t>Trie</a:t>
            </a:r>
            <a:r>
              <a:rPr lang="en-US" altLang="ko-KR" dirty="0"/>
              <a:t> </a:t>
            </a:r>
            <a:r>
              <a:rPr lang="ko-KR" altLang="en-US"/>
              <a:t>데이터 분리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6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Autocomplete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227805" y="739428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Target : Mobile, Tablet, PC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Keyword Retrieve, Save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r>
              <a:rPr lang="en-US" sz="1600" dirty="0">
                <a:solidFill>
                  <a:srgbClr val="424242"/>
                </a:solidFill>
                <a:latin typeface="-apple-system"/>
              </a:rPr>
              <a:t> 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Prefix search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Sorted by ranking model</a:t>
            </a:r>
          </a:p>
          <a:p>
            <a:pPr>
              <a:buFont typeface="+mj-lt"/>
              <a:buAutoNum type="arabicPeriod"/>
            </a:pPr>
            <a:endParaRPr lang="en-US" altLang="ko-KR" sz="1600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424242"/>
                </a:solidFill>
                <a:effectLst/>
                <a:latin typeface="-apple-system"/>
              </a:rPr>
              <a:t> Low latency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Scalable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Capacity Planning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DAU : 10million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Each Users search 10 times everyday.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Query Size : 20bytes ( 5bytes * 4words )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QPS : 10millon * 10times * 4words/24hours/3600sec = 4600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Max QPS : 9200QPS 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</a:t>
            </a:r>
            <a:endParaRPr lang="en-US" sz="1600" dirty="0">
              <a:solidFill>
                <a:srgbClr val="42424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79" y="1817291"/>
            <a:ext cx="649224" cy="649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56" y="2932792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378A14-75EF-4D5F-AC87-B2A1D8252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03" y="3779645"/>
            <a:ext cx="762000" cy="762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DB3B7F-BDF2-4DA5-B7CD-A8954B1A286F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652856" y="3229368"/>
            <a:ext cx="1470841" cy="8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4F958E-596C-4454-90DD-84AFF9C2ABB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731403" y="3229368"/>
            <a:ext cx="1392294" cy="931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B1C215-4FBD-4DAE-AB8B-515F320D047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31403" y="2141903"/>
            <a:ext cx="1392294" cy="1087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10CB6E65-D58F-4A3D-B17A-8680A0DFE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22" y="2856594"/>
            <a:ext cx="380998" cy="3809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614C4A4-5D71-44B4-9D91-579D5C70632E}"/>
              </a:ext>
            </a:extLst>
          </p:cNvPr>
          <p:cNvSpPr txBox="1"/>
          <p:nvPr/>
        </p:nvSpPr>
        <p:spPr>
          <a:xfrm>
            <a:off x="4882934" y="3619191"/>
            <a:ext cx="1011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Keyword </a:t>
            </a:r>
            <a:br>
              <a:rPr lang="en-US" sz="1050" dirty="0"/>
            </a:br>
            <a:r>
              <a:rPr lang="en-US" sz="1050" dirty="0"/>
              <a:t>Search 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A9B5347-67C2-4961-BAF2-D53584C8B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7" y="2857499"/>
            <a:ext cx="380998" cy="3809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8688AC4-F604-4354-94F3-68397C7E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844" y="3237596"/>
            <a:ext cx="380998" cy="3809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A4857E-73BA-4A41-BCBC-7AB180749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99" y="3238501"/>
            <a:ext cx="380998" cy="3809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A3A604F-8466-4183-A08F-4CEAC24A2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76" y="3036636"/>
            <a:ext cx="385463" cy="385463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C944E9-7D57-4D91-823B-EB0EA3E4D002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5730875" y="3229368"/>
            <a:ext cx="2233601" cy="7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D90E852-C1E5-4471-95BD-74D68FEC9501}"/>
              </a:ext>
            </a:extLst>
          </p:cNvPr>
          <p:cNvSpPr txBox="1"/>
          <p:nvPr/>
        </p:nvSpPr>
        <p:spPr>
          <a:xfrm>
            <a:off x="6362925" y="3257553"/>
            <a:ext cx="11657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Prefix search</a:t>
            </a:r>
            <a:br>
              <a:rPr lang="en-US" sz="1050" dirty="0"/>
            </a:br>
            <a:r>
              <a:rPr lang="en-US" sz="1050" dirty="0"/>
              <a:t>by Ranking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D5DE27-B2E1-4787-8369-74DC6D679061}"/>
              </a:ext>
            </a:extLst>
          </p:cNvPr>
          <p:cNvSpPr txBox="1"/>
          <p:nvPr/>
        </p:nvSpPr>
        <p:spPr>
          <a:xfrm rot="2324436">
            <a:off x="4136061" y="2406021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Retrieve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33184F-DCFB-4E96-957E-1699456EA00D}"/>
              </a:ext>
            </a:extLst>
          </p:cNvPr>
          <p:cNvSpPr txBox="1"/>
          <p:nvPr/>
        </p:nvSpPr>
        <p:spPr>
          <a:xfrm>
            <a:off x="4059747" y="2977305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8511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DB3B7F-BDF2-4DA5-B7CD-A8954B1A286F}"/>
              </a:ext>
            </a:extLst>
          </p:cNvPr>
          <p:cNvCxnSpPr>
            <a:cxnSpLocks/>
          </p:cNvCxnSpPr>
          <p:nvPr/>
        </p:nvCxnSpPr>
        <p:spPr>
          <a:xfrm flipV="1">
            <a:off x="3632697" y="2256237"/>
            <a:ext cx="1470841" cy="8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5A3A604F-8466-4183-A08F-4CEAC24A2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80" y="1752507"/>
            <a:ext cx="225616" cy="22561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D5DE27-B2E1-4787-8369-74DC6D679061}"/>
              </a:ext>
            </a:extLst>
          </p:cNvPr>
          <p:cNvSpPr txBox="1"/>
          <p:nvPr/>
        </p:nvSpPr>
        <p:spPr>
          <a:xfrm>
            <a:off x="3970971" y="1979456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Retrieve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6E432D-9B14-4FA5-83D2-33676A02DB7A}"/>
              </a:ext>
            </a:extLst>
          </p:cNvPr>
          <p:cNvSpPr txBox="1"/>
          <p:nvPr/>
        </p:nvSpPr>
        <p:spPr>
          <a:xfrm>
            <a:off x="5936456" y="1928686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Cached Data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0A14F89-160B-45A2-8608-9D5D49704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45" y="829707"/>
            <a:ext cx="540877" cy="5408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B88DDE7-D799-4F06-9284-2248B589F98C}"/>
              </a:ext>
            </a:extLst>
          </p:cNvPr>
          <p:cNvSpPr txBox="1"/>
          <p:nvPr/>
        </p:nvSpPr>
        <p:spPr>
          <a:xfrm>
            <a:off x="6876751" y="1928686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Cached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E46134-AE83-4622-9C45-543E94045CB9}"/>
              </a:ext>
            </a:extLst>
          </p:cNvPr>
          <p:cNvSpPr txBox="1"/>
          <p:nvPr/>
        </p:nvSpPr>
        <p:spPr>
          <a:xfrm>
            <a:off x="7798414" y="1928686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Cached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C2D89-B1E4-4DAF-8C4A-ECB8FEBF393B}"/>
              </a:ext>
            </a:extLst>
          </p:cNvPr>
          <p:cNvSpPr txBox="1"/>
          <p:nvPr/>
        </p:nvSpPr>
        <p:spPr>
          <a:xfrm>
            <a:off x="7071511" y="624073"/>
            <a:ext cx="373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IDC</a:t>
            </a:r>
          </a:p>
        </p:txBody>
      </p:sp>
      <p:pic>
        <p:nvPicPr>
          <p:cNvPr id="1026" name="Picture 2" descr="https://blog.kakaocdn.net/dn/pYAoN/btqPZJ9d7rl/YGhdbBzRXzLdY1ytJmsvJK/img.png">
            <a:extLst>
              <a:ext uri="{FF2B5EF4-FFF2-40B4-BE49-F238E27FC236}">
                <a16:creationId xmlns:a16="http://schemas.microsoft.com/office/drawing/2014/main" id="{0EDA1984-83BC-4CAE-9E69-ADE39606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56" y="2425870"/>
            <a:ext cx="1264699" cy="12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blog.kakaocdn.net/dn/pYAoN/btqPZJ9d7rl/YGhdbBzRXzLdY1ytJmsvJK/img.png">
            <a:extLst>
              <a:ext uri="{FF2B5EF4-FFF2-40B4-BE49-F238E27FC236}">
                <a16:creationId xmlns:a16="http://schemas.microsoft.com/office/drawing/2014/main" id="{2C560C64-9E30-4807-82B2-F1CA190D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56" y="2430924"/>
            <a:ext cx="1264699" cy="12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blog.kakaocdn.net/dn/pYAoN/btqPZJ9d7rl/YGhdbBzRXzLdY1ytJmsvJK/img.png">
            <a:extLst>
              <a:ext uri="{FF2B5EF4-FFF2-40B4-BE49-F238E27FC236}">
                <a16:creationId xmlns:a16="http://schemas.microsoft.com/office/drawing/2014/main" id="{76AFFDA9-6FCC-4B6F-A7A9-0A892C77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80" y="2370085"/>
            <a:ext cx="1264699" cy="12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97F972E-0E2A-4CA0-8F1B-DEDF1A37F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644" y="4493266"/>
            <a:ext cx="380998" cy="38099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EA937A5-F0C1-43A8-A951-90A799D0C15C}"/>
              </a:ext>
            </a:extLst>
          </p:cNvPr>
          <p:cNvSpPr txBox="1"/>
          <p:nvPr/>
        </p:nvSpPr>
        <p:spPr>
          <a:xfrm>
            <a:off x="7693539" y="4927329"/>
            <a:ext cx="9877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Trie</a:t>
            </a:r>
            <a:r>
              <a:rPr lang="en-US" sz="1050" dirty="0"/>
              <a:t> Generator</a:t>
            </a:r>
          </a:p>
          <a:p>
            <a:pPr algn="ctr"/>
            <a:r>
              <a:rPr lang="en-US" sz="1050" dirty="0"/>
              <a:t>(Batch Job)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BFAFC54-5E26-4FF6-B3C9-9EE9B74CB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57" y="2095867"/>
            <a:ext cx="345604" cy="34560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567948C-CBF3-4442-97D7-C973B0D968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651" y="2106414"/>
            <a:ext cx="324510" cy="32451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5604922-DCAC-4566-BD1D-E27559B2D6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49" y="2044266"/>
            <a:ext cx="405638" cy="40563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0810444-15B7-40BC-B329-389B653C41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98" y="4112268"/>
            <a:ext cx="380998" cy="3809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9E893C9-4156-465F-8970-9C45C54071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53" y="4113173"/>
            <a:ext cx="380998" cy="38099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65441AD-114A-4CD7-B540-3BB32C94B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20" y="4493270"/>
            <a:ext cx="380998" cy="38099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A70A135-B686-4E8B-9960-CC8DAFDD7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275" y="4494175"/>
            <a:ext cx="380998" cy="38099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8BFF550-879C-4EF1-95F8-91D4CAD5BA1A}"/>
              </a:ext>
            </a:extLst>
          </p:cNvPr>
          <p:cNvSpPr txBox="1"/>
          <p:nvPr/>
        </p:nvSpPr>
        <p:spPr>
          <a:xfrm>
            <a:off x="5098421" y="4888749"/>
            <a:ext cx="1375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Keyword Save Service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8F4CC9-739C-44CC-B431-96578F14888C}"/>
              </a:ext>
            </a:extLst>
          </p:cNvPr>
          <p:cNvCxnSpPr>
            <a:cxnSpLocks/>
          </p:cNvCxnSpPr>
          <p:nvPr/>
        </p:nvCxnSpPr>
        <p:spPr>
          <a:xfrm>
            <a:off x="3568161" y="2578565"/>
            <a:ext cx="1437597" cy="1558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4F43A81-557B-4807-B556-BC41D4B67C83}"/>
              </a:ext>
            </a:extLst>
          </p:cNvPr>
          <p:cNvSpPr txBox="1"/>
          <p:nvPr/>
        </p:nvSpPr>
        <p:spPr>
          <a:xfrm rot="2859527">
            <a:off x="4472894" y="3464349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Save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30A39F7-7A62-4005-9CFA-BD1462891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64" y="5747033"/>
            <a:ext cx="380792" cy="38079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9C1F7FC-5667-4D47-9139-2138F1251282}"/>
              </a:ext>
            </a:extLst>
          </p:cNvPr>
          <p:cNvSpPr txBox="1"/>
          <p:nvPr/>
        </p:nvSpPr>
        <p:spPr>
          <a:xfrm>
            <a:off x="5600301" y="6167038"/>
            <a:ext cx="341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DB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6D6836-2E02-48DA-BAD4-FED731EDC67E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5773942" y="5142665"/>
            <a:ext cx="12328" cy="565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4BD00C-65D7-4A29-90EF-71CFBC3F3CF0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6327524" y="5135078"/>
            <a:ext cx="1366015" cy="76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F4F0716-ED04-4303-AB84-DED8C2218A9C}"/>
              </a:ext>
            </a:extLst>
          </p:cNvPr>
          <p:cNvCxnSpPr>
            <a:cxnSpLocks/>
            <a:stCxn id="42" idx="0"/>
            <a:endCxn id="40" idx="2"/>
          </p:cNvCxnSpPr>
          <p:nvPr/>
        </p:nvCxnSpPr>
        <p:spPr>
          <a:xfrm flipH="1" flipV="1">
            <a:off x="7479306" y="3634318"/>
            <a:ext cx="764837" cy="85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B1A98CF-B966-44AF-8361-FE7A11749F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11656" y="4267783"/>
            <a:ext cx="252015" cy="25201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AF90705-9601-4825-8D47-FD83A7561BAB}"/>
              </a:ext>
            </a:extLst>
          </p:cNvPr>
          <p:cNvSpPr txBox="1"/>
          <p:nvPr/>
        </p:nvSpPr>
        <p:spPr>
          <a:xfrm>
            <a:off x="6271776" y="1475928"/>
            <a:ext cx="1915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Alphabet based </a:t>
            </a:r>
            <a:r>
              <a:rPr lang="en-US" sz="1050" dirty="0" err="1"/>
              <a:t>Sharding</a:t>
            </a:r>
            <a:r>
              <a:rPr lang="en-US" sz="1050" dirty="0"/>
              <a:t> (aa-</a:t>
            </a:r>
            <a:r>
              <a:rPr lang="en-US" sz="1050" dirty="0" err="1"/>
              <a:t>zz</a:t>
            </a:r>
            <a:r>
              <a:rPr lang="en-US" sz="1050" dirty="0"/>
              <a:t>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39B41B7-7C8A-483D-A4F8-95FDE220D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91" y="1752507"/>
            <a:ext cx="225616" cy="22561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3461478-9A2E-47DA-A372-1B17FFDA0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86" y="1752507"/>
            <a:ext cx="225616" cy="22561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D018855-90B3-4734-ABE2-94C9C1BDC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626" y="1752507"/>
            <a:ext cx="225616" cy="22561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74CA64A-EEDB-4942-9BA4-057831923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54" y="1752507"/>
            <a:ext cx="225616" cy="2256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23967C7-D706-4E79-B2B2-4AC5999FB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65" y="1752507"/>
            <a:ext cx="225616" cy="22561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99CD5D1-B57D-49D0-B4CA-98143BECF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160" y="1752507"/>
            <a:ext cx="225616" cy="22561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21EE1B1-C60E-4ABC-9748-EA634BF60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100" y="1752507"/>
            <a:ext cx="225616" cy="22561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D87290D-0B12-42AB-8303-AB8E39413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30" y="1752507"/>
            <a:ext cx="225616" cy="22561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CEF92BF-C8F2-44F1-A513-BF7A3B025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41" y="1752507"/>
            <a:ext cx="225616" cy="22561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EB8CAAA-8990-48C3-B3CA-3051706AC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36" y="1752507"/>
            <a:ext cx="225616" cy="22561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F2E66ED-9389-4090-869D-7AD860A37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76" y="1752507"/>
            <a:ext cx="225616" cy="225616"/>
          </a:xfrm>
          <a:prstGeom prst="rect">
            <a:avLst/>
          </a:prstGeom>
        </p:spPr>
      </p:pic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51EAE83E-64AC-49A1-A3C4-5EB097006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19506"/>
              </p:ext>
            </p:extLst>
          </p:nvPr>
        </p:nvGraphicFramePr>
        <p:xfrm>
          <a:off x="1500282" y="5196326"/>
          <a:ext cx="314160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245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  <a:gridCol w="869801">
                  <a:extLst>
                    <a:ext uri="{9D8B030D-6E8A-4147-A177-3AD203B41FA5}">
                      <a16:colId xmlns:a16="http://schemas.microsoft.com/office/drawing/2014/main" val="2556601176"/>
                    </a:ext>
                  </a:extLst>
                </a:gridCol>
                <a:gridCol w="836024">
                  <a:extLst>
                    <a:ext uri="{9D8B030D-6E8A-4147-A177-3AD203B41FA5}">
                      <a16:colId xmlns:a16="http://schemas.microsoft.com/office/drawing/2014/main" val="3100165475"/>
                    </a:ext>
                  </a:extLst>
                </a:gridCol>
                <a:gridCol w="726534">
                  <a:extLst>
                    <a:ext uri="{9D8B030D-6E8A-4147-A177-3AD203B41FA5}">
                      <a16:colId xmlns:a16="http://schemas.microsoft.com/office/drawing/2014/main" val="3638617122"/>
                    </a:ext>
                  </a:extLst>
                </a:gridCol>
              </a:tblGrid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Date(year)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91602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 err="1"/>
                        <a:t>Trie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36950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 err="1"/>
                        <a:t>Trie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04943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E9AE9768-7ABB-4F67-BFED-F52B99F8EE4A}"/>
              </a:ext>
            </a:extLst>
          </p:cNvPr>
          <p:cNvSpPr txBox="1"/>
          <p:nvPr/>
        </p:nvSpPr>
        <p:spPr>
          <a:xfrm>
            <a:off x="1410867" y="4874264"/>
            <a:ext cx="3440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Ranking Model = Date*Weight*Frequency Group by Region</a:t>
            </a:r>
          </a:p>
        </p:txBody>
      </p:sp>
    </p:spTree>
    <p:extLst>
      <p:ext uri="{BB962C8B-B14F-4D97-AF65-F5344CB8AC3E}">
        <p14:creationId xmlns:p14="http://schemas.microsoft.com/office/powerpoint/2010/main" val="28670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199</Words>
  <Application>Microsoft Office PowerPoint</Application>
  <PresentationFormat>Widescreen</PresentationFormat>
  <Paragraphs>56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맑은 고딕</vt:lpstr>
      <vt:lpstr>Arial</vt:lpstr>
      <vt:lpstr>Calibri</vt:lpstr>
      <vt:lpstr>Calibri Light</vt:lpstr>
      <vt:lpstr>Office Theme</vt:lpstr>
      <vt:lpstr>Autocomplete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47</cp:revision>
  <dcterms:created xsi:type="dcterms:W3CDTF">2022-03-18T19:50:45Z</dcterms:created>
  <dcterms:modified xsi:type="dcterms:W3CDTF">2022-04-10T00:21:43Z</dcterms:modified>
</cp:coreProperties>
</file>