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80851" autoAdjust="0"/>
  </p:normalViewPr>
  <p:slideViewPr>
    <p:cSldViewPr snapToGrid="0">
      <p:cViewPr varScale="1">
        <p:scale>
          <a:sx n="68" d="100"/>
          <a:sy n="68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아이디들은 유니크 해야 하고</a:t>
            </a:r>
            <a:endParaRPr lang="en-US" altLang="ko-KR" dirty="0"/>
          </a:p>
          <a:p>
            <a:r>
              <a:rPr lang="ko-KR" altLang="en-US" dirty="0"/>
              <a:t>숫자들만 값으로 올 수 있고</a:t>
            </a:r>
            <a:endParaRPr lang="en-US" altLang="ko-KR" dirty="0"/>
          </a:p>
          <a:p>
            <a:r>
              <a:rPr lang="en-US" dirty="0"/>
              <a:t>64</a:t>
            </a:r>
            <a:r>
              <a:rPr lang="ko-KR" altLang="en-US" dirty="0"/>
              <a:t>비트 크기여야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날짜 기준으로 정렬 가능해야 하지만 비즈니스 </a:t>
            </a:r>
            <a:r>
              <a:rPr lang="ko-KR" altLang="en-US" dirty="0" err="1"/>
              <a:t>룰상</a:t>
            </a:r>
            <a:r>
              <a:rPr lang="ko-KR" altLang="en-US" dirty="0"/>
              <a:t> </a:t>
            </a:r>
            <a:r>
              <a:rPr lang="ko-KR" altLang="en-US" dirty="0" err="1"/>
              <a:t>초단위</a:t>
            </a:r>
            <a:r>
              <a:rPr lang="ko-KR" altLang="en-US" dirty="0"/>
              <a:t> 정도로만 정렬해도 된다</a:t>
            </a:r>
            <a:endParaRPr lang="en-US" altLang="ko-KR" dirty="0"/>
          </a:p>
          <a:p>
            <a:r>
              <a:rPr lang="en-US" dirty="0"/>
              <a:t>100</a:t>
            </a:r>
            <a:r>
              <a:rPr lang="ko-KR" altLang="en-US" dirty="0"/>
              <a:t>년 커버해야 하고</a:t>
            </a:r>
            <a:endParaRPr lang="en-US" altLang="ko-KR" dirty="0"/>
          </a:p>
          <a:p>
            <a:r>
              <a:rPr lang="ko-KR" altLang="en-US" dirty="0"/>
              <a:t>초당 만개는 만들 수 있어야 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년을 초로 환산하면 </a:t>
            </a:r>
            <a:r>
              <a:rPr lang="en-US" altLang="ko-KR" dirty="0"/>
              <a:t>30</a:t>
            </a:r>
            <a:r>
              <a:rPr lang="ko-KR" altLang="en-US" dirty="0"/>
              <a:t>억</a:t>
            </a:r>
            <a:r>
              <a:rPr lang="en-US" altLang="ko-KR" dirty="0"/>
              <a:t>. 3 </a:t>
            </a:r>
            <a:r>
              <a:rPr lang="ko-KR" altLang="en-US" dirty="0" err="1"/>
              <a:t>빌리언정도인데</a:t>
            </a:r>
            <a:r>
              <a:rPr lang="ko-KR" altLang="en-US" dirty="0"/>
              <a:t> 이는 </a:t>
            </a:r>
            <a:r>
              <a:rPr lang="en-US" altLang="ko-KR" dirty="0"/>
              <a:t>32</a:t>
            </a:r>
            <a:r>
              <a:rPr lang="ko-KR" altLang="en-US" dirty="0"/>
              <a:t>비트로 커버 가능하다</a:t>
            </a:r>
            <a:endParaRPr lang="en-US" altLang="ko-KR" dirty="0"/>
          </a:p>
          <a:p>
            <a:r>
              <a:rPr lang="ko-KR" altLang="en-US" dirty="0"/>
              <a:t>초당 만개를 생성해야 하니까 초당 일련번호는 </a:t>
            </a:r>
            <a:r>
              <a:rPr lang="en-US" altLang="ko-KR" dirty="0"/>
              <a:t>14</a:t>
            </a:r>
            <a:r>
              <a:rPr lang="ko-KR" altLang="en-US" dirty="0"/>
              <a:t>비트정도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남은 </a:t>
            </a:r>
            <a:r>
              <a:rPr lang="en-US" altLang="ko-KR" dirty="0"/>
              <a:t>18</a:t>
            </a:r>
            <a:r>
              <a:rPr lang="ko-KR" altLang="en-US" dirty="0"/>
              <a:t>비트는 </a:t>
            </a:r>
            <a:r>
              <a:rPr lang="en-US" altLang="ko-KR" dirty="0" err="1"/>
              <a:t>DataCenter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가 적당히 나눠 가지면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아래는 추가로 정렬 단위를 밀리 </a:t>
            </a:r>
            <a:r>
              <a:rPr lang="ko-KR" altLang="en-US" dirty="0" err="1"/>
              <a:t>세컨트까지</a:t>
            </a:r>
            <a:r>
              <a:rPr lang="ko-KR" altLang="en-US" dirty="0"/>
              <a:t> 세분화 시킬 때 비트할당에 대한 설명이다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1963"/>
            <a:ext cx="9144000" cy="2387600"/>
          </a:xfrm>
        </p:spPr>
        <p:txBody>
          <a:bodyPr/>
          <a:lstStyle/>
          <a:p>
            <a:r>
              <a:rPr lang="en-US" dirty="0"/>
              <a:t>Unique ID</a:t>
            </a:r>
            <a:br>
              <a:rPr lang="en-US" dirty="0"/>
            </a:br>
            <a:r>
              <a:rPr lang="en-US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4" y="739428"/>
            <a:ext cx="70873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IDs must be unique.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IDs are numerical values only.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IDs fit into 64-bit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IDs are ordered by date (second)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Ability to work during 100 years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Ability to generate over 10,000 unique IDs per second.</a:t>
            </a:r>
          </a:p>
          <a:p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FC52F-6B37-40C7-879E-48C9883C0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45" y="4559023"/>
            <a:ext cx="76200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A0C514-5329-40A5-B001-9F3EABF30F7F}"/>
              </a:ext>
            </a:extLst>
          </p:cNvPr>
          <p:cNvSpPr txBox="1"/>
          <p:nvPr/>
        </p:nvSpPr>
        <p:spPr>
          <a:xfrm>
            <a:off x="3094157" y="5295979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E2444-FA80-4BF7-BC67-BF3E87F49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00" y="4600495"/>
            <a:ext cx="380998" cy="380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CAABDD-899C-46A8-8A37-CEF0CA48C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55" y="4601400"/>
            <a:ext cx="380998" cy="380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DFA745-726B-4A53-B3EB-C9CA86659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54" y="4981497"/>
            <a:ext cx="380998" cy="380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91CEA6-38BE-4671-BD2B-B7DC026F7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09" y="4982402"/>
            <a:ext cx="380998" cy="380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B019EA-FD4E-44DF-83FE-EEE81CE76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32" y="4762469"/>
            <a:ext cx="345604" cy="34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D885E9-6800-4EFA-BA58-A8BBD131E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6" y="4773016"/>
            <a:ext cx="324510" cy="3245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4C471D-6DC5-4977-AD6B-953623139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4" y="4710868"/>
            <a:ext cx="405638" cy="4056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F9988-4498-4A0B-8601-8729E01763F0}"/>
              </a:ext>
            </a:extLst>
          </p:cNvPr>
          <p:cNvCxnSpPr/>
          <p:nvPr/>
        </p:nvCxnSpPr>
        <p:spPr>
          <a:xfrm>
            <a:off x="1969477" y="4981493"/>
            <a:ext cx="75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39134A-0256-4EF6-9A6A-3DC6D71BA385}"/>
              </a:ext>
            </a:extLst>
          </p:cNvPr>
          <p:cNvCxnSpPr/>
          <p:nvPr/>
        </p:nvCxnSpPr>
        <p:spPr>
          <a:xfrm>
            <a:off x="3620345" y="4981493"/>
            <a:ext cx="75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0CA0933-377B-42A9-BD28-5D34011A3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63" y="4624528"/>
            <a:ext cx="385463" cy="3854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34B82C-EE37-42BD-99D7-9B25C58F6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09" y="4624528"/>
            <a:ext cx="385463" cy="385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0C0039-F827-4E9C-8709-FE137F15B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63" y="5009991"/>
            <a:ext cx="385463" cy="3854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3FA16E-815D-4EE0-9B8F-1EE3F5622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50" y="5009991"/>
            <a:ext cx="385463" cy="38546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8EFDD7-0AFA-4EC3-B786-1A8B7F027674}"/>
              </a:ext>
            </a:extLst>
          </p:cNvPr>
          <p:cNvCxnSpPr/>
          <p:nvPr/>
        </p:nvCxnSpPr>
        <p:spPr>
          <a:xfrm>
            <a:off x="5227161" y="4981493"/>
            <a:ext cx="75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5C08A2-C6A0-4CE3-AB98-ACA56BD3B658}"/>
              </a:ext>
            </a:extLst>
          </p:cNvPr>
          <p:cNvSpPr txBox="1"/>
          <p:nvPr/>
        </p:nvSpPr>
        <p:spPr>
          <a:xfrm>
            <a:off x="6245268" y="538844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F8F66-4851-45F0-A55F-B7DC13CEBAC0}"/>
              </a:ext>
            </a:extLst>
          </p:cNvPr>
          <p:cNvSpPr txBox="1"/>
          <p:nvPr/>
        </p:nvSpPr>
        <p:spPr>
          <a:xfrm>
            <a:off x="4264168" y="5362495"/>
            <a:ext cx="1038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UID </a:t>
            </a:r>
          </a:p>
          <a:p>
            <a:pPr algn="ctr"/>
            <a:r>
              <a:rPr lang="en-US" sz="1600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31379BF-E93E-4171-91AF-A8A05B78CD5C}"/>
              </a:ext>
            </a:extLst>
          </p:cNvPr>
          <p:cNvSpPr/>
          <p:nvPr/>
        </p:nvSpPr>
        <p:spPr>
          <a:xfrm>
            <a:off x="2743751" y="2646941"/>
            <a:ext cx="3716594" cy="62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EB828B-7C72-4D0E-8808-07EB651FF0F2}"/>
              </a:ext>
            </a:extLst>
          </p:cNvPr>
          <p:cNvSpPr/>
          <p:nvPr/>
        </p:nvSpPr>
        <p:spPr>
          <a:xfrm>
            <a:off x="6460345" y="2646941"/>
            <a:ext cx="1789471" cy="62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441FA5-B84A-452C-B98F-628895683A1A}"/>
              </a:ext>
            </a:extLst>
          </p:cNvPr>
          <p:cNvSpPr/>
          <p:nvPr/>
        </p:nvSpPr>
        <p:spPr>
          <a:xfrm>
            <a:off x="10039287" y="2646941"/>
            <a:ext cx="1789471" cy="62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08F63E-DC98-4539-9927-C5509F071D8D}"/>
              </a:ext>
            </a:extLst>
          </p:cNvPr>
          <p:cNvSpPr/>
          <p:nvPr/>
        </p:nvSpPr>
        <p:spPr>
          <a:xfrm>
            <a:off x="2743751" y="3276177"/>
            <a:ext cx="3716594" cy="9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32bit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4,294,967,296 ( Cover 100 years)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4BD8C5-CEE2-4560-8248-09CBB4BF572C}"/>
              </a:ext>
            </a:extLst>
          </p:cNvPr>
          <p:cNvSpPr/>
          <p:nvPr/>
        </p:nvSpPr>
        <p:spPr>
          <a:xfrm>
            <a:off x="6460345" y="3276177"/>
            <a:ext cx="1789471" cy="9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5-bit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 </a:t>
            </a:r>
            <a:r>
              <a:rPr lang="en-US" dirty="0" err="1">
                <a:solidFill>
                  <a:schemeClr val="tx1"/>
                </a:solidFill>
              </a:rPr>
              <a:t>DataCenters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D38557-0890-4CBA-AF59-B57A3FEA298A}"/>
              </a:ext>
            </a:extLst>
          </p:cNvPr>
          <p:cNvSpPr/>
          <p:nvPr/>
        </p:nvSpPr>
        <p:spPr>
          <a:xfrm>
            <a:off x="8249816" y="3276177"/>
            <a:ext cx="1789471" cy="9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13-bit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8,192 Servers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C777DD-8A2E-470E-93B7-E9F500D02C66}"/>
              </a:ext>
            </a:extLst>
          </p:cNvPr>
          <p:cNvSpPr/>
          <p:nvPr/>
        </p:nvSpPr>
        <p:spPr>
          <a:xfrm>
            <a:off x="10039287" y="3276177"/>
            <a:ext cx="1789471" cy="9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14bit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16,384 qty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D5EB8D-9960-4256-86FE-FCAFD77E71D1}"/>
              </a:ext>
            </a:extLst>
          </p:cNvPr>
          <p:cNvSpPr/>
          <p:nvPr/>
        </p:nvSpPr>
        <p:spPr>
          <a:xfrm>
            <a:off x="227805" y="811089"/>
            <a:ext cx="793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Noto Sans"/>
              </a:rPr>
              <a:t>100 years to seconds         = </a:t>
            </a:r>
            <a:r>
              <a:rPr lang="en-US" b="1" dirty="0">
                <a:solidFill>
                  <a:srgbClr val="4056A1"/>
                </a:solidFill>
                <a:latin typeface="Noto Sans"/>
              </a:rPr>
              <a:t>60*60*24*365*100              = 3billion (3,153,600,000)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5B6B1DD-6D66-48E8-846A-A597231BA7D2}"/>
              </a:ext>
            </a:extLst>
          </p:cNvPr>
          <p:cNvSpPr/>
          <p:nvPr/>
        </p:nvSpPr>
        <p:spPr>
          <a:xfrm>
            <a:off x="227805" y="1646511"/>
            <a:ext cx="818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Noto Sans"/>
              </a:rPr>
              <a:t>100 years to 0.01seconds  = </a:t>
            </a:r>
            <a:r>
              <a:rPr lang="en-US" b="1" dirty="0">
                <a:solidFill>
                  <a:srgbClr val="4056A1"/>
                </a:solidFill>
                <a:latin typeface="Noto Sans"/>
              </a:rPr>
              <a:t>100*60*60*24*365*100    = 315billion (315,360,000,000)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C04902-5ADE-4441-863B-92E35AB096D1}"/>
              </a:ext>
            </a:extLst>
          </p:cNvPr>
          <p:cNvSpPr/>
          <p:nvPr/>
        </p:nvSpPr>
        <p:spPr>
          <a:xfrm>
            <a:off x="227805" y="2064221"/>
            <a:ext cx="8211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Noto Sans"/>
              </a:rPr>
              <a:t>100 years to milliseconds  = </a:t>
            </a:r>
            <a:r>
              <a:rPr lang="en-US" b="1" dirty="0">
                <a:solidFill>
                  <a:srgbClr val="4056A1"/>
                </a:solidFill>
                <a:latin typeface="Noto Sans"/>
              </a:rPr>
              <a:t>1000*60*60*24*365*100  = 3trillion (3,153,600,000,000)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1058A1-AC3D-4C46-BF71-88F1E7FD22D8}"/>
              </a:ext>
            </a:extLst>
          </p:cNvPr>
          <p:cNvSpPr/>
          <p:nvPr/>
        </p:nvSpPr>
        <p:spPr>
          <a:xfrm>
            <a:off x="227805" y="1228800"/>
            <a:ext cx="7985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Noto Sans"/>
              </a:rPr>
              <a:t>100 years to 0.1seconds    = </a:t>
            </a:r>
            <a:r>
              <a:rPr lang="en-US" b="1" dirty="0">
                <a:solidFill>
                  <a:srgbClr val="4056A1"/>
                </a:solidFill>
                <a:latin typeface="Noto Sans"/>
              </a:rPr>
              <a:t>10*60*60*24*365*100       = 31billion (31,536,000,000)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52A73F8-4515-4386-9A84-8E22FB46315C}"/>
              </a:ext>
            </a:extLst>
          </p:cNvPr>
          <p:cNvSpPr/>
          <p:nvPr/>
        </p:nvSpPr>
        <p:spPr>
          <a:xfrm>
            <a:off x="227806" y="2646941"/>
            <a:ext cx="2515946" cy="62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sorting rule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2E2D39-5846-41A0-AED0-4B08645D3501}"/>
              </a:ext>
            </a:extLst>
          </p:cNvPr>
          <p:cNvSpPr/>
          <p:nvPr/>
        </p:nvSpPr>
        <p:spPr>
          <a:xfrm>
            <a:off x="227806" y="3276177"/>
            <a:ext cx="2515946" cy="9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FEB34E-C4C8-477F-980A-A37E6D1A3D85}"/>
              </a:ext>
            </a:extLst>
          </p:cNvPr>
          <p:cNvSpPr/>
          <p:nvPr/>
        </p:nvSpPr>
        <p:spPr>
          <a:xfrm>
            <a:off x="2743750" y="4208742"/>
            <a:ext cx="3716594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35bit (</a:t>
            </a:r>
            <a:r>
              <a:rPr lang="en-US" b="1" dirty="0">
                <a:solidFill>
                  <a:schemeClr val="tx1"/>
                </a:solidFill>
              </a:rPr>
              <a:t>34,359,738,368)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AE424-BA83-4AF7-B2E5-2E505137E622}"/>
              </a:ext>
            </a:extLst>
          </p:cNvPr>
          <p:cNvSpPr/>
          <p:nvPr/>
        </p:nvSpPr>
        <p:spPr>
          <a:xfrm>
            <a:off x="6460344" y="4208742"/>
            <a:ext cx="3578941" cy="5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DataCenter</a:t>
            </a:r>
            <a:r>
              <a:rPr lang="en-US" dirty="0">
                <a:solidFill>
                  <a:schemeClr val="tx1"/>
                </a:solidFill>
              </a:rPr>
              <a:t> + Server = 15bit 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05CD968-406A-4FB6-B7EE-0843F0D52199}"/>
              </a:ext>
            </a:extLst>
          </p:cNvPr>
          <p:cNvSpPr/>
          <p:nvPr/>
        </p:nvSpPr>
        <p:spPr>
          <a:xfrm>
            <a:off x="10039286" y="4208742"/>
            <a:ext cx="1789471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14bit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BEA0EED-D99F-49C5-B7B5-0C20E79B24B0}"/>
              </a:ext>
            </a:extLst>
          </p:cNvPr>
          <p:cNvSpPr/>
          <p:nvPr/>
        </p:nvSpPr>
        <p:spPr>
          <a:xfrm>
            <a:off x="227805" y="4208742"/>
            <a:ext cx="2515946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0.1Second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8579A5-943B-4401-B937-9A0AD198012C}"/>
              </a:ext>
            </a:extLst>
          </p:cNvPr>
          <p:cNvSpPr/>
          <p:nvPr/>
        </p:nvSpPr>
        <p:spPr>
          <a:xfrm>
            <a:off x="2743750" y="4726745"/>
            <a:ext cx="3716594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39bit (</a:t>
            </a:r>
            <a:r>
              <a:rPr lang="en-US" b="1" dirty="0">
                <a:solidFill>
                  <a:schemeClr val="tx1"/>
                </a:solidFill>
              </a:rPr>
              <a:t>549,755,813,888)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C975582-7A24-4BAF-922F-D068EE82D90F}"/>
              </a:ext>
            </a:extLst>
          </p:cNvPr>
          <p:cNvSpPr/>
          <p:nvPr/>
        </p:nvSpPr>
        <p:spPr>
          <a:xfrm>
            <a:off x="10039286" y="4726745"/>
            <a:ext cx="1789471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14bit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DFFDA0-00E1-4792-806B-0CDD92FB18A3}"/>
              </a:ext>
            </a:extLst>
          </p:cNvPr>
          <p:cNvSpPr/>
          <p:nvPr/>
        </p:nvSpPr>
        <p:spPr>
          <a:xfrm>
            <a:off x="227805" y="4726745"/>
            <a:ext cx="2515946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0.01Second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51E48C3-B736-4977-A9EE-6EACB9760458}"/>
              </a:ext>
            </a:extLst>
          </p:cNvPr>
          <p:cNvSpPr/>
          <p:nvPr/>
        </p:nvSpPr>
        <p:spPr>
          <a:xfrm>
            <a:off x="2743750" y="5247454"/>
            <a:ext cx="3716594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42bit (</a:t>
            </a:r>
            <a:r>
              <a:rPr lang="en-US" b="1" dirty="0">
                <a:solidFill>
                  <a:schemeClr val="tx1"/>
                </a:solidFill>
              </a:rPr>
              <a:t>4,398,046,511,104)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A65AAC3-9881-4D6B-BFDF-385F84051830}"/>
              </a:ext>
            </a:extLst>
          </p:cNvPr>
          <p:cNvSpPr/>
          <p:nvPr/>
        </p:nvSpPr>
        <p:spPr>
          <a:xfrm>
            <a:off x="10039286" y="5247454"/>
            <a:ext cx="1789471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14bit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8885415-0AFF-4F56-9F42-B6AB95879BE3}"/>
              </a:ext>
            </a:extLst>
          </p:cNvPr>
          <p:cNvSpPr/>
          <p:nvPr/>
        </p:nvSpPr>
        <p:spPr>
          <a:xfrm>
            <a:off x="227805" y="5247454"/>
            <a:ext cx="2515946" cy="51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millisecond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615264D-70FD-47F9-BDD5-677B0F1EFF60}"/>
              </a:ext>
            </a:extLst>
          </p:cNvPr>
          <p:cNvSpPr/>
          <p:nvPr/>
        </p:nvSpPr>
        <p:spPr>
          <a:xfrm>
            <a:off x="6460343" y="4730804"/>
            <a:ext cx="3578941" cy="5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DataCenter</a:t>
            </a:r>
            <a:r>
              <a:rPr lang="en-US" dirty="0">
                <a:solidFill>
                  <a:schemeClr val="tx1"/>
                </a:solidFill>
              </a:rPr>
              <a:t> + Server = 11bit 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105EAFA-5286-45E0-B3BB-169FA0E58BA0}"/>
              </a:ext>
            </a:extLst>
          </p:cNvPr>
          <p:cNvSpPr/>
          <p:nvPr/>
        </p:nvSpPr>
        <p:spPr>
          <a:xfrm>
            <a:off x="6460341" y="5251513"/>
            <a:ext cx="3578941" cy="5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DataCenter</a:t>
            </a:r>
            <a:r>
              <a:rPr lang="en-US" dirty="0">
                <a:solidFill>
                  <a:schemeClr val="tx1"/>
                </a:solidFill>
              </a:rPr>
              <a:t> + Server = 8bit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F21C92F-B0BC-4393-83CF-242235403461}"/>
              </a:ext>
            </a:extLst>
          </p:cNvPr>
          <p:cNvSpPr/>
          <p:nvPr/>
        </p:nvSpPr>
        <p:spPr>
          <a:xfrm>
            <a:off x="8249811" y="2646941"/>
            <a:ext cx="1789471" cy="62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5119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255</Words>
  <Application>Microsoft Office PowerPoint</Application>
  <PresentationFormat>Widescreen</PresentationFormat>
  <Paragraphs>60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Noto Sans</vt:lpstr>
      <vt:lpstr>맑은 고딕</vt:lpstr>
      <vt:lpstr>Arial</vt:lpstr>
      <vt:lpstr>Calibri</vt:lpstr>
      <vt:lpstr>Calibri Light</vt:lpstr>
      <vt:lpstr>Office Theme</vt:lpstr>
      <vt:lpstr>Unique ID Generator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73</cp:revision>
  <dcterms:created xsi:type="dcterms:W3CDTF">2022-03-18T19:50:45Z</dcterms:created>
  <dcterms:modified xsi:type="dcterms:W3CDTF">2022-04-30T23:22:43Z</dcterms:modified>
</cp:coreProperties>
</file>