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0851" autoAdjust="0"/>
  </p:normalViewPr>
  <p:slideViewPr>
    <p:cSldViewPr snapToGrid="0">
      <p:cViewPr varScale="1">
        <p:scale>
          <a:sx n="97" d="100"/>
          <a:sy n="97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성능 향상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몇번씩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하지 않아도 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당연히 쿼리 성능이 올라간다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쿼리 로직의 복잡도가 낮아짐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로직이 필요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오기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로직이 단순해 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다음과 같은 단점을 불러온다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일관성 문제 발생 가능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age,sex,zip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하거나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하였을때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User, City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테이블뿐만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테이블도 업데이트 해줘야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같은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업데이트 하다가 에러가 났을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테이블은 업데이트가 안된 상태이면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 일치성이 발생할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   스토리지 용량 증가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중복해서 저장하는 만큼 스토리지 용량이 증가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보면 단점도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어렵고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적으로 구현을 한다고 해도 성능이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안나오거나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구현이 어려운 경우가 많기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 중복은 상당히 효과적인 모델링 패턴이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KV Store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 이 키를 이용하여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orderby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 활용할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https://bcho.tistory.com/666?category=431293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https://bcho.tistory.com/666?category=431293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https://bcho.tistory.com/666?category=431293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SQL</a:t>
            </a:r>
            <a:br>
              <a:rPr lang="en-US" dirty="0"/>
            </a:br>
            <a:r>
              <a:rPr lang="en-US" sz="3200" dirty="0"/>
              <a:t>Data Modeling Pattern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90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Denormalization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A7412F-858D-474E-B61F-E29A6804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27736"/>
              </p:ext>
            </p:extLst>
          </p:nvPr>
        </p:nvGraphicFramePr>
        <p:xfrm>
          <a:off x="227804" y="932377"/>
          <a:ext cx="306600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5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765217">
                  <a:extLst>
                    <a:ext uri="{9D8B030D-6E8A-4147-A177-3AD203B41FA5}">
                      <a16:colId xmlns:a16="http://schemas.microsoft.com/office/drawing/2014/main" val="1870164648"/>
                    </a:ext>
                  </a:extLst>
                </a:gridCol>
                <a:gridCol w="655737">
                  <a:extLst>
                    <a:ext uri="{9D8B030D-6E8A-4147-A177-3AD203B41FA5}">
                      <a16:colId xmlns:a16="http://schemas.microsoft.com/office/drawing/2014/main" val="1468257108"/>
                    </a:ext>
                  </a:extLst>
                </a:gridCol>
                <a:gridCol w="874692">
                  <a:extLst>
                    <a:ext uri="{9D8B030D-6E8A-4147-A177-3AD203B41FA5}">
                      <a16:colId xmlns:a16="http://schemas.microsoft.com/office/drawing/2014/main" val="218759061"/>
                    </a:ext>
                  </a:extLst>
                </a:gridCol>
              </a:tblGrid>
              <a:tr h="23940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Name(PK)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CityCode</a:t>
                      </a:r>
                      <a:r>
                        <a:rPr lang="en-US" sz="1000" dirty="0"/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92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416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AB8CF4-AD38-4528-8DB5-960CFFF1F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47838"/>
              </p:ext>
            </p:extLst>
          </p:nvPr>
        </p:nvGraphicFramePr>
        <p:xfrm>
          <a:off x="3733003" y="927315"/>
          <a:ext cx="322823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875199">
                  <a:extLst>
                    <a:ext uri="{9D8B030D-6E8A-4147-A177-3AD203B41FA5}">
                      <a16:colId xmlns:a16="http://schemas.microsoft.com/office/drawing/2014/main" val="2577901256"/>
                    </a:ext>
                  </a:extLst>
                </a:gridCol>
                <a:gridCol w="689997">
                  <a:extLst>
                    <a:ext uri="{9D8B030D-6E8A-4147-A177-3AD203B41FA5}">
                      <a16:colId xmlns:a16="http://schemas.microsoft.com/office/drawing/2014/main" val="1677387269"/>
                    </a:ext>
                  </a:extLst>
                </a:gridCol>
                <a:gridCol w="807059">
                  <a:extLst>
                    <a:ext uri="{9D8B030D-6E8A-4147-A177-3AD203B41FA5}">
                      <a16:colId xmlns:a16="http://schemas.microsoft.com/office/drawing/2014/main" val="90305417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CityCode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ZipCode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924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7755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Malwaukee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412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CA3B9-4900-4BF4-9110-34B334E4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64423"/>
              </p:ext>
            </p:extLst>
          </p:nvPr>
        </p:nvGraphicFramePr>
        <p:xfrm>
          <a:off x="1352367" y="3584350"/>
          <a:ext cx="44031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6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557365">
                  <a:extLst>
                    <a:ext uri="{9D8B030D-6E8A-4147-A177-3AD203B41FA5}">
                      <a16:colId xmlns:a16="http://schemas.microsoft.com/office/drawing/2014/main" val="1157475779"/>
                    </a:ext>
                  </a:extLst>
                </a:gridCol>
                <a:gridCol w="733864">
                  <a:extLst>
                    <a:ext uri="{9D8B030D-6E8A-4147-A177-3AD203B41FA5}">
                      <a16:colId xmlns:a16="http://schemas.microsoft.com/office/drawing/2014/main" val="3374911019"/>
                    </a:ext>
                  </a:extLst>
                </a:gridCol>
                <a:gridCol w="1029985">
                  <a:extLst>
                    <a:ext uri="{9D8B030D-6E8A-4147-A177-3AD203B41FA5}">
                      <a16:colId xmlns:a16="http://schemas.microsoft.com/office/drawing/2014/main" val="90012822"/>
                    </a:ext>
                  </a:extLst>
                </a:gridCol>
                <a:gridCol w="542336">
                  <a:extLst>
                    <a:ext uri="{9D8B030D-6E8A-4147-A177-3AD203B41FA5}">
                      <a16:colId xmlns:a16="http://schemas.microsoft.com/office/drawing/2014/main" val="2998236440"/>
                    </a:ext>
                  </a:extLst>
                </a:gridCol>
                <a:gridCol w="629275">
                  <a:extLst>
                    <a:ext uri="{9D8B030D-6E8A-4147-A177-3AD203B41FA5}">
                      <a16:colId xmlns:a16="http://schemas.microsoft.com/office/drawing/2014/main" val="3632741808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CityName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ZipCode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4336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38990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Malwaukee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87777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0DBA90-0601-4DDB-84F6-BF0E449E687B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3551431" y="355888"/>
            <a:ext cx="5062" cy="3586316"/>
          </a:xfrm>
          <a:prstGeom prst="bentConnector3">
            <a:avLst>
              <a:gd name="adj1" fmla="val -8206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05524D-6838-4ADD-BECE-8FCBC445EDB9}"/>
              </a:ext>
            </a:extLst>
          </p:cNvPr>
          <p:cNvCxnSpPr>
            <a:endCxn id="9" idx="0"/>
          </p:cNvCxnSpPr>
          <p:nvPr/>
        </p:nvCxnSpPr>
        <p:spPr>
          <a:xfrm>
            <a:off x="3553962" y="2566219"/>
            <a:ext cx="0" cy="101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8257F4-06F5-4D89-B4BF-4102070E6754}"/>
              </a:ext>
            </a:extLst>
          </p:cNvPr>
          <p:cNvSpPr txBox="1"/>
          <p:nvPr/>
        </p:nvSpPr>
        <p:spPr>
          <a:xfrm>
            <a:off x="7747820" y="950062"/>
            <a:ext cx="41088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IO </a:t>
            </a:r>
            <a:r>
              <a:rPr lang="ko-KR" altLang="en-US" sz="1400" dirty="0"/>
              <a:t>수가 감소된 테이블만큼 줄어들어 성능 향상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쿼리 로직 단순화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단점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 일관성 보장 안됨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 중복으로 스토리지 용량 증가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Aggregation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A7412F-858D-474E-B61F-E29A6804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64350"/>
              </p:ext>
            </p:extLst>
          </p:nvPr>
        </p:nvGraphicFramePr>
        <p:xfrm>
          <a:off x="1570117" y="742646"/>
          <a:ext cx="1342312" cy="68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12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60360">
                <a:tc>
                  <a:txBody>
                    <a:bodyPr/>
                    <a:lstStyle/>
                    <a:p>
                      <a:r>
                        <a:rPr lang="en-US" sz="10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4230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FileID</a:t>
                      </a:r>
                      <a:r>
                        <a:rPr lang="en-US" sz="1000" dirty="0"/>
                        <a:t>(PK), Size, date, name, directory,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8257F4-06F5-4D89-B4BF-4102070E6754}"/>
              </a:ext>
            </a:extLst>
          </p:cNvPr>
          <p:cNvSpPr txBox="1"/>
          <p:nvPr/>
        </p:nvSpPr>
        <p:spPr>
          <a:xfrm>
            <a:off x="491818" y="3429000"/>
            <a:ext cx="4550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Soft-Scheme or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Schemeless</a:t>
            </a:r>
            <a:endParaRPr lang="en-US" altLang="ko-KR" sz="1400" dirty="0">
              <a:latin typeface="+mj-ea"/>
              <a:ea typeface="+mj-ea"/>
            </a:endParaRPr>
          </a:p>
          <a:p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 err="1">
                <a:latin typeface="+mj-ea"/>
                <a:ea typeface="+mj-ea"/>
              </a:rPr>
              <a:t>데이타가</a:t>
            </a:r>
            <a:r>
              <a:rPr lang="ko-KR" altLang="en-US" sz="1400" dirty="0">
                <a:latin typeface="+mj-ea"/>
                <a:ea typeface="+mj-ea"/>
              </a:rPr>
              <a:t> 다른 구조를 </a:t>
            </a:r>
            <a:r>
              <a:rPr lang="ko-KR" altLang="en-US" sz="1400" dirty="0" err="1">
                <a:latin typeface="+mj-ea"/>
                <a:ea typeface="+mj-ea"/>
              </a:rPr>
              <a:t>갖는것을</a:t>
            </a:r>
            <a:r>
              <a:rPr lang="ko-KR" altLang="en-US" sz="1400" dirty="0">
                <a:latin typeface="+mj-ea"/>
                <a:ea typeface="+mj-ea"/>
              </a:rPr>
              <a:t> 허용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- Join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없에서</a:t>
            </a:r>
            <a:r>
              <a:rPr lang="ko-KR" altLang="en-US" sz="1400" dirty="0">
                <a:latin typeface="+mj-ea"/>
                <a:ea typeface="+mj-ea"/>
              </a:rPr>
              <a:t> 쿼리 성능 향상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E8B3A3-225B-4991-8338-C776BD4AE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18014"/>
              </p:ext>
            </p:extLst>
          </p:nvPr>
        </p:nvGraphicFramePr>
        <p:xfrm>
          <a:off x="227805" y="1854661"/>
          <a:ext cx="1143795" cy="68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60360">
                <a:tc>
                  <a:txBody>
                    <a:bodyPr/>
                    <a:lstStyle/>
                    <a:p>
                      <a:r>
                        <a:rPr lang="en-US" sz="1000" dirty="0"/>
                        <a:t>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4230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musicID</a:t>
                      </a:r>
                      <a:r>
                        <a:rPr lang="en-US" sz="1000" dirty="0"/>
                        <a:t>, title, artist,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515714-D2E3-4B24-BA35-2B187B21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5312"/>
              </p:ext>
            </p:extLst>
          </p:nvPr>
        </p:nvGraphicFramePr>
        <p:xfrm>
          <a:off x="1680521" y="1854661"/>
          <a:ext cx="1143795" cy="5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03941">
                <a:tc>
                  <a:txBody>
                    <a:bodyPr/>
                    <a:lstStyle/>
                    <a:p>
                      <a:r>
                        <a:rPr lang="en-US" sz="1000" dirty="0"/>
                        <a:t>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331404">
                <a:tc>
                  <a:txBody>
                    <a:bodyPr/>
                    <a:lstStyle/>
                    <a:p>
                      <a:r>
                        <a:rPr lang="en-US" sz="1000" dirty="0" err="1"/>
                        <a:t>ImageID</a:t>
                      </a:r>
                      <a:r>
                        <a:rPr lang="en-US" sz="1000" dirty="0"/>
                        <a:t>,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AD5728C-023C-487D-A500-1ECF015B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98167"/>
              </p:ext>
            </p:extLst>
          </p:nvPr>
        </p:nvGraphicFramePr>
        <p:xfrm>
          <a:off x="3133237" y="1854661"/>
          <a:ext cx="11437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03941">
                <a:tc>
                  <a:txBody>
                    <a:bodyPr/>
                    <a:lstStyle/>
                    <a:p>
                      <a:r>
                        <a:rPr lang="en-US" sz="1000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331404">
                <a:tc>
                  <a:txBody>
                    <a:bodyPr/>
                    <a:lstStyle/>
                    <a:p>
                      <a:r>
                        <a:rPr lang="en-US" sz="1000" dirty="0" err="1"/>
                        <a:t>VideoID</a:t>
                      </a:r>
                      <a:r>
                        <a:rPr lang="en-US" sz="1000" dirty="0"/>
                        <a:t>, format, title,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pic>
        <p:nvPicPr>
          <p:cNvPr id="1026" name="Picture 2" descr="https://t1.daumcdn.net/cfile/tistory/191B4D37503A35CF2E">
            <a:extLst>
              <a:ext uri="{FF2B5EF4-FFF2-40B4-BE49-F238E27FC236}">
                <a16:creationId xmlns:a16="http://schemas.microsoft.com/office/drawing/2014/main" id="{1D7FBF02-629E-498B-91FE-2798BF07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78" y="828200"/>
            <a:ext cx="5347279" cy="46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6C870E-C3A6-4A6D-8AF6-B99EA064308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1526060" y="1128303"/>
            <a:ext cx="12700" cy="14527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C2C6CE-9702-4B45-BA33-6F51562C8BEC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5400000" flipH="1" flipV="1">
            <a:off x="2978776" y="1128303"/>
            <a:ext cx="12700" cy="14527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33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Side Join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1.daumcdn.net/cfile/tistory/190D0340503A35FD17">
            <a:extLst>
              <a:ext uri="{FF2B5EF4-FFF2-40B4-BE49-F238E27FC236}">
                <a16:creationId xmlns:a16="http://schemas.microsoft.com/office/drawing/2014/main" id="{08E5C0D3-F8D8-47EC-9CB2-40569054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6" y="1114985"/>
            <a:ext cx="5705898" cy="13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4369DB-E1BD-405D-9C0E-B14A02EBFBD6}"/>
              </a:ext>
            </a:extLst>
          </p:cNvPr>
          <p:cNvSpPr txBox="1"/>
          <p:nvPr/>
        </p:nvSpPr>
        <p:spPr>
          <a:xfrm>
            <a:off x="6096000" y="1378513"/>
            <a:ext cx="4550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NoSql</a:t>
            </a:r>
            <a:r>
              <a:rPr lang="ko-KR" altLang="en-US" sz="1400" dirty="0">
                <a:latin typeface="+mj-ea"/>
                <a:ea typeface="+mj-ea"/>
              </a:rPr>
              <a:t>은 일반적으로 </a:t>
            </a:r>
            <a:r>
              <a:rPr lang="en-US" altLang="ko-KR" sz="1400" dirty="0">
                <a:latin typeface="+mj-ea"/>
                <a:ea typeface="+mj-ea"/>
              </a:rPr>
              <a:t>join </a:t>
            </a:r>
            <a:r>
              <a:rPr lang="ko-KR" altLang="en-US" sz="1400" dirty="0">
                <a:latin typeface="+mj-ea"/>
                <a:ea typeface="+mj-ea"/>
              </a:rPr>
              <a:t>제공 안함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어쩔 수 없이 </a:t>
            </a:r>
            <a:r>
              <a:rPr lang="en-US" altLang="ko-KR" sz="1400" dirty="0">
                <a:latin typeface="+mj-ea"/>
                <a:ea typeface="+mj-ea"/>
              </a:rPr>
              <a:t>join</a:t>
            </a:r>
            <a:r>
              <a:rPr lang="ko-KR" altLang="en-US" sz="1400" dirty="0">
                <a:latin typeface="+mj-ea"/>
                <a:ea typeface="+mj-ea"/>
              </a:rPr>
              <a:t>이 필요할 경우 </a:t>
            </a:r>
            <a:r>
              <a:rPr lang="en-US" altLang="ko-KR" sz="1400" dirty="0">
                <a:latin typeface="+mj-ea"/>
                <a:ea typeface="+mj-ea"/>
              </a:rPr>
              <a:t>Application </a:t>
            </a:r>
            <a:r>
              <a:rPr lang="ko-KR" altLang="en-US" sz="1400" dirty="0">
                <a:latin typeface="+mj-ea"/>
                <a:ea typeface="+mj-ea"/>
              </a:rPr>
              <a:t>레벨에서</a:t>
            </a:r>
            <a:r>
              <a:rPr lang="en-US" altLang="ko-KR" sz="1400" dirty="0">
                <a:latin typeface="+mj-ea"/>
                <a:ea typeface="+mj-ea"/>
              </a:rPr>
              <a:t> join</a:t>
            </a:r>
            <a:r>
              <a:rPr lang="ko-KR" altLang="en-US" sz="1400" dirty="0">
                <a:latin typeface="+mj-ea"/>
                <a:ea typeface="+mj-ea"/>
              </a:rPr>
              <a:t>에 필요한 테이블 수만큼 </a:t>
            </a:r>
            <a:r>
              <a:rPr lang="en-US" altLang="ko-KR" sz="1400" dirty="0">
                <a:latin typeface="+mj-ea"/>
                <a:ea typeface="+mj-ea"/>
              </a:rPr>
              <a:t>IO</a:t>
            </a:r>
            <a:r>
              <a:rPr lang="ko-KR" altLang="en-US" sz="1400" dirty="0">
                <a:latin typeface="+mj-ea"/>
                <a:ea typeface="+mj-ea"/>
              </a:rPr>
              <a:t>발생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1DC58-8539-44DF-9164-8A33C8744910}"/>
              </a:ext>
            </a:extLst>
          </p:cNvPr>
          <p:cNvSpPr txBox="1"/>
          <p:nvPr/>
        </p:nvSpPr>
        <p:spPr>
          <a:xfrm>
            <a:off x="205896" y="2621452"/>
            <a:ext cx="352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 Side Join (Map &amp; reduce)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22835-E107-4608-B31B-352B12B638C9}"/>
              </a:ext>
            </a:extLst>
          </p:cNvPr>
          <p:cNvCxnSpPr/>
          <p:nvPr/>
        </p:nvCxnSpPr>
        <p:spPr>
          <a:xfrm>
            <a:off x="227805" y="3053304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933FA1-A030-4736-A9E7-64F00D0CF33B}"/>
              </a:ext>
            </a:extLst>
          </p:cNvPr>
          <p:cNvSpPr txBox="1"/>
          <p:nvPr/>
        </p:nvSpPr>
        <p:spPr>
          <a:xfrm>
            <a:off x="6275374" y="3466212"/>
            <a:ext cx="730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Application Side Join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IO </a:t>
            </a:r>
            <a:r>
              <a:rPr lang="ko-KR" altLang="en-US" sz="1400" dirty="0">
                <a:latin typeface="+mj-ea"/>
                <a:ea typeface="+mj-ea"/>
              </a:rPr>
              <a:t>문제를 해결하기 위해 </a:t>
            </a:r>
            <a:r>
              <a:rPr lang="en-US" altLang="ko-KR" sz="1400" dirty="0">
                <a:latin typeface="+mj-ea"/>
                <a:ea typeface="+mj-ea"/>
              </a:rPr>
              <a:t>Procedure </a:t>
            </a:r>
            <a:r>
              <a:rPr lang="ko-KR" altLang="en-US" sz="1400" dirty="0">
                <a:latin typeface="+mj-ea"/>
                <a:ea typeface="+mj-ea"/>
              </a:rPr>
              <a:t>기능 제공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(RDBMS’s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Stored Procedure = </a:t>
            </a:r>
            <a:r>
              <a:rPr lang="en-US" altLang="ko-KR" sz="1400" dirty="0" err="1">
                <a:latin typeface="+mj-ea"/>
                <a:ea typeface="+mj-ea"/>
              </a:rPr>
              <a:t>NoSql’s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Map&amp;Reduce</a:t>
            </a:r>
            <a:r>
              <a:rPr lang="en-US" altLang="ko-KR" sz="1400">
                <a:latin typeface="+mj-ea"/>
                <a:ea typeface="+mj-ea"/>
              </a:rPr>
              <a:t> )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2052" name="Picture 4" descr="https://t1.daumcdn.net/cfile/tistory/2006B045503A36DE30">
            <a:extLst>
              <a:ext uri="{FF2B5EF4-FFF2-40B4-BE49-F238E27FC236}">
                <a16:creationId xmlns:a16="http://schemas.microsoft.com/office/drawing/2014/main" id="{83677CDD-B9B5-445C-802D-AA658BA3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8" y="3135790"/>
            <a:ext cx="5541399" cy="12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1.daumcdn.net/cfile/tistory/19639B4B503A3A1D33">
            <a:extLst>
              <a:ext uri="{FF2B5EF4-FFF2-40B4-BE49-F238E27FC236}">
                <a16:creationId xmlns:a16="http://schemas.microsoft.com/office/drawing/2014/main" id="{06B2D44A-5809-40BB-BC83-BCC948BF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6" y="4907999"/>
            <a:ext cx="4454012" cy="17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EFD47E-85B0-44E7-AC69-5ED22A3F2FF6}"/>
              </a:ext>
            </a:extLst>
          </p:cNvPr>
          <p:cNvSpPr/>
          <p:nvPr/>
        </p:nvSpPr>
        <p:spPr>
          <a:xfrm>
            <a:off x="6275374" y="5375735"/>
            <a:ext cx="5729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</a:rPr>
              <a:t>Map &amp; Reduce</a:t>
            </a:r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는 </a:t>
            </a:r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</a:rPr>
              <a:t>Input </a:t>
            </a:r>
            <a:r>
              <a:rPr lang="ko-KR" altLang="en-US" sz="1400" dirty="0" err="1">
                <a:solidFill>
                  <a:srgbClr val="333333"/>
                </a:solidFill>
                <a:latin typeface="+mj-ea"/>
                <a:ea typeface="+mj-ea"/>
              </a:rPr>
              <a:t>데이타를</a:t>
            </a:r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 여러 조각으로 쪼갠 후</a:t>
            </a:r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</a:rPr>
              <a:t>, </a:t>
            </a:r>
          </a:p>
          <a:p>
            <a:r>
              <a:rPr lang="ko-KR" altLang="en-US" sz="1400" dirty="0" err="1">
                <a:solidFill>
                  <a:srgbClr val="333333"/>
                </a:solidFill>
                <a:latin typeface="+mj-ea"/>
                <a:ea typeface="+mj-ea"/>
              </a:rPr>
              <a:t>여러대의</a:t>
            </a:r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 서버에서 각 </a:t>
            </a:r>
            <a:r>
              <a:rPr lang="ko-KR" altLang="en-US" sz="1400" dirty="0" err="1">
                <a:solidFill>
                  <a:srgbClr val="333333"/>
                </a:solidFill>
                <a:latin typeface="+mj-ea"/>
                <a:ea typeface="+mj-ea"/>
              </a:rPr>
              <a:t>데이타</a:t>
            </a:r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 조각을 처리한후</a:t>
            </a:r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</a:rPr>
              <a:t>(Map), </a:t>
            </a:r>
          </a:p>
          <a:p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그 결과를 모아서 </a:t>
            </a:r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</a:rPr>
              <a:t>(Reduce) </a:t>
            </a:r>
            <a:r>
              <a:rPr lang="ko-KR" altLang="en-US" sz="1400" dirty="0">
                <a:solidFill>
                  <a:srgbClr val="333333"/>
                </a:solidFill>
                <a:latin typeface="+mj-ea"/>
                <a:ea typeface="+mj-ea"/>
              </a:rPr>
              <a:t>하나의 결과를 내는 분산 처리 </a:t>
            </a:r>
            <a:r>
              <a:rPr lang="ko-KR" altLang="en-US" sz="1400" dirty="0" err="1">
                <a:solidFill>
                  <a:srgbClr val="333333"/>
                </a:solidFill>
                <a:latin typeface="+mj-ea"/>
                <a:ea typeface="+mj-ea"/>
              </a:rPr>
              <a:t>아키텍쳐</a:t>
            </a:r>
            <a:br>
              <a:rPr lang="ko-KR" altLang="en-US" sz="1400" dirty="0">
                <a:latin typeface="+mj-ea"/>
                <a:ea typeface="+mj-ea"/>
              </a:rPr>
            </a:br>
            <a:endParaRPr 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49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136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Index Table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1.daumcdn.net/cfile/tistory/124DCC4F503A38BC2D">
            <a:extLst>
              <a:ext uri="{FF2B5EF4-FFF2-40B4-BE49-F238E27FC236}">
                <a16:creationId xmlns:a16="http://schemas.microsoft.com/office/drawing/2014/main" id="{F6DA9A8E-9FDB-4BF9-BDA2-708D7AE0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6" y="1403862"/>
            <a:ext cx="47625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1.daumcdn.net/cfile/tistory/110CEB48503A38D628">
            <a:extLst>
              <a:ext uri="{FF2B5EF4-FFF2-40B4-BE49-F238E27FC236}">
                <a16:creationId xmlns:a16="http://schemas.microsoft.com/office/drawing/2014/main" id="{9BCC05E2-5A60-4A80-9671-6DCFF5FF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6" y="3038475"/>
            <a:ext cx="4762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AB5A1-53BA-47E5-A253-4FF4E256C981}"/>
              </a:ext>
            </a:extLst>
          </p:cNvPr>
          <p:cNvSpPr txBox="1"/>
          <p:nvPr/>
        </p:nvSpPr>
        <p:spPr>
          <a:xfrm>
            <a:off x="205896" y="4184839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특정 디렉토리의 파일 목록 접근을 빠르게 하기 위한 인덱스 테이블 모습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DBMS</a:t>
            </a:r>
            <a:r>
              <a:rPr lang="ko-KR" altLang="en-US" sz="1400" dirty="0">
                <a:latin typeface="+mj-ea"/>
                <a:ea typeface="+mj-ea"/>
              </a:rPr>
              <a:t>별 </a:t>
            </a:r>
            <a:r>
              <a:rPr lang="en-US" altLang="ko-KR" sz="1400" dirty="0">
                <a:latin typeface="+mj-ea"/>
                <a:ea typeface="+mj-ea"/>
              </a:rPr>
              <a:t>Secondary Index</a:t>
            </a:r>
            <a:r>
              <a:rPr lang="ko-KR" altLang="en-US" sz="1400" dirty="0">
                <a:latin typeface="+mj-ea"/>
                <a:ea typeface="+mj-ea"/>
              </a:rPr>
              <a:t>를 제공하는 경우도 있음</a:t>
            </a:r>
          </a:p>
        </p:txBody>
      </p:sp>
    </p:spTree>
    <p:extLst>
      <p:ext uri="{BB962C8B-B14F-4D97-AF65-F5344CB8AC3E}">
        <p14:creationId xmlns:p14="http://schemas.microsoft.com/office/powerpoint/2010/main" val="35434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79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Composite Key (</a:t>
            </a:r>
            <a:r>
              <a:rPr lang="ko-KR" altLang="en-US" sz="2000" dirty="0"/>
              <a:t>복합키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t1.daumcdn.net/cfile/tistory/2018654E503A38FC18">
            <a:extLst>
              <a:ext uri="{FF2B5EF4-FFF2-40B4-BE49-F238E27FC236}">
                <a16:creationId xmlns:a16="http://schemas.microsoft.com/office/drawing/2014/main" id="{B196CEE8-A1D5-44D8-A6B7-B2CBBE2F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1" y="1582394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F36F1-911F-4206-B7D5-B18A73FC2B5B}"/>
              </a:ext>
            </a:extLst>
          </p:cNvPr>
          <p:cNvSpPr txBox="1"/>
          <p:nvPr/>
        </p:nvSpPr>
        <p:spPr>
          <a:xfrm>
            <a:off x="205896" y="878333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RDBMS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여러개의</a:t>
            </a:r>
            <a:r>
              <a:rPr lang="ko-KR" altLang="en-US" sz="1400" dirty="0">
                <a:latin typeface="+mj-ea"/>
                <a:ea typeface="+mj-ea"/>
              </a:rPr>
              <a:t> 컬럼을 묶어서 </a:t>
            </a:r>
            <a:r>
              <a:rPr lang="en-US" altLang="ko-KR" sz="1400" dirty="0">
                <a:latin typeface="+mj-ea"/>
                <a:ea typeface="+mj-ea"/>
              </a:rPr>
              <a:t>PK</a:t>
            </a:r>
            <a:r>
              <a:rPr lang="ko-KR" altLang="en-US" sz="1400" dirty="0">
                <a:latin typeface="+mj-ea"/>
                <a:ea typeface="+mj-ea"/>
              </a:rPr>
              <a:t>로 지정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NoSQL : 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한컬럼에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deliminator</a:t>
            </a:r>
            <a:r>
              <a:rPr lang="ko-KR" altLang="en-US" sz="1400" dirty="0">
                <a:latin typeface="+mj-ea"/>
                <a:ea typeface="+mj-ea"/>
              </a:rPr>
              <a:t>를 이용하여 </a:t>
            </a:r>
            <a:r>
              <a:rPr lang="ko-KR" altLang="en-US" sz="1400" dirty="0" err="1">
                <a:latin typeface="+mj-ea"/>
                <a:ea typeface="+mj-ea"/>
              </a:rPr>
              <a:t>여러개의</a:t>
            </a:r>
            <a:r>
              <a:rPr lang="ko-KR" altLang="en-US" sz="1400" dirty="0">
                <a:latin typeface="+mj-ea"/>
                <a:ea typeface="+mj-ea"/>
              </a:rPr>
              <a:t> 키를 묶음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56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t1.daumcdn.net/cfile/tistory/196DA347503A391A26">
            <a:extLst>
              <a:ext uri="{FF2B5EF4-FFF2-40B4-BE49-F238E27FC236}">
                <a16:creationId xmlns:a16="http://schemas.microsoft.com/office/drawing/2014/main" id="{B1B929E1-1E01-4D37-880A-77161FAC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93059"/>
            <a:ext cx="5724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1813CE4C503A393606">
            <a:extLst>
              <a:ext uri="{FF2B5EF4-FFF2-40B4-BE49-F238E27FC236}">
                <a16:creationId xmlns:a16="http://schemas.microsoft.com/office/drawing/2014/main" id="{CAAAD91E-8EE3-46A9-8399-7546263A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6598"/>
            <a:ext cx="476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62C2B0-6F6B-4101-9C29-C5CA1C5037A1}"/>
              </a:ext>
            </a:extLst>
          </p:cNvPr>
          <p:cNvCxnSpPr>
            <a:stCxn id="5122" idx="2"/>
            <a:endCxn id="5124" idx="0"/>
          </p:cNvCxnSpPr>
          <p:nvPr/>
        </p:nvCxnSpPr>
        <p:spPr>
          <a:xfrm flipH="1">
            <a:off x="3352800" y="3583859"/>
            <a:ext cx="1" cy="78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C4527-CBF4-4A95-9233-6062A2B24489}"/>
              </a:ext>
            </a:extLst>
          </p:cNvPr>
          <p:cNvSpPr txBox="1"/>
          <p:nvPr/>
        </p:nvSpPr>
        <p:spPr>
          <a:xfrm>
            <a:off x="6714851" y="1281456"/>
            <a:ext cx="403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Inverted Search index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 Value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Key</a:t>
            </a:r>
            <a:r>
              <a:rPr lang="ko-KR" altLang="en-US" sz="1400" dirty="0">
                <a:latin typeface="+mj-ea"/>
                <a:ea typeface="+mj-ea"/>
              </a:rPr>
              <a:t>의 내용을 반대로 바꿈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C068-F317-4DB2-8073-907E74C5E3F6}"/>
              </a:ext>
            </a:extLst>
          </p:cNvPr>
          <p:cNvSpPr txBox="1"/>
          <p:nvPr/>
        </p:nvSpPr>
        <p:spPr>
          <a:xfrm>
            <a:off x="205896" y="165848"/>
            <a:ext cx="425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Inverted Search Index (</a:t>
            </a:r>
            <a:r>
              <a:rPr lang="ko-KR" altLang="en-US" sz="2000" dirty="0"/>
              <a:t>검색엔진 사용</a:t>
            </a:r>
            <a:r>
              <a:rPr lang="en-US" altLang="ko-KR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08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계층 구조 모델링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0E5EBD-63A7-49EA-B64C-CDE9EB251392}"/>
              </a:ext>
            </a:extLst>
          </p:cNvPr>
          <p:cNvSpPr txBox="1"/>
          <p:nvPr/>
        </p:nvSpPr>
        <p:spPr>
          <a:xfrm>
            <a:off x="227805" y="750867"/>
            <a:ext cx="159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Tree Aggregation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563561-EA28-453D-B9A7-7AC1E512B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6344"/>
              </p:ext>
            </p:extLst>
          </p:nvPr>
        </p:nvGraphicFramePr>
        <p:xfrm>
          <a:off x="274635" y="1401238"/>
          <a:ext cx="418319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43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3795251">
                  <a:extLst>
                    <a:ext uri="{9D8B030D-6E8A-4147-A177-3AD203B41FA5}">
                      <a16:colId xmlns:a16="http://schemas.microsoft.com/office/drawing/2014/main" val="1157475779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Vlaue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serialized Tree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AB090-E2C9-4833-B40D-BC75CB3E77E1}"/>
              </a:ext>
            </a:extLst>
          </p:cNvPr>
          <p:cNvSpPr txBox="1"/>
          <p:nvPr/>
        </p:nvSpPr>
        <p:spPr>
          <a:xfrm>
            <a:off x="274635" y="1089421"/>
            <a:ext cx="669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Tree </a:t>
            </a:r>
            <a:r>
              <a:rPr lang="ko-KR" altLang="en-US" sz="1400" dirty="0">
                <a:latin typeface="+mj-ea"/>
                <a:ea typeface="+mj-ea"/>
              </a:rPr>
              <a:t>전체를 </a:t>
            </a:r>
            <a:r>
              <a:rPr lang="en-US" altLang="ko-KR" sz="1400" dirty="0">
                <a:latin typeface="+mj-ea"/>
                <a:ea typeface="+mj-ea"/>
              </a:rPr>
              <a:t>json, xml </a:t>
            </a:r>
            <a:r>
              <a:rPr lang="ko-KR" altLang="en-US" sz="1400" dirty="0">
                <a:latin typeface="+mj-ea"/>
                <a:ea typeface="+mj-ea"/>
              </a:rPr>
              <a:t>로 직렬화 하여 저장</a:t>
            </a:r>
            <a:r>
              <a:rPr lang="en-US" altLang="ko-KR" sz="1400" dirty="0">
                <a:latin typeface="+mj-ea"/>
                <a:ea typeface="+mj-ea"/>
              </a:rPr>
              <a:t>. Tree</a:t>
            </a:r>
            <a:r>
              <a:rPr lang="ko-KR" altLang="en-US" sz="1400" dirty="0">
                <a:latin typeface="+mj-ea"/>
                <a:ea typeface="+mj-ea"/>
              </a:rPr>
              <a:t>가 작고 변경이 적은 경우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FE62-E6E3-42FA-BF74-7158A224BEEB}"/>
              </a:ext>
            </a:extLst>
          </p:cNvPr>
          <p:cNvSpPr txBox="1"/>
          <p:nvPr/>
        </p:nvSpPr>
        <p:spPr>
          <a:xfrm>
            <a:off x="274635" y="2383303"/>
            <a:ext cx="1248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Adjacent List</a:t>
            </a:r>
          </a:p>
        </p:txBody>
      </p:sp>
      <p:pic>
        <p:nvPicPr>
          <p:cNvPr id="1026" name="Picture 2" descr="https://t1.daumcdn.net/cfile/tistory/133BA849503A39952F">
            <a:extLst>
              <a:ext uri="{FF2B5EF4-FFF2-40B4-BE49-F238E27FC236}">
                <a16:creationId xmlns:a16="http://schemas.microsoft.com/office/drawing/2014/main" id="{39422597-7934-48B7-A32E-03C29358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5" y="3543335"/>
            <a:ext cx="5647132" cy="25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2C73BD-E8BF-4889-8072-00EAD7426772}"/>
              </a:ext>
            </a:extLst>
          </p:cNvPr>
          <p:cNvSpPr txBox="1"/>
          <p:nvPr/>
        </p:nvSpPr>
        <p:spPr>
          <a:xfrm>
            <a:off x="274634" y="2743838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노드의 관계를 저장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변경에 유리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조회에 불리</a:t>
            </a:r>
            <a:r>
              <a:rPr lang="en-US" altLang="ko-KR" sz="1400" dirty="0">
                <a:latin typeface="+mj-ea"/>
                <a:ea typeface="+mj-ea"/>
              </a:rPr>
              <a:t>. (</a:t>
            </a:r>
            <a:r>
              <a:rPr lang="ko-KR" altLang="en-US" sz="1400" dirty="0">
                <a:latin typeface="+mj-ea"/>
                <a:ea typeface="+mj-ea"/>
              </a:rPr>
              <a:t>전체 </a:t>
            </a:r>
            <a:r>
              <a:rPr lang="ko-KR" altLang="en-US" sz="1400" dirty="0" err="1">
                <a:latin typeface="+mj-ea"/>
                <a:ea typeface="+mj-ea"/>
              </a:rPr>
              <a:t>조회시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N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IO </a:t>
            </a:r>
            <a:r>
              <a:rPr lang="ko-KR" altLang="en-US" sz="1400" dirty="0">
                <a:latin typeface="+mj-ea"/>
                <a:ea typeface="+mj-ea"/>
              </a:rPr>
              <a:t>발생</a:t>
            </a:r>
            <a:r>
              <a:rPr lang="en-US" altLang="ko-KR" sz="1400" dirty="0">
                <a:latin typeface="+mj-ea"/>
                <a:ea typeface="+mj-ea"/>
              </a:rPr>
              <a:t> RDBMS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ko-KR" altLang="en-US" sz="1400" dirty="0" err="1">
                <a:latin typeface="+mj-ea"/>
                <a:ea typeface="+mj-ea"/>
              </a:rPr>
              <a:t>계층쿼리로</a:t>
            </a:r>
            <a:r>
              <a:rPr lang="ko-KR" altLang="en-US" sz="1400" dirty="0">
                <a:latin typeface="+mj-ea"/>
                <a:ea typeface="+mj-ea"/>
              </a:rPr>
              <a:t> 해결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82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205896" y="165848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계층 구조 모델링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0E5EBD-63A7-49EA-B64C-CDE9EB251392}"/>
              </a:ext>
            </a:extLst>
          </p:cNvPr>
          <p:cNvSpPr txBox="1"/>
          <p:nvPr/>
        </p:nvSpPr>
        <p:spPr>
          <a:xfrm>
            <a:off x="227805" y="750867"/>
            <a:ext cx="1641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Materialized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AB090-E2C9-4833-B40D-BC75CB3E77E1}"/>
              </a:ext>
            </a:extLst>
          </p:cNvPr>
          <p:cNvSpPr txBox="1"/>
          <p:nvPr/>
        </p:nvSpPr>
        <p:spPr>
          <a:xfrm>
            <a:off x="274635" y="1089421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Root</a:t>
            </a:r>
            <a:r>
              <a:rPr lang="ko-KR" altLang="en-US" sz="1400" dirty="0">
                <a:latin typeface="+mj-ea"/>
                <a:ea typeface="+mj-ea"/>
              </a:rPr>
              <a:t>에서 현재 노드까지 전체 경로를 </a:t>
            </a:r>
            <a:r>
              <a:rPr lang="en-US" altLang="ko-KR" sz="1400" dirty="0">
                <a:latin typeface="+mj-ea"/>
                <a:ea typeface="+mj-ea"/>
              </a:rPr>
              <a:t>key</a:t>
            </a:r>
            <a:r>
              <a:rPr lang="ko-KR" altLang="en-US" sz="1400" dirty="0">
                <a:latin typeface="+mj-ea"/>
                <a:ea typeface="+mj-ea"/>
              </a:rPr>
              <a:t>로 저장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 err="1">
                <a:latin typeface="+mj-ea"/>
                <a:ea typeface="+mj-ea"/>
              </a:rPr>
              <a:t>정규식</a:t>
            </a:r>
            <a:r>
              <a:rPr lang="ko-KR" altLang="en-US" sz="1400" dirty="0">
                <a:latin typeface="+mj-ea"/>
                <a:ea typeface="+mj-ea"/>
              </a:rPr>
              <a:t> 검색을 지원하는 </a:t>
            </a:r>
            <a:r>
              <a:rPr lang="en-US" altLang="ko-KR" sz="1400" dirty="0">
                <a:latin typeface="+mj-ea"/>
                <a:ea typeface="+mj-ea"/>
              </a:rPr>
              <a:t>DBMS</a:t>
            </a:r>
            <a:r>
              <a:rPr lang="ko-KR" altLang="en-US" sz="1400" dirty="0">
                <a:latin typeface="+mj-ea"/>
                <a:ea typeface="+mj-ea"/>
              </a:rPr>
              <a:t>에 사용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변경 및 조회 모두 효과적</a:t>
            </a:r>
          </a:p>
        </p:txBody>
      </p:sp>
      <p:pic>
        <p:nvPicPr>
          <p:cNvPr id="2050" name="Picture 2" descr="https://t1.daumcdn.net/cfile/tistory/14444049503A39B320">
            <a:extLst>
              <a:ext uri="{FF2B5EF4-FFF2-40B4-BE49-F238E27FC236}">
                <a16:creationId xmlns:a16="http://schemas.microsoft.com/office/drawing/2014/main" id="{1AB28921-A595-44CB-A7AB-4D24CF1F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4" y="1735752"/>
            <a:ext cx="4825977" cy="19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1FB7A-0759-43D2-BE5C-61F20B237ED4}"/>
              </a:ext>
            </a:extLst>
          </p:cNvPr>
          <p:cNvSpPr txBox="1"/>
          <p:nvPr/>
        </p:nvSpPr>
        <p:spPr>
          <a:xfrm>
            <a:off x="227804" y="3967541"/>
            <a:ext cx="116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Nested 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B0CFD-5142-405A-B0D4-ED667885EE1F}"/>
              </a:ext>
            </a:extLst>
          </p:cNvPr>
          <p:cNvSpPr txBox="1"/>
          <p:nvPr/>
        </p:nvSpPr>
        <p:spPr>
          <a:xfrm>
            <a:off x="227804" y="4283012"/>
            <a:ext cx="669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현재 노드의 자식 노드의 범위 정보를 저장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조회에 유리하지만 업데이트시 </a:t>
            </a:r>
            <a:r>
              <a:rPr lang="en-US" altLang="ko-KR" sz="1400" dirty="0">
                <a:latin typeface="+mj-ea"/>
                <a:ea typeface="+mj-ea"/>
              </a:rPr>
              <a:t>index </a:t>
            </a:r>
            <a:r>
              <a:rPr lang="ko-KR" altLang="en-US" sz="1400" dirty="0">
                <a:latin typeface="+mj-ea"/>
                <a:ea typeface="+mj-ea"/>
              </a:rPr>
              <a:t>재배열 로드 발생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변화가 적은 대규모 </a:t>
            </a:r>
            <a:r>
              <a:rPr lang="ko-KR" altLang="en-US" sz="1400" dirty="0" err="1">
                <a:latin typeface="+mj-ea"/>
                <a:ea typeface="+mj-ea"/>
              </a:rPr>
              <a:t>트리등에</a:t>
            </a:r>
            <a:r>
              <a:rPr lang="ko-KR" altLang="en-US" sz="1400" dirty="0">
                <a:latin typeface="+mj-ea"/>
                <a:ea typeface="+mj-ea"/>
              </a:rPr>
              <a:t> 유리</a:t>
            </a:r>
          </a:p>
        </p:txBody>
      </p:sp>
      <p:pic>
        <p:nvPicPr>
          <p:cNvPr id="2054" name="Picture 6" descr="https://t1.daumcdn.net/cfile/tistory/1406E347503A39DD07">
            <a:extLst>
              <a:ext uri="{FF2B5EF4-FFF2-40B4-BE49-F238E27FC236}">
                <a16:creationId xmlns:a16="http://schemas.microsoft.com/office/drawing/2014/main" id="{E6FCC91D-224C-40A2-9E21-7EF07335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" y="4773632"/>
            <a:ext cx="6478502" cy="18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669</Words>
  <Application>Microsoft Office PowerPoint</Application>
  <PresentationFormat>Widescreen</PresentationFormat>
  <Paragraphs>131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No SQL Data Modeling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73</cp:revision>
  <dcterms:created xsi:type="dcterms:W3CDTF">2022-03-18T19:50:45Z</dcterms:created>
  <dcterms:modified xsi:type="dcterms:W3CDTF">2022-04-23T22:49:05Z</dcterms:modified>
</cp:coreProperties>
</file>