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75392" autoAdjust="0"/>
  </p:normalViewPr>
  <p:slideViewPr>
    <p:cSldViewPr snapToGrid="0">
      <p:cViewPr varScale="1">
        <p:scale>
          <a:sx n="86" d="100"/>
          <a:sy n="86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수직 분할</a:t>
            </a:r>
            <a:r>
              <a:rPr lang="en-US" altLang="ko-KR" dirty="0"/>
              <a:t> : </a:t>
            </a:r>
            <a:r>
              <a:rPr lang="ko-KR" altLang="en-US" dirty="0"/>
              <a:t>자주 조회되는 컬럼과 자주 조회되지 않는 컬럼을 나누어 </a:t>
            </a:r>
            <a:r>
              <a:rPr lang="ko-KR" altLang="en-US" dirty="0" err="1"/>
              <a:t>파티셔닝</a:t>
            </a:r>
            <a:r>
              <a:rPr lang="en-US" altLang="ko-KR" dirty="0"/>
              <a:t>. </a:t>
            </a:r>
            <a:r>
              <a:rPr lang="ko-KR" altLang="en-US" dirty="0"/>
              <a:t>부하 감소 목적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복잡도를 올리기 때문에 프로그래밍 측면 또는 서비스 운영 측면에서도 난이도가 향상됨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방안은 없는지 검토 필요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무어의 법칙에 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성능이 좋아지고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한계점에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성능 좋은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도입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수가 압도적으로 많다면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샤딩보다는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캐시나 복제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사용해서 요청을 줄이거나 분산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데이터 성향에 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Partitining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조회되는 데이터를 적게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중앙 저장소가 아닌 마이크로 서비스 내에 저장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집합이 작을수록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필요성은 감소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하게 되더라도 더 간편하게 관리 가능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설명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그림은 일반적으로 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요청이 몰리게 되면서 발생하는 과부하를 설명하는 그림이고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해서 과부하가 해소되는 그림인데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데이터들 중 일부가 커져서 부하가 낮은 다른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샤드로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이동해야 하는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고객이 인지할 만큼의 다운타임을 유발하지 않으면서 데이터를 옮겨야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애플리케이션에 영향을 미치지 않으면서 막대한 양의 데이터를 옮기는게 쉽지 않음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메커니즘의 가장 큰 과제는 빠르게 증가하는 데이터에 대처하는 것과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간에 데이터를 잘 옮기는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그럼에도 불구하고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해야 한다면 필요 시점보다 훨씬 이전에 설정하자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서비스의 장래를 낙관적으로 보고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미리 구성해야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신중하게 선택해라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균형을 맞출 경우 반드시 문제가 생긴다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서비스의 비즈니스 로직에 따라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선택해야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모듈러샤딩은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데이터량이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일정 수준에서 유지될 것으로 예상되는 데이터 성격을 가진 곳에 적용할 때 어울리는 방식임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(DB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증설이 발생하지 않는 서비스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예로 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우아한 형제들의 한 서비스의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콘텐츠의 유지기간이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시간으로 제한돼 있었는데 데이터가 항상 쌓이지 않고 일정량 유지됨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경우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적용하기에 알맞습니다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데이터가 꾸준히 늘어날 수 있는 경우라도 적재속도가 그리 빠르지 않다면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모듈러방식을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분산처리하는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것도 고려해볼 법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무엇보다 데이터가 균일하게 분산된다는 점은 트래픽을 안정적으로 소화하면서도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리소스를 최대한 활용할 수 있는 방법이기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웹툰 서비스에서 갑자기 사용자가 증가했을 때 이 방법으로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샤딩했다고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사용자별 읽은 웹툰 기록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북마크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등등 회원 개개인의 데이터 증가가 있었음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특별히 특정 유저가 데이터를 갑자기 많이 적재할 수 있는 구조는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아닐것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같아서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샤딩으로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커버 가능하지 않았을까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레인지샤딩의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큰 장점은 증설작업에도 데이터를 재정렬할 필요가 없기 때문에 증설에 드는 비용이 크지 않다는 점입니다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급격히 증가할 여지가 있다면 레인지방식도 좋은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선택일겁니다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단점을 무시할 수 없는데요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활성유저가 몰린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트래픽이나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데이터량이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몰릴 수 있기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기껏 분산처리를 했는데 이런 상황이 발생하면 또다시 부하분산을 위해 해당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쪼개 재정렬하는 작업이 필요하고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트래픽이 저조한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통합작업을 통해 유지비용을 아끼도록 관리해야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점을 해소하기 위해서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적절하게 조합해서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구성하기도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RDB</a:t>
            </a:r>
            <a:r>
              <a:rPr lang="ko-KR" altLang="en-US" dirty="0"/>
              <a:t>같은 경우 여러 개의 테이블을 조인해서 데이터를 구성하는데 이럴 때 </a:t>
            </a:r>
            <a:r>
              <a:rPr lang="ko-KR" altLang="en-US" dirty="0" err="1"/>
              <a:t>샤딩은</a:t>
            </a:r>
            <a:r>
              <a:rPr lang="ko-KR" altLang="en-US" dirty="0"/>
              <a:t> 어떻게 하지라는 의문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샤드</a:t>
            </a:r>
            <a:r>
              <a:rPr lang="ko-KR" altLang="en-US" dirty="0"/>
              <a:t> 서버마다 다 뒤져가면서 쿼리 날리고 어플리케이션 레이어에서 구성을 해야 하나 싶었는데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비즈니스 로직에 연관된 테이블들 전체를 하나의 큰 테이블이라고 가정하고</a:t>
            </a:r>
            <a:r>
              <a:rPr lang="en-US" altLang="ko-KR" dirty="0"/>
              <a:t>(</a:t>
            </a:r>
            <a:r>
              <a:rPr lang="ko-KR" altLang="en-US" dirty="0"/>
              <a:t>역정규화</a:t>
            </a:r>
            <a:r>
              <a:rPr lang="en-US" altLang="ko-KR" dirty="0"/>
              <a:t>. NoSQL</a:t>
            </a:r>
            <a:r>
              <a:rPr lang="ko-KR" altLang="en-US" dirty="0"/>
              <a:t>처럼 만든 후</a:t>
            </a:r>
            <a:r>
              <a:rPr lang="en-US" altLang="ko-KR" dirty="0"/>
              <a:t>) </a:t>
            </a:r>
            <a:r>
              <a:rPr lang="ko-KR" altLang="en-US" dirty="0"/>
              <a:t>거기서 </a:t>
            </a:r>
            <a:r>
              <a:rPr lang="en-US" altLang="ko-KR" dirty="0" err="1"/>
              <a:t>sharding</a:t>
            </a:r>
            <a:r>
              <a:rPr lang="ko-KR" altLang="en-US" dirty="0"/>
              <a:t>진행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ERD</a:t>
            </a:r>
            <a:r>
              <a:rPr lang="ko-KR" altLang="en-US" dirty="0"/>
              <a:t>가 오른쪽처럼 복잡해지면 </a:t>
            </a:r>
            <a:r>
              <a:rPr lang="ko-KR" altLang="en-US" dirty="0" err="1"/>
              <a:t>샤딩하는</a:t>
            </a:r>
            <a:r>
              <a:rPr lang="ko-KR" altLang="en-US" dirty="0"/>
              <a:t> 순간 </a:t>
            </a:r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ko-KR" altLang="en-US" dirty="0" err="1"/>
              <a:t>포기해야겠다</a:t>
            </a:r>
            <a:r>
              <a:rPr lang="en-US" altLang="ko-KR" dirty="0"/>
              <a:t>. </a:t>
            </a:r>
            <a:r>
              <a:rPr lang="ko-KR" altLang="en-US" dirty="0"/>
              <a:t>또는 비즈니스 로직에 따라 테이블들을 적절하게 나누는게 무엇보다 중요하고 유연성이 많이 떨어지겠구나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267542"/>
            <a:ext cx="9144000" cy="2387600"/>
          </a:xfrm>
        </p:spPr>
        <p:txBody>
          <a:bodyPr/>
          <a:lstStyle/>
          <a:p>
            <a:r>
              <a:rPr lang="en-US" dirty="0"/>
              <a:t>Partitioning </a:t>
            </a:r>
            <a:br>
              <a:rPr lang="en-US" dirty="0"/>
            </a:b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91095-D2D8-4CF4-B4BC-6C4EA162ABCE}"/>
              </a:ext>
            </a:extLst>
          </p:cNvPr>
          <p:cNvSpPr/>
          <p:nvPr/>
        </p:nvSpPr>
        <p:spPr>
          <a:xfrm>
            <a:off x="0" y="5288340"/>
            <a:ext cx="92432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우아한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형제들 기술 블로그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분산처리를 위한 </a:t>
            </a:r>
            <a:r>
              <a:rPr lang="en-US" altLang="ko-KR" sz="1200" b="1" dirty="0" err="1"/>
              <a:t>sharding</a:t>
            </a:r>
            <a:endParaRPr lang="en-US" altLang="ko-KR" sz="1200" b="1" dirty="0"/>
          </a:p>
          <a:p>
            <a:r>
              <a:rPr lang="en-US" altLang="ko-KR" sz="1200" dirty="0"/>
              <a:t>(https://techblog.woowahan.com/2687/)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LINE Manga </a:t>
            </a:r>
            <a:r>
              <a:rPr lang="ko-KR" altLang="en-US" sz="1200" b="1" dirty="0"/>
              <a:t>데이터 베이스 </a:t>
            </a:r>
            <a:r>
              <a:rPr lang="ko-KR" altLang="en-US" sz="1200" b="1" dirty="0" err="1"/>
              <a:t>샤딩</a:t>
            </a:r>
            <a:endParaRPr lang="en-US" altLang="ko-KR" sz="1200" b="1" dirty="0"/>
          </a:p>
          <a:p>
            <a:r>
              <a:rPr lang="en-US" altLang="ko-KR" sz="1200" dirty="0"/>
              <a:t>(https://engineering.linecorp.com/ko/blog/line-manga-server-side)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IT World </a:t>
            </a:r>
            <a:r>
              <a:rPr lang="ko-KR" altLang="en-US" sz="1200" b="1" dirty="0"/>
              <a:t>글로벌 칼럼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분산 처리 </a:t>
            </a:r>
            <a:r>
              <a:rPr lang="ko-KR" altLang="en-US" sz="1200" b="1" dirty="0" err="1"/>
              <a:t>기법＇샤딩</a:t>
            </a:r>
            <a:r>
              <a:rPr lang="ko-KR" altLang="en-US" sz="1200" b="1" dirty="0"/>
              <a:t>‘</a:t>
            </a:r>
            <a:r>
              <a:rPr lang="en-US" altLang="ko-KR" sz="1200" b="1" dirty="0"/>
              <a:t>, “</a:t>
            </a:r>
            <a:r>
              <a:rPr lang="ko-KR" altLang="en-US" sz="1200" b="1" dirty="0"/>
              <a:t>웬만하면 하지 마라“</a:t>
            </a:r>
            <a:endParaRPr lang="en-US" altLang="ko-KR" sz="1200" b="1" dirty="0"/>
          </a:p>
          <a:p>
            <a:r>
              <a:rPr lang="en-US" sz="1200" dirty="0"/>
              <a:t>(https://www.itworld.co.kr/news/200134#csidxfdbc48ef9b9117fb21fbf4985669bad)</a:t>
            </a:r>
          </a:p>
        </p:txBody>
      </p:sp>
      <p:pic>
        <p:nvPicPr>
          <p:cNvPr id="2054" name="Picture 6" descr="http://linkback.itworld.co.kr/images/onebyone.gif?action_id=5861e7daad6c282ad5cfff34e67570f">
            <a:extLst>
              <a:ext uri="{FF2B5EF4-FFF2-40B4-BE49-F238E27FC236}">
                <a16:creationId xmlns:a16="http://schemas.microsoft.com/office/drawing/2014/main" id="{D6693A51-542A-4737-B4CB-DB592574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2222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2244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Vertical Partitioning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blog.kakaocdn.net/dn/AjmuV/btqGirqeW38/Mj5CdoIAWdB5Uev8vwxvE1/img.png">
            <a:extLst>
              <a:ext uri="{FF2B5EF4-FFF2-40B4-BE49-F238E27FC236}">
                <a16:creationId xmlns:a16="http://schemas.microsoft.com/office/drawing/2014/main" id="{1923C727-5543-49C9-8DAB-7D975A21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4" y="1487613"/>
            <a:ext cx="5680223" cy="288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195D43-F627-42F8-B28D-465DE98E66C8}"/>
              </a:ext>
            </a:extLst>
          </p:cNvPr>
          <p:cNvSpPr/>
          <p:nvPr/>
        </p:nvSpPr>
        <p:spPr>
          <a:xfrm>
            <a:off x="227805" y="873380"/>
            <a:ext cx="11511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3</a:t>
            </a: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정규화 모습과 </a:t>
            </a:r>
            <a:r>
              <a:rPr lang="ko-KR" altLang="en-US" sz="1600" dirty="0" err="1">
                <a:solidFill>
                  <a:srgbClr val="424242"/>
                </a:solidFill>
                <a:latin typeface="-apple-system"/>
              </a:rPr>
              <a:t>비슷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B97F0-1981-4917-8F57-59C44D1614B1}"/>
              </a:ext>
            </a:extLst>
          </p:cNvPr>
          <p:cNvSpPr txBox="1"/>
          <p:nvPr/>
        </p:nvSpPr>
        <p:spPr>
          <a:xfrm>
            <a:off x="11127925" y="660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(1/4)</a:t>
            </a:r>
          </a:p>
        </p:txBody>
      </p:sp>
    </p:spTree>
    <p:extLst>
      <p:ext uri="{BB962C8B-B14F-4D97-AF65-F5344CB8AC3E}">
        <p14:creationId xmlns:p14="http://schemas.microsoft.com/office/powerpoint/2010/main" val="1704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3599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Horizontal</a:t>
            </a:r>
            <a:r>
              <a:rPr lang="ko-KR" altLang="en-US" sz="2000" dirty="0"/>
              <a:t> </a:t>
            </a:r>
            <a:r>
              <a:rPr lang="en-US" altLang="ko-KR" sz="2000" dirty="0"/>
              <a:t>Partitioning(</a:t>
            </a:r>
            <a:r>
              <a:rPr lang="en-US" sz="2000" dirty="0" err="1"/>
              <a:t>Sharding</a:t>
            </a:r>
            <a:r>
              <a:rPr lang="en-US" sz="20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80F18-D1A6-4E6A-94F0-533F4D7CD548}"/>
              </a:ext>
            </a:extLst>
          </p:cNvPr>
          <p:cNvSpPr/>
          <p:nvPr/>
        </p:nvSpPr>
        <p:spPr>
          <a:xfrm>
            <a:off x="141413" y="764374"/>
            <a:ext cx="1151186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Before </a:t>
            </a:r>
            <a:r>
              <a:rPr lang="en-US" sz="1600" dirty="0" err="1">
                <a:solidFill>
                  <a:srgbClr val="424242"/>
                </a:solidFill>
                <a:latin typeface="-apple-system"/>
              </a:rPr>
              <a:t>Sharding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 : </a:t>
            </a:r>
            <a:r>
              <a:rPr lang="ko-KR" altLang="en-US" sz="1400" dirty="0" err="1">
                <a:solidFill>
                  <a:srgbClr val="424242"/>
                </a:solidFill>
                <a:latin typeface="-apple-system"/>
              </a:rPr>
              <a:t>샤딩은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 서비스의 복잡도를 더함</a:t>
            </a: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할 수 있다면 </a:t>
            </a:r>
            <a:r>
              <a:rPr lang="ko-KR" altLang="en-US" sz="1400" dirty="0" err="1">
                <a:solidFill>
                  <a:srgbClr val="424242"/>
                </a:solidFill>
                <a:latin typeface="-apple-system"/>
              </a:rPr>
              <a:t>샤딩을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 피해야 함</a:t>
            </a:r>
            <a:endParaRPr lang="en-US" altLang="ko-KR" sz="1400" dirty="0">
              <a:solidFill>
                <a:srgbClr val="424242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Better Machine   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 Cache, Replication   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424242"/>
                </a:solidFill>
                <a:latin typeface="-apple-system"/>
              </a:rPr>
              <a:t>Vertically Partitioning</a:t>
            </a:r>
            <a:r>
              <a:rPr lang="ko-KR" altLang="en-US" sz="14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   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-apple-system"/>
              </a:rPr>
              <a:t>Micro Services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3074" name="Picture 2" descr="https://www.itworld.co.kr/files/itworld/2021/07_01/0707_21_sharding-01-100893806-large.jpg">
            <a:extLst>
              <a:ext uri="{FF2B5EF4-FFF2-40B4-BE49-F238E27FC236}">
                <a16:creationId xmlns:a16="http://schemas.microsoft.com/office/drawing/2014/main" id="{F0A5DD1E-34DA-4A28-A6B9-FAD6B131B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5"/>
          <a:stretch/>
        </p:blipFill>
        <p:spPr bwMode="auto">
          <a:xfrm>
            <a:off x="744465" y="2689423"/>
            <a:ext cx="3427398" cy="351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itworld.co.kr/files/itworld/2021/07_01/0707_22_sharding-02-100893807-large.jpg">
            <a:extLst>
              <a:ext uri="{FF2B5EF4-FFF2-40B4-BE49-F238E27FC236}">
                <a16:creationId xmlns:a16="http://schemas.microsoft.com/office/drawing/2014/main" id="{B4BB59D3-1300-4888-ACB7-5BD72BD3D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5"/>
          <a:stretch/>
        </p:blipFill>
        <p:spPr bwMode="auto">
          <a:xfrm>
            <a:off x="4635795" y="2585917"/>
            <a:ext cx="3268488" cy="350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itworld.co.kr/files/itworld/2021/07_01/0707_23_sharding-03-100893809-large.jpg">
            <a:extLst>
              <a:ext uri="{FF2B5EF4-FFF2-40B4-BE49-F238E27FC236}">
                <a16:creationId xmlns:a16="http://schemas.microsoft.com/office/drawing/2014/main" id="{CEF2CD2A-390E-4463-A79B-FA7EB4CA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5"/>
          <a:stretch/>
        </p:blipFill>
        <p:spPr bwMode="auto">
          <a:xfrm>
            <a:off x="8560270" y="2585917"/>
            <a:ext cx="3268488" cy="351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ED507AB-2BBD-44AA-AD94-A339FCF221FE}"/>
              </a:ext>
            </a:extLst>
          </p:cNvPr>
          <p:cNvSpPr/>
          <p:nvPr/>
        </p:nvSpPr>
        <p:spPr>
          <a:xfrm>
            <a:off x="4035924" y="4082902"/>
            <a:ext cx="463932" cy="48909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F529225-5A25-4F33-902A-40F13FAF3A07}"/>
              </a:ext>
            </a:extLst>
          </p:cNvPr>
          <p:cNvSpPr/>
          <p:nvPr/>
        </p:nvSpPr>
        <p:spPr>
          <a:xfrm>
            <a:off x="7808256" y="4095213"/>
            <a:ext cx="463932" cy="48909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0A32F-A48E-4078-925C-FC805A8EC91A}"/>
              </a:ext>
            </a:extLst>
          </p:cNvPr>
          <p:cNvSpPr txBox="1"/>
          <p:nvPr/>
        </p:nvSpPr>
        <p:spPr>
          <a:xfrm>
            <a:off x="168275" y="2385862"/>
            <a:ext cx="1405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Failure</a:t>
            </a:r>
            <a:r>
              <a:rPr lang="ko-KR" altLang="en-US" sz="2000" dirty="0"/>
              <a:t> </a:t>
            </a:r>
            <a:r>
              <a:rPr lang="en-US" altLang="ko-KR" sz="2000" dirty="0"/>
              <a:t>case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6574A2-C857-49FD-8590-2E276E70510B}"/>
              </a:ext>
            </a:extLst>
          </p:cNvPr>
          <p:cNvSpPr txBox="1"/>
          <p:nvPr/>
        </p:nvSpPr>
        <p:spPr>
          <a:xfrm>
            <a:off x="11127925" y="660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24836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1616162" y="1786379"/>
            <a:ext cx="2456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424242"/>
                </a:solidFill>
                <a:effectLst/>
                <a:latin typeface="-apple-system"/>
              </a:rPr>
              <a:t>Modular(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Hash)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en-US" sz="1600" b="1" dirty="0" err="1">
                <a:solidFill>
                  <a:srgbClr val="424242"/>
                </a:solidFill>
                <a:latin typeface="-apple-system"/>
              </a:rPr>
              <a:t>sharding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3" name="Picture 2" descr="properties">
            <a:extLst>
              <a:ext uri="{FF2B5EF4-FFF2-40B4-BE49-F238E27FC236}">
                <a16:creationId xmlns:a16="http://schemas.microsoft.com/office/drawing/2014/main" id="{304A8CB1-B4BC-442E-B715-C9F1D0581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4" y="2281227"/>
            <a:ext cx="3380400" cy="22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7702AC-4E76-4E8E-AA8E-E93D384EC071}"/>
              </a:ext>
            </a:extLst>
          </p:cNvPr>
          <p:cNvSpPr/>
          <p:nvPr/>
        </p:nvSpPr>
        <p:spPr>
          <a:xfrm>
            <a:off x="8108438" y="1798639"/>
            <a:ext cx="2003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424242"/>
                </a:solidFill>
                <a:effectLst/>
                <a:latin typeface="-apple-system"/>
              </a:rPr>
              <a:t>Range(List) </a:t>
            </a:r>
            <a:r>
              <a:rPr lang="en-US" sz="1600" b="1" i="0" dirty="0" err="1">
                <a:solidFill>
                  <a:srgbClr val="424242"/>
                </a:solidFill>
                <a:effectLst/>
                <a:latin typeface="-apple-system"/>
              </a:rPr>
              <a:t>sharding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1028" name="Picture 4" descr="properties">
            <a:extLst>
              <a:ext uri="{FF2B5EF4-FFF2-40B4-BE49-F238E27FC236}">
                <a16:creationId xmlns:a16="http://schemas.microsoft.com/office/drawing/2014/main" id="{3B4C205C-D09E-448C-801D-EA9631D4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115" y="2276740"/>
            <a:ext cx="3381557" cy="22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816F8-DB1E-4D67-829C-02708FD11BB8}"/>
              </a:ext>
            </a:extLst>
          </p:cNvPr>
          <p:cNvCxnSpPr>
            <a:cxnSpLocks/>
          </p:cNvCxnSpPr>
          <p:nvPr/>
        </p:nvCxnSpPr>
        <p:spPr>
          <a:xfrm>
            <a:off x="6125331" y="1520454"/>
            <a:ext cx="0" cy="4125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89C8-4E79-4A4F-B5AC-78E087E18DE1}"/>
              </a:ext>
            </a:extLst>
          </p:cNvPr>
          <p:cNvSpPr/>
          <p:nvPr/>
        </p:nvSpPr>
        <p:spPr>
          <a:xfrm>
            <a:off x="631644" y="4829021"/>
            <a:ext cx="4292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레인지 </a:t>
            </a:r>
            <a:r>
              <a:rPr lang="ko-KR" altLang="en-US" sz="1400" dirty="0" err="1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샤딩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대비 데이터 균등 분산</a:t>
            </a:r>
            <a:endParaRPr lang="en-US" altLang="ko-KR" sz="1400" dirty="0">
              <a:solidFill>
                <a:srgbClr val="42424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DB </a:t>
            </a:r>
            <a:r>
              <a:rPr lang="ko-KR" altLang="en-US" sz="1400" dirty="0" err="1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증설시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 적재된 데이터 재정렬 필요</a:t>
            </a:r>
            <a:endParaRPr lang="en-US" sz="1400" dirty="0">
              <a:solidFill>
                <a:srgbClr val="42424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6E26B-5EE5-473D-9329-64740699A7D4}"/>
              </a:ext>
            </a:extLst>
          </p:cNvPr>
          <p:cNvSpPr/>
          <p:nvPr/>
        </p:nvSpPr>
        <p:spPr>
          <a:xfrm>
            <a:off x="6965524" y="4818388"/>
            <a:ext cx="4772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모듈러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샤딩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대비 </a:t>
            </a:r>
            <a:r>
              <a:rPr lang="en-US" altLang="ko-KR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증설에 재정렬 비용 발생 </a:t>
            </a:r>
            <a:r>
              <a:rPr lang="en-US" altLang="ko-KR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</a:t>
            </a:r>
            <a:r>
              <a:rPr lang="en-US" altLang="ko-KR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집중될 수 있음</a:t>
            </a:r>
            <a:endParaRPr lang="en-US" sz="1400" dirty="0">
              <a:solidFill>
                <a:srgbClr val="42424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D1F11-8AB6-4178-AA5D-1DF54D55AAC0}"/>
              </a:ext>
            </a:extLst>
          </p:cNvPr>
          <p:cNvSpPr txBox="1"/>
          <p:nvPr/>
        </p:nvSpPr>
        <p:spPr>
          <a:xfrm>
            <a:off x="127221" y="151075"/>
            <a:ext cx="3599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Horizontal</a:t>
            </a:r>
            <a:r>
              <a:rPr lang="ko-KR" altLang="en-US" sz="2000" dirty="0"/>
              <a:t> </a:t>
            </a:r>
            <a:r>
              <a:rPr lang="en-US" altLang="ko-KR" sz="2000" dirty="0"/>
              <a:t>Partitioning(</a:t>
            </a:r>
            <a:r>
              <a:rPr lang="en-US" sz="2000" dirty="0" err="1"/>
              <a:t>Sharding</a:t>
            </a:r>
            <a:r>
              <a:rPr lang="en-US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C2753-4CA5-46FA-88D5-8D03F4E66175}"/>
              </a:ext>
            </a:extLst>
          </p:cNvPr>
          <p:cNvSpPr txBox="1"/>
          <p:nvPr/>
        </p:nvSpPr>
        <p:spPr>
          <a:xfrm>
            <a:off x="11127925" y="660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3078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</a:t>
            </a:r>
            <a:r>
              <a:rPr lang="ko-KR" altLang="en-US" sz="2000" dirty="0"/>
              <a:t>조인은 어떻게 하지</a:t>
            </a:r>
            <a:r>
              <a:rPr lang="en-US" altLang="ko-KR" sz="2000" dirty="0"/>
              <a:t>?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F81B78-9FFE-43BB-82D9-5D01F6A71F6D}"/>
              </a:ext>
            </a:extLst>
          </p:cNvPr>
          <p:cNvSpPr txBox="1"/>
          <p:nvPr/>
        </p:nvSpPr>
        <p:spPr>
          <a:xfrm>
            <a:off x="152359" y="644216"/>
            <a:ext cx="75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비즈니스 로직에 연관된 전체 테이블을 하나의 테이블로 간주하고 </a:t>
            </a:r>
            <a:r>
              <a:rPr lang="ko-KR" altLang="en-US" dirty="0" err="1"/>
              <a:t>샤딩</a:t>
            </a:r>
            <a:endParaRPr lang="en-US" dirty="0"/>
          </a:p>
        </p:txBody>
      </p:sp>
      <p:pic>
        <p:nvPicPr>
          <p:cNvPr id="5122" name="Picture 2" descr="https://t1.daumcdn.net/cfile/tistory/2376CB4B582ADEB101">
            <a:extLst>
              <a:ext uri="{FF2B5EF4-FFF2-40B4-BE49-F238E27FC236}">
                <a16:creationId xmlns:a16="http://schemas.microsoft.com/office/drawing/2014/main" id="{B8C7141C-9D5D-48C2-90FF-6AF0DF9F4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335" r="18873" b="-335"/>
          <a:stretch/>
        </p:blipFill>
        <p:spPr bwMode="auto">
          <a:xfrm>
            <a:off x="363242" y="1846817"/>
            <a:ext cx="5123466" cy="27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파일:ER Diagram MMORPG.png">
            <a:extLst>
              <a:ext uri="{FF2B5EF4-FFF2-40B4-BE49-F238E27FC236}">
                <a16:creationId xmlns:a16="http://schemas.microsoft.com/office/drawing/2014/main" id="{393FC842-1424-4B5B-9013-8A9D3D772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8" y="1365440"/>
            <a:ext cx="5353530" cy="476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7180B-D9C5-4B68-A7F4-1C56F32B75CF}"/>
              </a:ext>
            </a:extLst>
          </p:cNvPr>
          <p:cNvSpPr txBox="1"/>
          <p:nvPr/>
        </p:nvSpPr>
        <p:spPr>
          <a:xfrm>
            <a:off x="11127925" y="660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347430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733</Words>
  <Application>Microsoft Office PowerPoint</Application>
  <PresentationFormat>Widescreen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Calibri</vt:lpstr>
      <vt:lpstr>Calibri Light</vt:lpstr>
      <vt:lpstr>Office Theme</vt:lpstr>
      <vt:lpstr>Partitioning  Sharding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116</cp:revision>
  <dcterms:created xsi:type="dcterms:W3CDTF">2022-03-18T19:50:45Z</dcterms:created>
  <dcterms:modified xsi:type="dcterms:W3CDTF">2022-06-12T01:01:07Z</dcterms:modified>
</cp:coreProperties>
</file>