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8" autoAdjust="0"/>
    <p:restoredTop sz="75392" autoAdjust="0"/>
  </p:normalViewPr>
  <p:slideViewPr>
    <p:cSldViewPr snapToGrid="0">
      <p:cViewPr>
        <p:scale>
          <a:sx n="100" d="100"/>
          <a:sy n="100" d="100"/>
        </p:scale>
        <p:origin x="103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5740-88D9-4209-A47E-0BCE9E80B10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2FE8-5A4E-411E-98E9-70374627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API Design</a:t>
            </a:r>
            <a:r>
              <a:rPr lang="ko-KR" altLang="en-US" dirty="0"/>
              <a:t>이란 무엇인가</a:t>
            </a:r>
            <a:r>
              <a:rPr lang="en-US" altLang="ko-KR" dirty="0"/>
              <a:t>..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 err="1"/>
              <a:t>클라</a:t>
            </a:r>
            <a:r>
              <a:rPr lang="en-US" altLang="ko-KR" dirty="0"/>
              <a:t>)</a:t>
            </a:r>
            <a:r>
              <a:rPr lang="ko-KR" altLang="en-US" dirty="0"/>
              <a:t>간의 상호 작용을 위한 인터페이스</a:t>
            </a:r>
            <a:r>
              <a:rPr lang="en-US" altLang="ko-KR" dirty="0"/>
              <a:t>/</a:t>
            </a:r>
            <a:r>
              <a:rPr lang="ko-KR" altLang="en-US" dirty="0"/>
              <a:t>관계라고 정의할 수 있음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API Design</a:t>
            </a:r>
            <a:r>
              <a:rPr lang="ko-KR" altLang="en-US" dirty="0"/>
              <a:t>은 요구사항을 충족하고 지속적으로 </a:t>
            </a:r>
            <a:r>
              <a:rPr lang="en-US" altLang="ko-KR" dirty="0"/>
              <a:t>API</a:t>
            </a:r>
            <a:r>
              <a:rPr lang="ko-KR" altLang="en-US" dirty="0"/>
              <a:t>가 작동하도록 하기 위해 통합된 가이드라인임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2. Web API </a:t>
            </a:r>
            <a:r>
              <a:rPr lang="ko-KR" altLang="en-US" dirty="0"/>
              <a:t>개발을 위한 아키텍처 스타일은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클라</a:t>
            </a:r>
            <a:r>
              <a:rPr lang="ko-KR" altLang="en-US" dirty="0"/>
              <a:t> 서버 통신을 위한 </a:t>
            </a:r>
            <a:r>
              <a:rPr lang="en-US" altLang="ko-KR" dirty="0"/>
              <a:t>HTTP </a:t>
            </a:r>
            <a:r>
              <a:rPr lang="ko-KR" altLang="en-US" dirty="0"/>
              <a:t>프로토콜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통신 매개체로 </a:t>
            </a:r>
            <a:r>
              <a:rPr lang="en-US" altLang="ko-KR" dirty="0"/>
              <a:t>xml/json </a:t>
            </a:r>
            <a:r>
              <a:rPr lang="ko-KR" altLang="en-US" dirty="0"/>
              <a:t>포맷을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간단한 </a:t>
            </a:r>
            <a:r>
              <a:rPr lang="en-US" altLang="ko-KR" dirty="0"/>
              <a:t>URI</a:t>
            </a:r>
            <a:r>
              <a:rPr lang="ko-KR" altLang="en-US" dirty="0"/>
              <a:t>로 서비스 주소 표기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상태를 저장하지 않고 통신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3. REST</a:t>
            </a:r>
            <a:r>
              <a:rPr lang="ko-KR" altLang="en-US" dirty="0"/>
              <a:t>에서 </a:t>
            </a:r>
            <a:r>
              <a:rPr lang="en-US" altLang="ko-KR" dirty="0"/>
              <a:t>URI</a:t>
            </a:r>
            <a:r>
              <a:rPr lang="ko-KR" altLang="en-US" dirty="0"/>
              <a:t>가 갖는 의미는 뭔가</a:t>
            </a:r>
            <a:br>
              <a:rPr lang="en-US" altLang="ko-KR" dirty="0"/>
            </a:br>
            <a:r>
              <a:rPr lang="en-US" altLang="ko-KR" dirty="0"/>
              <a:t>- Uniform </a:t>
            </a:r>
            <a:r>
              <a:rPr lang="en-US" altLang="ko-KR" dirty="0" err="1"/>
              <a:t>Resourice</a:t>
            </a:r>
            <a:r>
              <a:rPr lang="en-US" altLang="ko-KR" dirty="0"/>
              <a:t> identifier</a:t>
            </a:r>
            <a:r>
              <a:rPr lang="ko-KR" altLang="en-US" dirty="0"/>
              <a:t>의 약자로 </a:t>
            </a:r>
            <a:r>
              <a:rPr lang="en-US" altLang="ko-KR" dirty="0"/>
              <a:t>REST</a:t>
            </a:r>
            <a:r>
              <a:rPr lang="ko-KR" altLang="en-US" dirty="0"/>
              <a:t>에서 모든 </a:t>
            </a:r>
            <a:r>
              <a:rPr lang="en-US" altLang="ko-KR" dirty="0"/>
              <a:t>Resource</a:t>
            </a:r>
            <a:r>
              <a:rPr lang="ko-KR" altLang="en-US" dirty="0"/>
              <a:t>는 </a:t>
            </a:r>
            <a:r>
              <a:rPr lang="en-US" altLang="ko-KR" dirty="0"/>
              <a:t>URI</a:t>
            </a:r>
            <a:r>
              <a:rPr lang="ko-KR" altLang="en-US" dirty="0"/>
              <a:t>로 구분됨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4. </a:t>
            </a:r>
            <a:r>
              <a:rPr lang="ko-KR" altLang="en-US" dirty="0" err="1"/>
              <a:t>캐쉬된</a:t>
            </a:r>
            <a:r>
              <a:rPr lang="ko-KR" altLang="en-US" dirty="0"/>
              <a:t> </a:t>
            </a:r>
            <a:r>
              <a:rPr lang="ko-KR" altLang="en-US" dirty="0" err="1"/>
              <a:t>응답이란게</a:t>
            </a:r>
            <a:r>
              <a:rPr lang="ko-KR" altLang="en-US" dirty="0"/>
              <a:t> 무슨 소리인가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여러 위치에서 발생하고 자주 접근되는 데이터의 복사본을 유지하는 기능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5. Web Service</a:t>
            </a:r>
            <a:r>
              <a:rPr lang="ko-KR" altLang="en-US" dirty="0"/>
              <a:t>의 타입은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/>
              <a:t>SOAP : soap </a:t>
            </a:r>
            <a:r>
              <a:rPr lang="ko-KR" altLang="en-US" dirty="0"/>
              <a:t>프로토콜에서 실행되고 </a:t>
            </a:r>
            <a:r>
              <a:rPr lang="en-US" altLang="ko-KR" dirty="0"/>
              <a:t>xml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dirty="0"/>
              <a:t>Restful : </a:t>
            </a:r>
            <a:r>
              <a:rPr lang="ko-KR" altLang="en-US" dirty="0"/>
              <a:t>거의 항상 </a:t>
            </a:r>
            <a:r>
              <a:rPr lang="en-US" altLang="ko-KR" dirty="0"/>
              <a:t>http(s)</a:t>
            </a:r>
            <a:r>
              <a:rPr lang="ko-KR" altLang="en-US" dirty="0"/>
              <a:t>사용하고 상태를 저장하지 않는 </a:t>
            </a:r>
            <a:r>
              <a:rPr lang="ko-KR" altLang="en-US" dirty="0" err="1"/>
              <a:t>서버클라</a:t>
            </a:r>
            <a:r>
              <a:rPr lang="ko-KR" altLang="en-US" dirty="0"/>
              <a:t> </a:t>
            </a:r>
            <a:r>
              <a:rPr lang="ko-KR" altLang="en-US" dirty="0" err="1"/>
              <a:t>아키텍쳐고</a:t>
            </a:r>
            <a:r>
              <a:rPr lang="ko-KR" altLang="en-US" dirty="0"/>
              <a:t> </a:t>
            </a:r>
            <a:r>
              <a:rPr lang="en-US" altLang="ko-KR" dirty="0" err="1"/>
              <a:t>uri</a:t>
            </a:r>
            <a:r>
              <a:rPr lang="ko-KR" altLang="en-US" dirty="0"/>
              <a:t>로 리소스를 구분함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HTTP </a:t>
            </a:r>
            <a:r>
              <a:rPr lang="ko-KR" altLang="en-US" dirty="0"/>
              <a:t>메소드를 사용해서 요청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6. HTTP </a:t>
            </a:r>
            <a:r>
              <a:rPr lang="ko-KR" altLang="en-US" dirty="0"/>
              <a:t>요청의 중요한 요소들은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en-US" altLang="ko-KR" dirty="0"/>
              <a:t> Http Method, (GET, POST, DELLETE PUT, PATCH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r>
              <a:rPr lang="ko-KR" altLang="en-US" dirty="0"/>
              <a:t>리소스 구분을 위한 </a:t>
            </a:r>
            <a:r>
              <a:rPr lang="en-US" altLang="ko-KR" dirty="0"/>
              <a:t>URI</a:t>
            </a:r>
          </a:p>
          <a:p>
            <a:pPr marL="0" indent="0">
              <a:buFontTx/>
              <a:buNone/>
            </a:pPr>
            <a:r>
              <a:rPr lang="en-US" dirty="0" err="1"/>
              <a:t>hTTp</a:t>
            </a:r>
            <a:r>
              <a:rPr lang="en-US" dirty="0"/>
              <a:t> </a:t>
            </a:r>
            <a:r>
              <a:rPr lang="ko-KR" altLang="en-US" dirty="0"/>
              <a:t>버전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각종 메타데이터 집어넣는 키 </a:t>
            </a:r>
            <a:r>
              <a:rPr lang="ko-KR" altLang="en-US" dirty="0" err="1"/>
              <a:t>밸류</a:t>
            </a:r>
            <a:r>
              <a:rPr lang="ko-KR" altLang="en-US" dirty="0"/>
              <a:t> 쌍의 </a:t>
            </a:r>
            <a:r>
              <a:rPr lang="ko-KR" altLang="en-US" dirty="0" err="1"/>
              <a:t>리퀘스트</a:t>
            </a:r>
            <a:r>
              <a:rPr lang="ko-KR" altLang="en-US" dirty="0"/>
              <a:t> 헤더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메시지 내용 담은 </a:t>
            </a:r>
            <a:r>
              <a:rPr lang="ko-KR" altLang="en-US" dirty="0" err="1"/>
              <a:t>리퀘스트</a:t>
            </a:r>
            <a:r>
              <a:rPr lang="ko-KR" altLang="en-US" dirty="0"/>
              <a:t> 바디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7. </a:t>
            </a:r>
            <a:r>
              <a:rPr lang="ko-KR" altLang="en-US" dirty="0"/>
              <a:t>결과를 필터링하기 위해 어떻게 </a:t>
            </a:r>
            <a:r>
              <a:rPr lang="en-US" altLang="ko-KR" dirty="0"/>
              <a:t>API </a:t>
            </a:r>
            <a:r>
              <a:rPr lang="ko-KR" altLang="en-US" dirty="0"/>
              <a:t>디자인하나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ko-KR" altLang="en-US" dirty="0"/>
              <a:t>쿼리 파라미터로 넣는다</a:t>
            </a:r>
            <a:r>
              <a:rPr lang="en-US" altLang="ko-KR" dirty="0"/>
              <a:t>. Uri </a:t>
            </a:r>
            <a:r>
              <a:rPr lang="ko-KR" altLang="en-US" dirty="0"/>
              <a:t>구분자로 넣지는 않는다</a:t>
            </a:r>
            <a:r>
              <a:rPr lang="en-US" altLang="ko-KR" dirty="0"/>
              <a:t>. </a:t>
            </a:r>
            <a:r>
              <a:rPr lang="ko-KR" altLang="en-US" dirty="0" err="1"/>
              <a:t>페이징</a:t>
            </a:r>
            <a:r>
              <a:rPr lang="ko-KR" altLang="en-US" dirty="0"/>
              <a:t> 처리를 위해 헤더에 페이지 표시 개수를 넣는 케이스도 있음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8. API </a:t>
            </a:r>
            <a:r>
              <a:rPr lang="ko-KR" altLang="en-US" dirty="0"/>
              <a:t>타입들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en-US" dirty="0"/>
              <a:t>Open : external or public</a:t>
            </a:r>
            <a:r>
              <a:rPr lang="ko-KR" altLang="en-US" dirty="0"/>
              <a:t>으로 불리고 개발자들이 </a:t>
            </a:r>
            <a:r>
              <a:rPr lang="en-US" altLang="ko-KR" dirty="0"/>
              <a:t>API </a:t>
            </a:r>
            <a:r>
              <a:rPr lang="ko-KR" altLang="en-US" dirty="0"/>
              <a:t>키를 요청해서 등록 후 사용하거나 아니면 그냥 모두에게 열려 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dirty="0"/>
              <a:t>Internal : open</a:t>
            </a:r>
            <a:r>
              <a:rPr lang="ko-KR" altLang="en-US" dirty="0"/>
              <a:t>과는 반대되는 개념으로 회사 내부에서 리소스를 공유하기 위해 사용하는 </a:t>
            </a:r>
            <a:r>
              <a:rPr lang="en-US" altLang="ko-KR" dirty="0"/>
              <a:t>API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dirty="0"/>
              <a:t>Partner : </a:t>
            </a:r>
            <a:r>
              <a:rPr lang="ko-KR" altLang="en-US" dirty="0" err="1"/>
              <a:t>기술적으론느</a:t>
            </a:r>
            <a:r>
              <a:rPr lang="ko-KR" altLang="en-US" dirty="0"/>
              <a:t> </a:t>
            </a:r>
            <a:r>
              <a:rPr lang="en-US" altLang="ko-KR" dirty="0"/>
              <a:t>Open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다른 것이 전혀 없으나 접근이 제한적이라 인가된 개인</a:t>
            </a:r>
            <a:r>
              <a:rPr lang="en-US" altLang="ko-KR" dirty="0"/>
              <a:t> </a:t>
            </a:r>
            <a:r>
              <a:rPr lang="ko-KR" altLang="en-US" dirty="0"/>
              <a:t>또는 조직만 사용 가능하다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dirty="0"/>
              <a:t>SERP : </a:t>
            </a:r>
            <a:r>
              <a:rPr lang="ko-KR" altLang="en-US" dirty="0"/>
              <a:t>검색 엔진에서 제공하는 결과 페이지를 활용하는 것으로 사이트 분석 </a:t>
            </a:r>
            <a:r>
              <a:rPr lang="ko-KR" altLang="en-US" dirty="0" err="1"/>
              <a:t>트랙킹</a:t>
            </a:r>
            <a:r>
              <a:rPr lang="ko-KR" altLang="en-US" dirty="0"/>
              <a:t> 가시성 최적화 등에 활용할 수 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9. API</a:t>
            </a:r>
            <a:r>
              <a:rPr lang="ko-KR" altLang="en-US" dirty="0"/>
              <a:t>와 웹 서비스 차이 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웹서비스와 </a:t>
            </a:r>
            <a:r>
              <a:rPr lang="en-US" altLang="ko-KR" dirty="0"/>
              <a:t>API</a:t>
            </a:r>
            <a:r>
              <a:rPr lang="ko-KR" altLang="en-US" dirty="0"/>
              <a:t>를 착각하는 경우가 많은데 서비스가 훨씬 큰 개념이로 </a:t>
            </a:r>
            <a:r>
              <a:rPr lang="en-US" altLang="ko-KR" dirty="0"/>
              <a:t>API</a:t>
            </a:r>
            <a:r>
              <a:rPr lang="ko-KR" altLang="en-US" dirty="0"/>
              <a:t>는 서비스를 구성하는 </a:t>
            </a:r>
            <a:r>
              <a:rPr lang="ko-KR" altLang="en-US" dirty="0" err="1"/>
              <a:t>요소중</a:t>
            </a:r>
            <a:r>
              <a:rPr lang="ko-KR" altLang="en-US" dirty="0"/>
              <a:t> 하나이다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API</a:t>
            </a:r>
            <a:r>
              <a:rPr lang="ko-KR" altLang="en-US" dirty="0"/>
              <a:t>는 웹 서비스나 </a:t>
            </a:r>
            <a:r>
              <a:rPr lang="en-US" altLang="ko-KR" dirty="0" err="1"/>
              <a:t>nginx</a:t>
            </a:r>
            <a:r>
              <a:rPr lang="en-US" altLang="ko-KR" dirty="0"/>
              <a:t>, </a:t>
            </a:r>
            <a:r>
              <a:rPr lang="en-US" altLang="ko-KR" dirty="0" err="1"/>
              <a:t>iis</a:t>
            </a:r>
            <a:r>
              <a:rPr lang="en-US" altLang="ko-KR" dirty="0"/>
              <a:t>, apache</a:t>
            </a:r>
            <a:r>
              <a:rPr lang="ko-KR" altLang="en-US" dirty="0"/>
              <a:t>등 웹 서버를 통해 노출됨 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7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10. </a:t>
            </a:r>
            <a:r>
              <a:rPr lang="ko-KR" altLang="en-US" dirty="0"/>
              <a:t>그래서 </a:t>
            </a:r>
            <a:r>
              <a:rPr lang="en-US" altLang="ko-KR" dirty="0"/>
              <a:t>Restful API</a:t>
            </a:r>
            <a:r>
              <a:rPr lang="ko-KR" altLang="en-US" dirty="0"/>
              <a:t>가 </a:t>
            </a:r>
            <a:r>
              <a:rPr lang="ko-KR" altLang="en-US" dirty="0" err="1"/>
              <a:t>뭔데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dirty="0"/>
              <a:t>REST</a:t>
            </a:r>
            <a:r>
              <a:rPr lang="ko-KR" altLang="en-US" dirty="0"/>
              <a:t>에 기반한 </a:t>
            </a:r>
            <a:r>
              <a:rPr lang="en-US" altLang="ko-KR" dirty="0"/>
              <a:t>API </a:t>
            </a:r>
            <a:r>
              <a:rPr lang="ko-KR" altLang="en-US" dirty="0"/>
              <a:t>아키텍처 모델로 웹 서비스를 만드는데 사용한다</a:t>
            </a:r>
            <a:r>
              <a:rPr lang="en-US" altLang="ko-KR" dirty="0"/>
              <a:t>. </a:t>
            </a:r>
            <a:r>
              <a:rPr lang="ko-KR" altLang="en-US" dirty="0"/>
              <a:t>표준 </a:t>
            </a:r>
            <a:r>
              <a:rPr lang="en-US" altLang="ko-KR" dirty="0"/>
              <a:t>HTTP </a:t>
            </a:r>
            <a:r>
              <a:rPr lang="ko-KR" altLang="en-US" dirty="0"/>
              <a:t>메소드를 사용하여 </a:t>
            </a:r>
            <a:r>
              <a:rPr lang="ko-KR" altLang="en-US" dirty="0" err="1"/>
              <a:t>리소르를</a:t>
            </a:r>
            <a:r>
              <a:rPr lang="ko-KR" altLang="en-US" dirty="0"/>
              <a:t> </a:t>
            </a:r>
            <a:r>
              <a:rPr lang="en-US" altLang="ko-KR" dirty="0"/>
              <a:t>CRUD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11. POST, PUT, PATCH </a:t>
            </a:r>
            <a:r>
              <a:rPr lang="ko-KR" altLang="en-US" dirty="0"/>
              <a:t>차이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Post</a:t>
            </a:r>
            <a:r>
              <a:rPr lang="ko-KR" altLang="en-US" dirty="0"/>
              <a:t>는 새로 생성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Put</a:t>
            </a:r>
            <a:r>
              <a:rPr lang="ko-KR" altLang="en-US" dirty="0"/>
              <a:t>는 업데이트 전체 또는 교체</a:t>
            </a:r>
            <a:r>
              <a:rPr lang="en-US" altLang="ko-KR" dirty="0"/>
              <a:t>. </a:t>
            </a:r>
            <a:r>
              <a:rPr lang="ko-KR" altLang="en-US" dirty="0"/>
              <a:t>업데이트 </a:t>
            </a:r>
            <a:r>
              <a:rPr lang="ko-KR" altLang="en-US" dirty="0" err="1"/>
              <a:t>안하는</a:t>
            </a:r>
            <a:r>
              <a:rPr lang="ko-KR" altLang="en-US" dirty="0"/>
              <a:t> 필드라고 해서 값 </a:t>
            </a:r>
            <a:r>
              <a:rPr lang="ko-KR" altLang="en-US" dirty="0" err="1"/>
              <a:t>안넣어</a:t>
            </a:r>
            <a:r>
              <a:rPr lang="ko-KR" altLang="en-US" dirty="0"/>
              <a:t> 보내면 해당 필드 널 됨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Patch </a:t>
            </a:r>
            <a:r>
              <a:rPr lang="ko-KR" altLang="en-US" dirty="0"/>
              <a:t>바꿀 부분만 업데이트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12. SOA</a:t>
            </a:r>
            <a:r>
              <a:rPr lang="ko-KR" altLang="en-US" dirty="0"/>
              <a:t>의 정의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서비스 지향 아키텍처로 여러 서비스들로 구성됨</a:t>
            </a:r>
            <a:r>
              <a:rPr lang="en-US" altLang="ko-KR" dirty="0"/>
              <a:t>. </a:t>
            </a:r>
            <a:r>
              <a:rPr lang="ko-KR" altLang="en-US" dirty="0"/>
              <a:t>동일한 네트워크 프로토콜을 사용하여 컴포넌트끼리 서비스를 제공함</a:t>
            </a:r>
            <a:r>
              <a:rPr lang="en-US" altLang="ko-KR" dirty="0"/>
              <a:t>. </a:t>
            </a:r>
            <a:r>
              <a:rPr lang="ko-KR" altLang="en-US" dirty="0"/>
              <a:t>서비스 제공에는 데이터 교환 뿐 아니라 </a:t>
            </a:r>
            <a:r>
              <a:rPr lang="ko-KR" altLang="en-US" dirty="0" err="1"/>
              <a:t>서비스들간의</a:t>
            </a:r>
            <a:r>
              <a:rPr lang="ko-KR" altLang="en-US" dirty="0"/>
              <a:t> 행동 규정도 포함임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SOA</a:t>
            </a:r>
            <a:r>
              <a:rPr lang="ko-KR" altLang="en-US" dirty="0"/>
              <a:t>는 업무 중심으로 서비스를 비즈니스 단위로 나누고 전사적인 아키텍처 접근 방식</a:t>
            </a:r>
            <a:r>
              <a:rPr lang="en-US" altLang="ko-KR" dirty="0"/>
              <a:t>. MSA</a:t>
            </a:r>
            <a:r>
              <a:rPr lang="ko-KR" altLang="en-US" dirty="0"/>
              <a:t>는 어플리케이션 개발 팀 내의 구현 전략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 startAt="13"/>
            </a:pPr>
            <a:r>
              <a:rPr lang="en-US" dirty="0"/>
              <a:t>REST </a:t>
            </a:r>
            <a:r>
              <a:rPr lang="ko-KR" altLang="en-US" dirty="0"/>
              <a:t>웹 서비스의 이점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익숙한 프로토콜 써서 </a:t>
            </a:r>
            <a:r>
              <a:rPr lang="ko-KR" altLang="en-US" dirty="0" err="1"/>
              <a:t>러닝커브</a:t>
            </a:r>
            <a:r>
              <a:rPr lang="ko-KR" altLang="en-US" dirty="0"/>
              <a:t> 낮음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다양한 기술 적용 가능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가벼움 서버에서 상태 관리 </a:t>
            </a:r>
            <a:r>
              <a:rPr lang="ko-KR" altLang="en-US" dirty="0" err="1"/>
              <a:t>안하기</a:t>
            </a:r>
            <a:r>
              <a:rPr lang="ko-KR" altLang="en-US" dirty="0"/>
              <a:t> 때문에 </a:t>
            </a:r>
            <a:r>
              <a:rPr lang="ko-KR" altLang="en-US" dirty="0" err="1"/>
              <a:t>클라와</a:t>
            </a:r>
            <a:r>
              <a:rPr lang="ko-KR" altLang="en-US" dirty="0"/>
              <a:t> 서버 사이 관계가 느슨함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wine.net/blog/13-api-design-interview-questions-and-answe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1267542"/>
            <a:ext cx="9144000" cy="2387600"/>
          </a:xfrm>
        </p:spPr>
        <p:txBody>
          <a:bodyPr/>
          <a:lstStyle/>
          <a:p>
            <a:r>
              <a:rPr lang="en-US" dirty="0"/>
              <a:t>API Design</a:t>
            </a:r>
          </a:p>
        </p:txBody>
      </p:sp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54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227804" y="739428"/>
            <a:ext cx="1160095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 </a:t>
            </a:r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What is API Design?</a:t>
            </a:r>
            <a:br>
              <a:rPr lang="en-US" sz="1600" b="1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  API Design is defining interfaces/contracts for interacting between systems. ( server-to-server or server-to-client )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  It integrates a set of guidelines to match expectations and keep working consistently. 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What is the architectural style for developing web API?</a:t>
            </a:r>
            <a:br>
              <a:rPr lang="en-US" sz="1600" b="1" dirty="0">
                <a:solidFill>
                  <a:srgbClr val="424242"/>
                </a:solidFill>
                <a:latin typeface="-apple-system"/>
              </a:rPr>
            </a:br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   </a:t>
            </a:r>
            <a:r>
              <a:rPr lang="en-US" sz="1600" dirty="0">
                <a:solidFill>
                  <a:srgbClr val="424242"/>
                </a:solidFill>
                <a:latin typeface="-apple-system"/>
              </a:rPr>
              <a:t> - HTTP for client-server communication.  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  - For a formatting language, you use XML/JSON. 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  - The address for the services is a simple URI. 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  - Stateless communication.</a:t>
            </a:r>
          </a:p>
          <a:p>
            <a:pPr>
              <a:buFont typeface="+mj-lt"/>
              <a:buAutoNum type="arabicPeriod"/>
            </a:pPr>
            <a:endParaRPr lang="en-US" sz="1600" b="1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In REST, what is a URI?</a:t>
            </a:r>
            <a:br>
              <a:rPr lang="en-US" sz="1600" b="1" dirty="0">
                <a:solidFill>
                  <a:srgbClr val="424242"/>
                </a:solidFill>
                <a:latin typeface="-apple-system"/>
              </a:rPr>
            </a:br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    </a:t>
            </a:r>
            <a:r>
              <a:rPr lang="en-US" sz="1600" dirty="0">
                <a:solidFill>
                  <a:srgbClr val="424242"/>
                </a:solidFill>
                <a:latin typeface="-apple-system"/>
              </a:rPr>
              <a:t>Each resource in the REST is identified by a URI (Uniform Resource Identifier). 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  To access the resource, the client application uses an HTTP operation.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en-US" b="1" dirty="0"/>
              <a:t>What is a cached response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sz="1600" dirty="0">
                <a:solidFill>
                  <a:srgbClr val="424242"/>
                </a:solidFill>
                <a:latin typeface="-apple-system"/>
              </a:rPr>
              <a:t>Caching is the capability to keep copies of frequently accessed data in multiple locations along the request-response.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en-US" b="1" dirty="0"/>
              <a:t>What are some types of Web Services?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SOAP Web Services :  It runs on the SOAP protocol and sends data using XML technology.</a:t>
            </a:r>
            <a:br>
              <a:rPr lang="en-US" dirty="0"/>
            </a:br>
            <a:r>
              <a:rPr lang="en-US" dirty="0"/>
              <a:t>    Restful Web Services : almost always uses http(s). Stateless, client-server architecture. Recognize resources by </a:t>
            </a:r>
            <a:r>
              <a:rPr lang="en-US" dirty="0" err="1"/>
              <a:t>uri</a:t>
            </a:r>
            <a:r>
              <a:rPr lang="en-US" dirty="0"/>
              <a:t>.</a:t>
            </a:r>
            <a:endParaRPr lang="en-US" sz="1600" dirty="0">
              <a:solidFill>
                <a:srgbClr val="424242"/>
              </a:solidFill>
              <a:latin typeface="-apple-system"/>
            </a:endParaRPr>
          </a:p>
        </p:txBody>
      </p:sp>
      <p:pic>
        <p:nvPicPr>
          <p:cNvPr id="1026" name="Picture 2" descr="URI, URL, URN">
            <a:extLst>
              <a:ext uri="{FF2B5EF4-FFF2-40B4-BE49-F238E27FC236}">
                <a16:creationId xmlns:a16="http://schemas.microsoft.com/office/drawing/2014/main" id="{C1D96953-C245-445D-87F4-8C28B56E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304" y="2497792"/>
            <a:ext cx="2255520" cy="186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54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227804" y="739428"/>
            <a:ext cx="1160095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6. What are the key components of an HTTP Request?</a:t>
            </a:r>
            <a:br>
              <a:rPr lang="en-US" sz="1600" b="1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  Verb : Indicate HTTP methods(GET, POST, DELETE, PUT … )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URI : To recognize the resource on the server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  HTTP Version : Indicate HTTP version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  Request Header : Key-value Pair. It contains metadata like browser type, content format etc.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Request Body : Message content </a:t>
            </a:r>
          </a:p>
          <a:p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7. </a:t>
            </a:r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What should be used to filter collected resources?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It is recommended that query parameters. Rather than exposing filter functionality as a separate resource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   e.g. /users/filter-by-country(X)   /</a:t>
            </a:r>
            <a:r>
              <a:rPr lang="en-US" sz="1600" dirty="0" err="1">
                <a:solidFill>
                  <a:srgbClr val="424242"/>
                </a:solidFill>
                <a:latin typeface="-apple-system"/>
              </a:rPr>
              <a:t>users?country</a:t>
            </a:r>
            <a:r>
              <a:rPr lang="en-US" sz="1600" dirty="0">
                <a:solidFill>
                  <a:srgbClr val="424242"/>
                </a:solidFill>
                <a:latin typeface="-apple-system"/>
              </a:rPr>
              <a:t>=us(O).</a:t>
            </a:r>
          </a:p>
          <a:p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8. </a:t>
            </a:r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Name a few types of APIs.</a:t>
            </a:r>
          </a:p>
          <a:p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    - </a:t>
            </a:r>
            <a:r>
              <a:rPr lang="en-US" sz="1600" dirty="0">
                <a:solidFill>
                  <a:srgbClr val="424242"/>
                </a:solidFill>
                <a:latin typeface="-apple-system"/>
              </a:rPr>
              <a:t>Open APIs : external or public APIs. Developers require API key or totally open.</a:t>
            </a:r>
          </a:p>
          <a:p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    </a:t>
            </a:r>
            <a:r>
              <a:rPr lang="en-US" sz="1600" dirty="0">
                <a:solidFill>
                  <a:srgbClr val="424242"/>
                </a:solidFill>
                <a:latin typeface="-apple-system"/>
              </a:rPr>
              <a:t>- Internal APIs : Exchange resources within an organization.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- Partner APIs : Technically identical to Open APIs. But it has restricted access.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- SERP API : Pages by a search engine.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    It helps to evaluate, analyze, track, and optimize the visibility of your website.</a:t>
            </a:r>
          </a:p>
          <a:p>
            <a:endParaRPr lang="en-US" sz="1600" b="1" dirty="0">
              <a:solidFill>
                <a:srgbClr val="424242"/>
              </a:solidFill>
              <a:latin typeface="-apple-system"/>
            </a:endParaRPr>
          </a:p>
          <a:p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9. </a:t>
            </a:r>
            <a:r>
              <a:rPr lang="en-US" b="1" dirty="0"/>
              <a:t>What are the differences between APIs and Web Services?</a:t>
            </a:r>
          </a:p>
          <a:p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    </a:t>
            </a:r>
            <a:r>
              <a:rPr lang="en-US" sz="1600" dirty="0">
                <a:solidFill>
                  <a:srgbClr val="424242"/>
                </a:solidFill>
                <a:latin typeface="-apple-system"/>
              </a:rPr>
              <a:t>-</a:t>
            </a:r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-apple-system"/>
              </a:rPr>
              <a:t>API is an essential part of web services for communication.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  - Web service is an application to provide service through internet</a:t>
            </a:r>
          </a:p>
          <a:p>
            <a:endParaRPr lang="en-US" sz="1600" b="1" dirty="0">
              <a:solidFill>
                <a:srgbClr val="424242"/>
              </a:solidFill>
              <a:latin typeface="-apple-system"/>
            </a:endParaRPr>
          </a:p>
        </p:txBody>
      </p:sp>
      <p:pic>
        <p:nvPicPr>
          <p:cNvPr id="2050" name="Picture 2" descr="Paging Result Sets &#10;• Specify Page Size in Prefer Request Header &#10;Authorization &#10;Headers (5) &#10;Value &#10;Pre-request Script &#10;odata.maxpagesize=10 &#10;• GET Result contains skiptoken &#10;ET v &#10;2 &#10;3 &#10;http://localhost:80/lnnovator11 /server/odata/Part &#10;&quot;@odata.context&quot;: &quot;http://localhost/lnnovatorll/server/odata/$met &#10;part&quot;, &#10;&quot;@odata.nextLink&quot;: &quot;http://lokalhost/lnnovatorll/server/odata/pa ?$skiptoken-MZA7MTA-&quot; , &#10;&quot;value&quot; : &#10;• Use skiptoken to specify next query page &#10;GET v &#10;Copyr@ht a 2018 Aræ &#10;http://localhost:80/lnnovator11/server/odata/Part?$skiptoken=MzA7MTA= &#10;All Rights Res«ved_ &#10;aras.com ">
            <a:extLst>
              <a:ext uri="{FF2B5EF4-FFF2-40B4-BE49-F238E27FC236}">
                <a16:creationId xmlns:a16="http://schemas.microsoft.com/office/drawing/2014/main" id="{1C07B2BD-C073-41B3-9DBE-2BA7FD49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020" y="3293973"/>
            <a:ext cx="4249737" cy="318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14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54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227804" y="739428"/>
            <a:ext cx="11600953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10. What is a RESTful API?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A RESTful API is an application program interface (API) based on REST, an architectural model for creating web services. 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  REST uses standard HTTP methods to create, read, update, and delete resources. </a:t>
            </a:r>
          </a:p>
          <a:p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11. </a:t>
            </a:r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What is the main difference between POST, PUT and PATCH?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POST : Create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PUT : Update All or replace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PATCH : Update Part    </a:t>
            </a:r>
          </a:p>
          <a:p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12. </a:t>
            </a:r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Define SOA</a:t>
            </a:r>
          </a:p>
          <a:p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    </a:t>
            </a:r>
            <a:r>
              <a:rPr lang="en-US" sz="1600" dirty="0">
                <a:solidFill>
                  <a:srgbClr val="424242"/>
                </a:solidFill>
                <a:latin typeface="-apple-system"/>
              </a:rPr>
              <a:t>A Service-Oriented Architecture (SOA) is an architectural pattern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 that consists of services. 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 Application components use a network communication protocol 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 to deliver services to other components. 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 This communication includes the exchange of data or some kind of 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 coordinating action between services.</a:t>
            </a:r>
          </a:p>
          <a:p>
            <a:endParaRPr lang="en-US" sz="1600" b="1" dirty="0">
              <a:solidFill>
                <a:srgbClr val="424242"/>
              </a:solidFill>
              <a:latin typeface="-apple-system"/>
            </a:endParaRPr>
          </a:p>
          <a:p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13. </a:t>
            </a:r>
            <a:r>
              <a:rPr lang="en-US" b="1" dirty="0"/>
              <a:t>What are the benefits of REST web services?</a:t>
            </a:r>
          </a:p>
          <a:p>
            <a:r>
              <a:rPr lang="en-US" sz="1600" b="1" dirty="0">
                <a:solidFill>
                  <a:srgbClr val="424242"/>
                </a:solidFill>
                <a:latin typeface="-apple-system"/>
              </a:rPr>
              <a:t>    </a:t>
            </a:r>
            <a:r>
              <a:rPr lang="en-US" sz="1600" dirty="0">
                <a:solidFill>
                  <a:srgbClr val="424242"/>
                </a:solidFill>
                <a:latin typeface="-apple-system"/>
              </a:rPr>
              <a:t>- low learning curve because of http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  - support various technologies for data transfer like text, xml, json, image others.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  - Lightweight standard for HTTP 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 (stateless makes the implementation is loosely coupled between Client and Server)</a:t>
            </a:r>
          </a:p>
          <a:p>
            <a:r>
              <a:rPr lang="en-US" sz="1600" dirty="0">
                <a:solidFill>
                  <a:srgbClr val="424242"/>
                </a:solidFill>
                <a:latin typeface="-apple-system"/>
              </a:rPr>
              <a:t>    </a:t>
            </a:r>
          </a:p>
          <a:p>
            <a:endParaRPr lang="en-US" sz="1600" b="1" dirty="0">
              <a:solidFill>
                <a:srgbClr val="424242"/>
              </a:solidFill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940-C171-4299-B066-0379F6F4B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304925"/>
            <a:ext cx="3662362" cy="1772334"/>
          </a:xfrm>
          <a:prstGeom prst="rect">
            <a:avLst/>
          </a:prstGeom>
        </p:spPr>
      </p:pic>
      <p:pic>
        <p:nvPicPr>
          <p:cNvPr id="2052" name="Picture 4" descr="SoaModel">
            <a:extLst>
              <a:ext uri="{FF2B5EF4-FFF2-40B4-BE49-F238E27FC236}">
                <a16:creationId xmlns:a16="http://schemas.microsoft.com/office/drawing/2014/main" id="{0EC349FF-3B7E-4C60-97B8-4007142E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87" y="3218986"/>
            <a:ext cx="4262438" cy="272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8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CF78B0-ACBA-43AB-AB24-B4EEFE2AA074}"/>
              </a:ext>
            </a:extLst>
          </p:cNvPr>
          <p:cNvSpPr/>
          <p:nvPr/>
        </p:nvSpPr>
        <p:spPr>
          <a:xfrm>
            <a:off x="219837" y="605909"/>
            <a:ext cx="7492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https://www.twine.net/blog/13-api-design-interview-questions-and-answers/</a:t>
            </a:r>
            <a:endParaRPr lang="en-US" dirty="0"/>
          </a:p>
          <a:p>
            <a:r>
              <a:rPr lang="en-US" dirty="0"/>
              <a:t>https://www.aras.com/en/support/documentation</a:t>
            </a:r>
          </a:p>
          <a:p>
            <a:r>
              <a:rPr lang="en-US" dirty="0"/>
              <a:t>https://azderica.github.io/01-architecture-soa/</a:t>
            </a:r>
          </a:p>
        </p:txBody>
      </p:sp>
    </p:spTree>
    <p:extLst>
      <p:ext uri="{BB962C8B-B14F-4D97-AF65-F5344CB8AC3E}">
        <p14:creationId xmlns:p14="http://schemas.microsoft.com/office/powerpoint/2010/main" val="250745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1164</Words>
  <Application>Microsoft Office PowerPoint</Application>
  <PresentationFormat>Widescreen</PresentationFormat>
  <Paragraphs>108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맑은 고딕</vt:lpstr>
      <vt:lpstr>Arial</vt:lpstr>
      <vt:lpstr>Calibri</vt:lpstr>
      <vt:lpstr>Calibri Light</vt:lpstr>
      <vt:lpstr>Office Theme</vt:lpstr>
      <vt:lpstr>API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86</cp:revision>
  <dcterms:created xsi:type="dcterms:W3CDTF">2022-03-18T19:50:45Z</dcterms:created>
  <dcterms:modified xsi:type="dcterms:W3CDTF">2022-05-14T15:14:14Z</dcterms:modified>
</cp:coreProperties>
</file>