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7" roundtripDataSignature="AMtx7mgG89Cf+O1VMXh1UBxrX8NV6kbG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customschemas.google.com/relationships/presentationmetadata" Target="meta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7574ab6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7574ab6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Parsing algorithms are fundamental in natural language processing (NLP) as they help computers understand the syntactic structure of sentences. This process is essential for applications like machine translation, speech recognition, and more. Efficiency in parsing algorithms is critical, especially for real-time applications that require immediate responses. Earley's algorithm, introduced in 1970, remains one of the most significant contributions to the field, offering a robust method for parsing all context-free grammars. Today, we will explore its mechanics and how recent innovations have enhanced its performance.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The Earley Parsing algorithm, created by Jay Earley in 1970, is an incremental parser that processes input from left to right. This approach makes it versatile for applications that require parsing while the input is still being received, such as interactive or real-time language processing. Earley's algorithm was also one of the first to handle context-free grammars with a time complexity of O(N^3) in the general case, achieving faster speeds for specific unambiguous or bounded grammars. It uniquely combines top-down and bottom-up strategies, where top-down parsing sets goals based on expected structures and bottom-up parsing verifies these structures against the actual input data, creating a highly adaptable parsing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One of the key innovations in this algorithm is the integration of weights, creating what’s known as a semiring-weighted context-free grammar. By assigning weights to productions, this extension supports probabilistic and ranked parsing, making it valuable for applications where certain structures are more likely than others. These weights allow for more efficient runtime by concentrating on probable parses, which is especially useful for large, complex grammars in natural language processing. In practical NLP applications like speech recognition, this approach enables the system to consider context and likelihood, improving both accuracy and speed.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EarleyFast introduces optimizations to the traditional Earley Parsing algorithm by refining both prediction and completion steps. Prediction now uses targeted rules that streamline which items are introduced at each stage, effectively limiting unnecessary items. Completion rules have also been redesigned to eliminate redundancy, ensuring the algorithm processes items more efficiently. This structure allows EarleyFast to achieve a runtime of O(N^3) for general grammars, bringing it closer to the efficiency seen in binarized versions of the CYK algorithm while maintaining Earley's flexibility.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Enhanced parsing methods, such as the semiring-weighted Earley algorithm, offer substantial benefits across multiple NLP domains. In real-time speech recognition, weighted parsing prioritizes more probable syntactic structures, refining accuracy even as the audio stream is processed. For large-scale applications, such as automated text processing and analysis, the reduced runtime of EarleyFast enables faster grammar handling and efficient batch processing. Additionally, incremental parsing has clear advantages in real-time language models, improving performance in applications like autocomplete by processing data in manageable stages, responding as the user inputs text.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In conclusion, innovations like the semiring-weighted Earley parsing have enhanced efficiency and scalability, opening new possibilities for large-scale and real-time applications. As we look ahead, further optimizations in parsing algorithms can push efficiency limits even lower, making these algorithms invaluable for high-demand environments. There’s also significant potential in combining traditional parsing frameworks with machine learning, enabling adaptive systems that learn from data to provide more nuanced and accurate parsing. This fusion of methods could revolutionize tasks in dialogue, translation, and beyond, bringing parsing closer to human-level understanding and processing capabilities.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9" name="Shape 9"/>
        <p:cNvGrpSpPr/>
        <p:nvPr/>
      </p:nvGrpSpPr>
      <p:grpSpPr>
        <a:xfrm>
          <a:off x="0" y="0"/>
          <a:ext cx="0" cy="0"/>
          <a:chOff x="0" y="0"/>
          <a:chExt cx="0" cy="0"/>
        </a:xfrm>
      </p:grpSpPr>
      <p:sp>
        <p:nvSpPr>
          <p:cNvPr id="10" name="Google Shape;10;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8"/>
          <p:cNvSpPr txBox="1"/>
          <p:nvPr>
            <p:ph idx="1" type="body"/>
          </p:nvPr>
        </p:nvSpPr>
        <p:spPr>
          <a:xfrm>
            <a:off x="311700" y="1194734"/>
            <a:ext cx="8520600" cy="3850965"/>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8"/>
          <p:cNvSpPr txBox="1"/>
          <p:nvPr>
            <p:ph idx="12" type="sldNum"/>
          </p:nvPr>
        </p:nvSpPr>
        <p:spPr>
          <a:xfrm>
            <a:off x="8832297" y="4863993"/>
            <a:ext cx="311411" cy="192824"/>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8"/>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lvl1pPr lvl="0" algn="l">
              <a:lnSpc>
                <a:spcPct val="100000"/>
              </a:lnSpc>
              <a:spcBef>
                <a:spcPts val="0"/>
              </a:spcBef>
              <a:spcAft>
                <a:spcPts val="0"/>
              </a:spcAft>
              <a:buSzPts val="18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7"/>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57" name="Google Shape;5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8"/>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61" name="Google Shape;61;p18"/>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5" name="Shape 15"/>
        <p:cNvGrpSpPr/>
        <p:nvPr/>
      </p:nvGrpSpPr>
      <p:grpSpPr>
        <a:xfrm>
          <a:off x="0" y="0"/>
          <a:ext cx="0" cy="0"/>
          <a:chOff x="0" y="0"/>
          <a:chExt cx="0" cy="0"/>
        </a:xfrm>
      </p:grpSpPr>
      <p:cxnSp>
        <p:nvCxnSpPr>
          <p:cNvPr id="16" name="Google Shape;16;p9"/>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7" name="Google Shape;17;p9"/>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8" name="Google Shape;18;p9"/>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10"/>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1"/>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1"/>
          <p:cNvSpPr txBox="1"/>
          <p:nvPr>
            <p:ph idx="2" type="subTitle"/>
          </p:nvPr>
        </p:nvSpPr>
        <p:spPr>
          <a:xfrm>
            <a:off x="387975" y="789025"/>
            <a:ext cx="8520600" cy="833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500"/>
              <a:buNone/>
              <a:defRPr sz="15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12"/>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12"/>
          <p:cNvSpPr txBox="1"/>
          <p:nvPr>
            <p:ph idx="1" type="body"/>
          </p:nvPr>
        </p:nvSpPr>
        <p:spPr>
          <a:xfrm>
            <a:off x="311700" y="13810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2"/>
          <p:cNvSpPr txBox="1"/>
          <p:nvPr>
            <p:ph idx="2" type="body"/>
          </p:nvPr>
        </p:nvSpPr>
        <p:spPr>
          <a:xfrm>
            <a:off x="48324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idx="3" type="subTitle"/>
          </p:nvPr>
        </p:nvSpPr>
        <p:spPr>
          <a:xfrm>
            <a:off x="386975" y="864000"/>
            <a:ext cx="8368200" cy="84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35" name="Google Shape;35;p12"/>
          <p:cNvSpPr txBox="1"/>
          <p:nvPr>
            <p:ph idx="4" type="body"/>
          </p:nvPr>
        </p:nvSpPr>
        <p:spPr>
          <a:xfrm>
            <a:off x="4813725" y="3822525"/>
            <a:ext cx="3999900" cy="208200"/>
          </a:xfrm>
          <a:prstGeom prst="rect">
            <a:avLst/>
          </a:prstGeom>
          <a:noFill/>
          <a:ln>
            <a:noFill/>
          </a:ln>
        </p:spPr>
        <p:txBody>
          <a:bodyPr anchorCtr="0" anchor="t" bIns="91425" lIns="91425" spcFirstLastPara="1" rIns="91425" wrap="square" tIns="91425">
            <a:normAutofit/>
          </a:bodyPr>
          <a:lstStyle>
            <a:lvl1pPr indent="-273050" lvl="0" marL="457200" algn="r">
              <a:lnSpc>
                <a:spcPct val="115000"/>
              </a:lnSpc>
              <a:spcBef>
                <a:spcPts val="0"/>
              </a:spcBef>
              <a:spcAft>
                <a:spcPts val="0"/>
              </a:spcAft>
              <a:buSzPts val="700"/>
              <a:buChar char="●"/>
              <a:defRPr sz="700"/>
            </a:lvl1pPr>
            <a:lvl2pPr indent="-260350" lvl="1" marL="914400" algn="r">
              <a:lnSpc>
                <a:spcPct val="115000"/>
              </a:lnSpc>
              <a:spcBef>
                <a:spcPts val="0"/>
              </a:spcBef>
              <a:spcAft>
                <a:spcPts val="0"/>
              </a:spcAft>
              <a:buSzPts val="500"/>
              <a:buChar char="○"/>
              <a:defRPr sz="500"/>
            </a:lvl2pPr>
            <a:lvl3pPr indent="-260350" lvl="2" marL="1371600" algn="r">
              <a:lnSpc>
                <a:spcPct val="115000"/>
              </a:lnSpc>
              <a:spcBef>
                <a:spcPts val="0"/>
              </a:spcBef>
              <a:spcAft>
                <a:spcPts val="0"/>
              </a:spcAft>
              <a:buSzPts val="500"/>
              <a:buChar char="■"/>
              <a:defRPr sz="500"/>
            </a:lvl3pPr>
            <a:lvl4pPr indent="-260350" lvl="3" marL="1828800" algn="r">
              <a:lnSpc>
                <a:spcPct val="115000"/>
              </a:lnSpc>
              <a:spcBef>
                <a:spcPts val="0"/>
              </a:spcBef>
              <a:spcAft>
                <a:spcPts val="0"/>
              </a:spcAft>
              <a:buSzPts val="500"/>
              <a:buChar char="●"/>
              <a:defRPr sz="500"/>
            </a:lvl4pPr>
            <a:lvl5pPr indent="-260350" lvl="4" marL="2286000" algn="r">
              <a:lnSpc>
                <a:spcPct val="115000"/>
              </a:lnSpc>
              <a:spcBef>
                <a:spcPts val="0"/>
              </a:spcBef>
              <a:spcAft>
                <a:spcPts val="0"/>
              </a:spcAft>
              <a:buSzPts val="500"/>
              <a:buChar char="○"/>
              <a:defRPr sz="500"/>
            </a:lvl5pPr>
            <a:lvl6pPr indent="-260350" lvl="5" marL="2743200" algn="r">
              <a:lnSpc>
                <a:spcPct val="115000"/>
              </a:lnSpc>
              <a:spcBef>
                <a:spcPts val="0"/>
              </a:spcBef>
              <a:spcAft>
                <a:spcPts val="0"/>
              </a:spcAft>
              <a:buSzPts val="500"/>
              <a:buChar char="■"/>
              <a:defRPr sz="500"/>
            </a:lvl6pPr>
            <a:lvl7pPr indent="-260350" lvl="6" marL="3200400" algn="r">
              <a:lnSpc>
                <a:spcPct val="115000"/>
              </a:lnSpc>
              <a:spcBef>
                <a:spcPts val="0"/>
              </a:spcBef>
              <a:spcAft>
                <a:spcPts val="0"/>
              </a:spcAft>
              <a:buSzPts val="500"/>
              <a:buChar char="●"/>
              <a:defRPr sz="500"/>
            </a:lvl7pPr>
            <a:lvl8pPr indent="-260350" lvl="7" marL="3657600" algn="r">
              <a:lnSpc>
                <a:spcPct val="115000"/>
              </a:lnSpc>
              <a:spcBef>
                <a:spcPts val="0"/>
              </a:spcBef>
              <a:spcAft>
                <a:spcPts val="0"/>
              </a:spcAft>
              <a:buSzPts val="500"/>
              <a:buChar char="○"/>
              <a:defRPr sz="500"/>
            </a:lvl8pPr>
            <a:lvl9pPr indent="-260350" lvl="8" marL="4114800" algn="r">
              <a:lnSpc>
                <a:spcPct val="115000"/>
              </a:lnSpc>
              <a:spcBef>
                <a:spcPts val="0"/>
              </a:spcBef>
              <a:spcAft>
                <a:spcPts val="0"/>
              </a:spcAft>
              <a:buSzPts val="500"/>
              <a:buChar char="■"/>
              <a:defRPr sz="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15"/>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cxnSp>
        <p:nvCxnSpPr>
          <p:cNvPr id="47" name="Google Shape;47;p16"/>
          <p:cNvCxnSpPr/>
          <p:nvPr/>
        </p:nvCxnSpPr>
        <p:spPr>
          <a:xfrm>
            <a:off x="5029675" y="4495500"/>
            <a:ext cx="468300" cy="0"/>
          </a:xfrm>
          <a:prstGeom prst="straightConnector1">
            <a:avLst/>
          </a:prstGeom>
          <a:noFill/>
          <a:ln cap="flat" cmpd="sng" w="19050">
            <a:solidFill>
              <a:schemeClr val="dk1"/>
            </a:solidFill>
            <a:prstDash val="solid"/>
            <a:round/>
            <a:headEnd len="sm" w="sm" type="none"/>
            <a:tailEnd len="sm" w="sm" type="none"/>
          </a:ln>
        </p:spPr>
      </p:cxnSp>
      <p:sp>
        <p:nvSpPr>
          <p:cNvPr id="48" name="Google Shape;4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6"/>
          <p:cNvSpPr txBox="1"/>
          <p:nvPr>
            <p:ph idx="1" type="body"/>
          </p:nvPr>
        </p:nvSpPr>
        <p:spPr>
          <a:xfrm>
            <a:off x="3117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16"/>
          <p:cNvSpPr txBox="1"/>
          <p:nvPr>
            <p:ph idx="2" type="body"/>
          </p:nvPr>
        </p:nvSpPr>
        <p:spPr>
          <a:xfrm>
            <a:off x="48324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16"/>
          <p:cNvSpPr txBox="1"/>
          <p:nvPr>
            <p:ph idx="3" type="subTitle"/>
          </p:nvPr>
        </p:nvSpPr>
        <p:spPr>
          <a:xfrm>
            <a:off x="386975" y="787800"/>
            <a:ext cx="8368200" cy="84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3" name="Google Shape;53;p16"/>
          <p:cNvSpPr txBox="1"/>
          <p:nvPr>
            <p:ph idx="4" type="body"/>
          </p:nvPr>
        </p:nvSpPr>
        <p:spPr>
          <a:xfrm>
            <a:off x="4813725" y="3822525"/>
            <a:ext cx="3999900" cy="208200"/>
          </a:xfrm>
          <a:prstGeom prst="rect">
            <a:avLst/>
          </a:prstGeom>
          <a:noFill/>
          <a:ln>
            <a:noFill/>
          </a:ln>
        </p:spPr>
        <p:txBody>
          <a:bodyPr anchorCtr="0" anchor="t" bIns="91425" lIns="91425" spcFirstLastPara="1" rIns="91425" wrap="square" tIns="91425">
            <a:normAutofit/>
          </a:bodyPr>
          <a:lstStyle>
            <a:lvl1pPr indent="-273050" lvl="0" marL="457200" algn="r">
              <a:lnSpc>
                <a:spcPct val="115000"/>
              </a:lnSpc>
              <a:spcBef>
                <a:spcPts val="0"/>
              </a:spcBef>
              <a:spcAft>
                <a:spcPts val="0"/>
              </a:spcAft>
              <a:buSzPts val="700"/>
              <a:buChar char="●"/>
              <a:defRPr sz="700"/>
            </a:lvl1pPr>
            <a:lvl2pPr indent="-260350" lvl="1" marL="914400" algn="r">
              <a:lnSpc>
                <a:spcPct val="115000"/>
              </a:lnSpc>
              <a:spcBef>
                <a:spcPts val="0"/>
              </a:spcBef>
              <a:spcAft>
                <a:spcPts val="0"/>
              </a:spcAft>
              <a:buSzPts val="500"/>
              <a:buChar char="○"/>
              <a:defRPr sz="500"/>
            </a:lvl2pPr>
            <a:lvl3pPr indent="-260350" lvl="2" marL="1371600" algn="r">
              <a:lnSpc>
                <a:spcPct val="115000"/>
              </a:lnSpc>
              <a:spcBef>
                <a:spcPts val="0"/>
              </a:spcBef>
              <a:spcAft>
                <a:spcPts val="0"/>
              </a:spcAft>
              <a:buSzPts val="500"/>
              <a:buChar char="■"/>
              <a:defRPr sz="500"/>
            </a:lvl3pPr>
            <a:lvl4pPr indent="-260350" lvl="3" marL="1828800" algn="r">
              <a:lnSpc>
                <a:spcPct val="115000"/>
              </a:lnSpc>
              <a:spcBef>
                <a:spcPts val="0"/>
              </a:spcBef>
              <a:spcAft>
                <a:spcPts val="0"/>
              </a:spcAft>
              <a:buSzPts val="500"/>
              <a:buChar char="●"/>
              <a:defRPr sz="500"/>
            </a:lvl4pPr>
            <a:lvl5pPr indent="-260350" lvl="4" marL="2286000" algn="r">
              <a:lnSpc>
                <a:spcPct val="115000"/>
              </a:lnSpc>
              <a:spcBef>
                <a:spcPts val="0"/>
              </a:spcBef>
              <a:spcAft>
                <a:spcPts val="0"/>
              </a:spcAft>
              <a:buSzPts val="500"/>
              <a:buChar char="○"/>
              <a:defRPr sz="500"/>
            </a:lvl5pPr>
            <a:lvl6pPr indent="-260350" lvl="5" marL="2743200" algn="r">
              <a:lnSpc>
                <a:spcPct val="115000"/>
              </a:lnSpc>
              <a:spcBef>
                <a:spcPts val="0"/>
              </a:spcBef>
              <a:spcAft>
                <a:spcPts val="0"/>
              </a:spcAft>
              <a:buSzPts val="500"/>
              <a:buChar char="■"/>
              <a:defRPr sz="500"/>
            </a:lvl6pPr>
            <a:lvl7pPr indent="-260350" lvl="6" marL="3200400" algn="r">
              <a:lnSpc>
                <a:spcPct val="115000"/>
              </a:lnSpc>
              <a:spcBef>
                <a:spcPts val="0"/>
              </a:spcBef>
              <a:spcAft>
                <a:spcPts val="0"/>
              </a:spcAft>
              <a:buSzPts val="500"/>
              <a:buChar char="●"/>
              <a:defRPr sz="500"/>
            </a:lvl7pPr>
            <a:lvl8pPr indent="-260350" lvl="7" marL="3657600" algn="r">
              <a:lnSpc>
                <a:spcPct val="115000"/>
              </a:lnSpc>
              <a:spcBef>
                <a:spcPts val="0"/>
              </a:spcBef>
              <a:spcAft>
                <a:spcPts val="0"/>
              </a:spcAft>
              <a:buSzPts val="500"/>
              <a:buChar char="○"/>
              <a:defRPr sz="500"/>
            </a:lvl8pPr>
            <a:lvl9pPr indent="-260350" lvl="8" marL="4114800" algn="r">
              <a:lnSpc>
                <a:spcPct val="115000"/>
              </a:lnSpc>
              <a:spcBef>
                <a:spcPts val="0"/>
              </a:spcBef>
              <a:spcAft>
                <a:spcPts val="0"/>
              </a:spcAft>
              <a:buSzPts val="500"/>
              <a:buChar char="■"/>
              <a:defRPr sz="500"/>
            </a:lvl9pPr>
          </a:lstStyle>
          <a:p/>
        </p:txBody>
      </p:sp>
      <p:sp>
        <p:nvSpPr>
          <p:cNvPr id="54" name="Google Shape;54;p16"/>
          <p:cNvSpPr txBox="1"/>
          <p:nvPr>
            <p:ph idx="5"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17574ab621_0_0"/>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US"/>
              <a:t>Earley Parsing</a:t>
            </a:r>
            <a:endParaRPr/>
          </a:p>
        </p:txBody>
      </p:sp>
      <p:sp>
        <p:nvSpPr>
          <p:cNvPr id="70" name="Google Shape;70;g317574ab621_0_0"/>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Aidan Schaubhut and Joel Porter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Introduction to Parsing Algorithms</a:t>
            </a:r>
            <a:endParaRPr/>
          </a:p>
        </p:txBody>
      </p:sp>
      <p:sp>
        <p:nvSpPr>
          <p:cNvPr id="76" name="Google Shape;76;p1"/>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The Role of Parsing in Natural Language Processing</a:t>
            </a:r>
            <a:endParaRPr/>
          </a:p>
        </p:txBody>
      </p:sp>
      <p:sp>
        <p:nvSpPr>
          <p:cNvPr id="77" name="Google Shape;77;p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79" name="Google Shape;79;p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228600" y="1508670"/>
            <a:ext cx="86868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2860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 name="Google Shape;83;p1"/>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zzqphlhe.png" id="84" name="Google Shape;84;p1"/>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85" name="Google Shape;85;p1"/>
          <p:cNvSpPr txBox="1"/>
          <p:nvPr/>
        </p:nvSpPr>
        <p:spPr>
          <a:xfrm>
            <a:off x="228600" y="1965895"/>
            <a:ext cx="2692200" cy="1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Parsing in NLP</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Parsing algorithms analyze the syntactic structure of sentences, crucial for understanding and processing natural language.</a:t>
            </a:r>
            <a:endParaRPr/>
          </a:p>
        </p:txBody>
      </p:sp>
      <p:sp>
        <p:nvSpPr>
          <p:cNvPr id="86" name="Google Shape;86;p1"/>
          <p:cNvSpPr/>
          <p:nvPr/>
        </p:nvSpPr>
        <p:spPr>
          <a:xfrm>
            <a:off x="3225700" y="1508670"/>
            <a:ext cx="2692449"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1"/>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xpfosyoe.png" id="89" name="Google Shape;89;p1"/>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90" name="Google Shape;90;p1"/>
          <p:cNvSpPr txBox="1"/>
          <p:nvPr/>
        </p:nvSpPr>
        <p:spPr>
          <a:xfrm>
            <a:off x="3225700" y="1965894"/>
            <a:ext cx="2692500" cy="800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Importance of Efficiency</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Efficient parsing is essential for real-time applications and large-scale data processing.</a:t>
            </a:r>
            <a:endParaRPr/>
          </a:p>
        </p:txBody>
      </p:sp>
      <p:sp>
        <p:nvSpPr>
          <p:cNvPr id="91" name="Google Shape;91;p1"/>
          <p:cNvSpPr/>
          <p:nvPr/>
        </p:nvSpPr>
        <p:spPr>
          <a:xfrm>
            <a:off x="622295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mqdiee9s.png" id="94" name="Google Shape;94;p1"/>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95" name="Google Shape;95;p1"/>
          <p:cNvSpPr txBox="1"/>
          <p:nvPr/>
        </p:nvSpPr>
        <p:spPr>
          <a:xfrm>
            <a:off x="6222950" y="1965896"/>
            <a:ext cx="2692200" cy="1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Focus on Earley's Algorithm</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One of the foundational algorithms for context-free grammar parsing, known for its flexibility and applicability.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Overview of the Earley Parsing Algorithm</a:t>
            </a:r>
            <a:endParaRPr/>
          </a:p>
        </p:txBody>
      </p:sp>
      <p:sp>
        <p:nvSpPr>
          <p:cNvPr id="101" name="Google Shape;101;p2"/>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Core Concepts and Functionality</a:t>
            </a:r>
            <a:endParaRPr/>
          </a:p>
        </p:txBody>
      </p:sp>
      <p:sp>
        <p:nvSpPr>
          <p:cNvPr id="102" name="Google Shape;102;p2"/>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04" name="Google Shape;104;p2"/>
          <p:cNvSpPr/>
          <p:nvPr/>
        </p:nvSpPr>
        <p:spPr>
          <a:xfrm>
            <a:off x="228600" y="1508670"/>
            <a:ext cx="8686800"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2286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2"/>
          <p:cNvSpPr txBox="1"/>
          <p:nvPr/>
        </p:nvSpPr>
        <p:spPr>
          <a:xfrm>
            <a:off x="228600" y="1508670"/>
            <a:ext cx="4190999" cy="2346424"/>
          </a:xfrm>
          <a:prstGeom prst="rect">
            <a:avLst/>
          </a:prstGeom>
          <a:noFill/>
          <a:ln>
            <a:noFill/>
          </a:ln>
        </p:spPr>
        <p:txBody>
          <a:bodyPr anchorCtr="0" anchor="t" bIns="190500" lIns="190500" spcFirstLastPara="1" rIns="0" wrap="square" tIns="0">
            <a:spAutoFit/>
          </a:bodyPr>
          <a:lstStyle/>
          <a:p>
            <a:pPr indent="-91440" lvl="0" marL="228600" marR="0" rtl="0" algn="l">
              <a:lnSpc>
                <a:spcPct val="100000"/>
              </a:lnSpc>
              <a:spcBef>
                <a:spcPts val="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Incremental Parsing:</a:t>
            </a:r>
            <a:r>
              <a:rPr b="0" i="0" lang="en-US" sz="1300" u="none" cap="none" strike="noStrike">
                <a:solidFill>
                  <a:srgbClr val="616161"/>
                </a:solidFill>
                <a:latin typeface="Proxima Nova"/>
                <a:ea typeface="Proxima Nova"/>
                <a:cs typeface="Proxima Nova"/>
                <a:sym typeface="Proxima Nova"/>
              </a:rPr>
              <a:t> Processes input sequentially from left to right, enabling real-time parsing applications.</a:t>
            </a:r>
            <a:endParaRPr/>
          </a:p>
          <a:p>
            <a:pPr indent="-91440" lvl="1" marL="228600" marR="0" rtl="0" algn="l">
              <a:lnSpc>
                <a:spcPct val="100000"/>
              </a:lnSpc>
              <a:spcBef>
                <a:spcPts val="20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Efficiency in Parsing:</a:t>
            </a:r>
            <a:r>
              <a:rPr b="0" i="0" lang="en-US" sz="1300" u="none" cap="none" strike="noStrike">
                <a:solidFill>
                  <a:srgbClr val="616161"/>
                </a:solidFill>
                <a:latin typeface="Proxima Nova"/>
                <a:ea typeface="Proxima Nova"/>
                <a:cs typeface="Proxima Nova"/>
                <a:sym typeface="Proxima Nova"/>
              </a:rPr>
              <a:t> Originally designed with O(N^3) complexity, suitable for unambiguous and certain bounded grammars.</a:t>
            </a:r>
            <a:endParaRPr/>
          </a:p>
          <a:p>
            <a:pPr indent="-91440" lvl="1" marL="228600" marR="0" rtl="0" algn="l">
              <a:lnSpc>
                <a:spcPct val="100000"/>
              </a:lnSpc>
              <a:spcBef>
                <a:spcPts val="12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Top-Down &amp; Bottom-Up Combination:</a:t>
            </a:r>
            <a:r>
              <a:rPr b="0" i="0" lang="en-US" sz="1300" u="none" cap="none" strike="noStrike">
                <a:solidFill>
                  <a:srgbClr val="616161"/>
                </a:solidFill>
                <a:latin typeface="Proxima Nova"/>
                <a:ea typeface="Proxima Nova"/>
                <a:cs typeface="Proxima Nova"/>
                <a:sym typeface="Proxima Nova"/>
              </a:rPr>
              <a:t> Earley's method blends goal-driven and data-driven techniques, optimizing parsing routes.</a:t>
            </a:r>
            <a:endParaRPr/>
          </a:p>
        </p:txBody>
      </p:sp>
      <p:sp>
        <p:nvSpPr>
          <p:cNvPr id="107" name="Google Shape;107;p2"/>
          <p:cNvSpPr/>
          <p:nvPr/>
        </p:nvSpPr>
        <p:spPr>
          <a:xfrm>
            <a:off x="47244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 name="Google Shape;108;p2"/>
          <p:cNvSpPr txBox="1"/>
          <p:nvPr/>
        </p:nvSpPr>
        <p:spPr>
          <a:xfrm>
            <a:off x="4724400" y="1508670"/>
            <a:ext cx="4190999" cy="236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2gg4ywci.png" id="109" name="Google Shape;109;p2"/>
          <p:cNvPicPr preferRelativeResize="0"/>
          <p:nvPr/>
        </p:nvPicPr>
        <p:blipFill rotWithShape="1">
          <a:blip r:embed="rId3">
            <a:alphaModFix/>
          </a:blip>
          <a:srcRect b="0" l="0" r="0" t="0"/>
          <a:stretch/>
        </p:blipFill>
        <p:spPr>
          <a:xfrm>
            <a:off x="4724400" y="1508670"/>
            <a:ext cx="4190999" cy="2362200"/>
          </a:xfrm>
          <a:prstGeom prst="rect">
            <a:avLst/>
          </a:prstGeom>
          <a:noFill/>
          <a:ln>
            <a:noFill/>
          </a:ln>
        </p:spPr>
      </p:pic>
      <p:sp>
        <p:nvSpPr>
          <p:cNvPr id="110" name="Google Shape;110;p2"/>
          <p:cNvSpPr/>
          <p:nvPr/>
        </p:nvSpPr>
        <p:spPr>
          <a:xfrm>
            <a:off x="4724400" y="3947070"/>
            <a:ext cx="4190999" cy="152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4724400" y="3947070"/>
            <a:ext cx="4190999" cy="152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900" u="none" cap="none" strike="noStrike">
                <a:solidFill>
                  <a:srgbClr val="616161"/>
                </a:solidFill>
                <a:latin typeface="Proxima Nova"/>
                <a:ea typeface="Proxima Nova"/>
                <a:cs typeface="Proxima Nova"/>
                <a:sym typeface="Proxima Nova"/>
              </a:rPr>
              <a:t>Photo by Pankaj Patel on Unsplash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Semiring-Weighted Parsing Innovations</a:t>
            </a:r>
            <a:endParaRPr/>
          </a:p>
        </p:txBody>
      </p:sp>
      <p:sp>
        <p:nvSpPr>
          <p:cNvPr id="117" name="Google Shape;117;p3"/>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Incorporating Weights into Parsing</a:t>
            </a:r>
            <a:endParaRPr/>
          </a:p>
        </p:txBody>
      </p:sp>
      <p:sp>
        <p:nvSpPr>
          <p:cNvPr id="118" name="Google Shape;118;p3"/>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20" name="Google Shape;120;p3"/>
          <p:cNvSpPr/>
          <p:nvPr/>
        </p:nvSpPr>
        <p:spPr>
          <a:xfrm>
            <a:off x="228600" y="1508670"/>
            <a:ext cx="8686800"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2286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 name="Google Shape;122;p3"/>
          <p:cNvSpPr txBox="1"/>
          <p:nvPr/>
        </p:nvSpPr>
        <p:spPr>
          <a:xfrm>
            <a:off x="228600" y="1508670"/>
            <a:ext cx="4190999" cy="2346424"/>
          </a:xfrm>
          <a:prstGeom prst="rect">
            <a:avLst/>
          </a:prstGeom>
          <a:noFill/>
          <a:ln>
            <a:noFill/>
          </a:ln>
        </p:spPr>
        <p:txBody>
          <a:bodyPr anchorCtr="0" anchor="t" bIns="190500" lIns="190500" spcFirstLastPara="1" rIns="0" wrap="square" tIns="0">
            <a:spAutoFit/>
          </a:bodyPr>
          <a:lstStyle/>
          <a:p>
            <a:pPr indent="-91440" lvl="0" marL="228600" marR="0" rtl="0" algn="l">
              <a:lnSpc>
                <a:spcPct val="100000"/>
              </a:lnSpc>
              <a:spcBef>
                <a:spcPts val="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Weighted Context-Free Grammar:</a:t>
            </a:r>
            <a:r>
              <a:rPr b="0" i="0" lang="en-US" sz="1300" u="none" cap="none" strike="noStrike">
                <a:solidFill>
                  <a:srgbClr val="616161"/>
                </a:solidFill>
                <a:latin typeface="Proxima Nova"/>
                <a:ea typeface="Proxima Nova"/>
                <a:cs typeface="Proxima Nova"/>
                <a:sym typeface="Proxima Nova"/>
              </a:rPr>
              <a:t> Extends CFG by assigning weights to productions, allowing for probabilistic parsing.</a:t>
            </a:r>
            <a:endParaRPr/>
          </a:p>
          <a:p>
            <a:pPr indent="-91440" lvl="1" marL="228600" marR="0" rtl="0" algn="l">
              <a:lnSpc>
                <a:spcPct val="100000"/>
              </a:lnSpc>
              <a:spcBef>
                <a:spcPts val="20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Efficiency and Scalability:</a:t>
            </a:r>
            <a:r>
              <a:rPr b="0" i="0" lang="en-US" sz="1300" u="none" cap="none" strike="noStrike">
                <a:solidFill>
                  <a:srgbClr val="616161"/>
                </a:solidFill>
                <a:latin typeface="Proxima Nova"/>
                <a:ea typeface="Proxima Nova"/>
                <a:cs typeface="Proxima Nova"/>
                <a:sym typeface="Proxima Nova"/>
              </a:rPr>
              <a:t> Reduces runtime by factoring in production weights, enabling faster processing of large grammars.</a:t>
            </a:r>
            <a:endParaRPr/>
          </a:p>
          <a:p>
            <a:pPr indent="-91440" lvl="1" marL="228600" marR="0" rtl="0" algn="l">
              <a:lnSpc>
                <a:spcPct val="100000"/>
              </a:lnSpc>
              <a:spcBef>
                <a:spcPts val="12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Applications in NLP:</a:t>
            </a:r>
            <a:r>
              <a:rPr b="0" i="0" lang="en-US" sz="1300" u="none" cap="none" strike="noStrike">
                <a:solidFill>
                  <a:srgbClr val="616161"/>
                </a:solidFill>
                <a:latin typeface="Proxima Nova"/>
                <a:ea typeface="Proxima Nova"/>
                <a:cs typeface="Proxima Nova"/>
                <a:sym typeface="Proxima Nova"/>
              </a:rPr>
              <a:t> Improved parsing for tasks such as speech recognition and language modeling by focusing on more likely structures.</a:t>
            </a:r>
            <a:endParaRPr/>
          </a:p>
        </p:txBody>
      </p:sp>
      <p:sp>
        <p:nvSpPr>
          <p:cNvPr id="123" name="Google Shape;123;p3"/>
          <p:cNvSpPr/>
          <p:nvPr/>
        </p:nvSpPr>
        <p:spPr>
          <a:xfrm>
            <a:off x="47244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4724400" y="1508670"/>
            <a:ext cx="4190999" cy="236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lqm1jr00.png" id="125" name="Google Shape;125;p3"/>
          <p:cNvPicPr preferRelativeResize="0"/>
          <p:nvPr/>
        </p:nvPicPr>
        <p:blipFill rotWithShape="1">
          <a:blip r:embed="rId3">
            <a:alphaModFix/>
          </a:blip>
          <a:srcRect b="0" l="0" r="0" t="0"/>
          <a:stretch/>
        </p:blipFill>
        <p:spPr>
          <a:xfrm>
            <a:off x="4724400" y="1508670"/>
            <a:ext cx="4190999" cy="2362200"/>
          </a:xfrm>
          <a:prstGeom prst="rect">
            <a:avLst/>
          </a:prstGeom>
          <a:noFill/>
          <a:ln>
            <a:noFill/>
          </a:ln>
        </p:spPr>
      </p:pic>
      <p:sp>
        <p:nvSpPr>
          <p:cNvPr id="126" name="Google Shape;126;p3"/>
          <p:cNvSpPr/>
          <p:nvPr/>
        </p:nvSpPr>
        <p:spPr>
          <a:xfrm>
            <a:off x="4724400" y="3947070"/>
            <a:ext cx="4190999" cy="152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 name="Google Shape;127;p3"/>
          <p:cNvSpPr txBox="1"/>
          <p:nvPr/>
        </p:nvSpPr>
        <p:spPr>
          <a:xfrm>
            <a:off x="4724400" y="3947070"/>
            <a:ext cx="4190999" cy="152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900" u="none" cap="none" strike="noStrike">
                <a:solidFill>
                  <a:srgbClr val="616161"/>
                </a:solidFill>
                <a:latin typeface="Proxima Nova"/>
                <a:ea typeface="Proxima Nova"/>
                <a:cs typeface="Proxima Nova"/>
                <a:sym typeface="Proxima Nova"/>
              </a:rPr>
              <a:t>Photo by Digitawise Agency on Unsplash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Enhanced Earley Parsing (EarleyFast)</a:t>
            </a:r>
            <a:endParaRPr/>
          </a:p>
        </p:txBody>
      </p:sp>
      <p:sp>
        <p:nvSpPr>
          <p:cNvPr id="133" name="Google Shape;133;p4"/>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Improving Prediction and Completion</a:t>
            </a:r>
            <a:endParaRPr/>
          </a:p>
        </p:txBody>
      </p:sp>
      <p:sp>
        <p:nvSpPr>
          <p:cNvPr id="134" name="Google Shape;134;p4"/>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36" name="Google Shape;136;p4"/>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228600" y="1508670"/>
            <a:ext cx="86868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22860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4"/>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2yt6nqxm.png" id="141" name="Google Shape;141;p4"/>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142" name="Google Shape;142;p4"/>
          <p:cNvSpPr txBox="1"/>
          <p:nvPr/>
        </p:nvSpPr>
        <p:spPr>
          <a:xfrm>
            <a:off x="22860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Optimized Prediction</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Separates prediction steps into focused rules, reducing complexity by handling fewer items at once.</a:t>
            </a:r>
            <a:endParaRPr/>
          </a:p>
        </p:txBody>
      </p:sp>
      <p:sp>
        <p:nvSpPr>
          <p:cNvPr id="143" name="Google Shape;143;p4"/>
          <p:cNvSpPr/>
          <p:nvPr/>
        </p:nvSpPr>
        <p:spPr>
          <a:xfrm>
            <a:off x="3225700" y="1508670"/>
            <a:ext cx="2692449"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5" name="Google Shape;145;p4"/>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sl6jm2gr.png" id="146" name="Google Shape;146;p4"/>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147" name="Google Shape;147;p4"/>
          <p:cNvSpPr txBox="1"/>
          <p:nvPr/>
        </p:nvSpPr>
        <p:spPr>
          <a:xfrm>
            <a:off x="3225700" y="1965870"/>
            <a:ext cx="2692449"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Efficient Completion</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Utilizes combined completion rules to manage parsing items with reduced redundancy.</a:t>
            </a:r>
            <a:endParaRPr/>
          </a:p>
        </p:txBody>
      </p:sp>
      <p:sp>
        <p:nvSpPr>
          <p:cNvPr id="148" name="Google Shape;148;p4"/>
          <p:cNvSpPr/>
          <p:nvPr/>
        </p:nvSpPr>
        <p:spPr>
          <a:xfrm>
            <a:off x="622295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4"/>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s_crbzbe.png" id="151" name="Google Shape;151;p4"/>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152" name="Google Shape;152;p4"/>
          <p:cNvSpPr txBox="1"/>
          <p:nvPr/>
        </p:nvSpPr>
        <p:spPr>
          <a:xfrm>
            <a:off x="622295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Reduced Complexity</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Achieves O(N^3) runtime for general grammars with an improved focus on minimizing unnecessary computations.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Applications of Enhanced Parsing in NLP</a:t>
            </a:r>
            <a:endParaRPr/>
          </a:p>
        </p:txBody>
      </p:sp>
      <p:sp>
        <p:nvSpPr>
          <p:cNvPr id="158" name="Google Shape;158;p5"/>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Use Cases for Semiring-Weighted Parsing</a:t>
            </a:r>
            <a:endParaRPr/>
          </a:p>
        </p:txBody>
      </p:sp>
      <p:sp>
        <p:nvSpPr>
          <p:cNvPr id="159" name="Google Shape;159;p5"/>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61" name="Google Shape;161;p5"/>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228600" y="1508670"/>
            <a:ext cx="8686800" cy="169128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228600" y="1508670"/>
            <a:ext cx="2692300" cy="169128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5"/>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sna57alb.png" id="166" name="Google Shape;166;p5"/>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167" name="Google Shape;167;p5"/>
          <p:cNvSpPr txBox="1"/>
          <p:nvPr/>
        </p:nvSpPr>
        <p:spPr>
          <a:xfrm>
            <a:off x="22860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Real-Time Speech Recognition</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Improves accuracy by prioritizing more likely parses based on context and prior data.</a:t>
            </a:r>
            <a:endParaRPr/>
          </a:p>
        </p:txBody>
      </p:sp>
      <p:sp>
        <p:nvSpPr>
          <p:cNvPr id="168" name="Google Shape;168;p5"/>
          <p:cNvSpPr/>
          <p:nvPr/>
        </p:nvSpPr>
        <p:spPr>
          <a:xfrm>
            <a:off x="3225700" y="1508670"/>
            <a:ext cx="2692449" cy="169128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 name="Google Shape;170;p5"/>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sxezj3hn.png" id="171" name="Google Shape;171;p5"/>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172" name="Google Shape;172;p5"/>
          <p:cNvSpPr txBox="1"/>
          <p:nvPr/>
        </p:nvSpPr>
        <p:spPr>
          <a:xfrm>
            <a:off x="3225700" y="1965870"/>
            <a:ext cx="2692449"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Large-Scale Text Processing</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Enables faster processing of extensive grammar sets, ideal for automated language processing systems.</a:t>
            </a:r>
            <a:endParaRPr/>
          </a:p>
        </p:txBody>
      </p:sp>
      <p:sp>
        <p:nvSpPr>
          <p:cNvPr id="173" name="Google Shape;173;p5"/>
          <p:cNvSpPr/>
          <p:nvPr/>
        </p:nvSpPr>
        <p:spPr>
          <a:xfrm>
            <a:off x="6222950" y="1508670"/>
            <a:ext cx="2692300" cy="169128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5"/>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jhx41vti.png" id="176" name="Google Shape;176;p5"/>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177" name="Google Shape;177;p5"/>
          <p:cNvSpPr txBox="1"/>
          <p:nvPr/>
        </p:nvSpPr>
        <p:spPr>
          <a:xfrm>
            <a:off x="6222950" y="1965870"/>
            <a:ext cx="2692300" cy="41136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Incremental Parsing for Language Models</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Allows for parsing in stages, enhancing response times in applications like autocomplete or dialogue systems.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Conclusion and Future Directions</a:t>
            </a:r>
            <a:endParaRPr/>
          </a:p>
        </p:txBody>
      </p:sp>
      <p:sp>
        <p:nvSpPr>
          <p:cNvPr id="183" name="Google Shape;183;p6"/>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Impact and Prospects for Parsing Algorithms</a:t>
            </a:r>
            <a:endParaRPr/>
          </a:p>
        </p:txBody>
      </p:sp>
      <p:sp>
        <p:nvSpPr>
          <p:cNvPr id="184" name="Google Shape;184;p6"/>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86" name="Google Shape;186;p6"/>
          <p:cNvSpPr/>
          <p:nvPr/>
        </p:nvSpPr>
        <p:spPr>
          <a:xfrm>
            <a:off x="228600" y="1508670"/>
            <a:ext cx="8686800"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2286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6"/>
          <p:cNvSpPr txBox="1"/>
          <p:nvPr/>
        </p:nvSpPr>
        <p:spPr>
          <a:xfrm>
            <a:off x="228600" y="1508670"/>
            <a:ext cx="4190999" cy="2552104"/>
          </a:xfrm>
          <a:prstGeom prst="rect">
            <a:avLst/>
          </a:prstGeom>
          <a:noFill/>
          <a:ln>
            <a:noFill/>
          </a:ln>
        </p:spPr>
        <p:txBody>
          <a:bodyPr anchorCtr="0" anchor="t" bIns="190500" lIns="190500" spcFirstLastPara="1" rIns="0" wrap="square" tIns="0">
            <a:spAutoFit/>
          </a:bodyPr>
          <a:lstStyle/>
          <a:p>
            <a:pPr indent="-91440" lvl="0" marL="228600" marR="0" rtl="0" algn="l">
              <a:lnSpc>
                <a:spcPct val="100000"/>
              </a:lnSpc>
              <a:spcBef>
                <a:spcPts val="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Advancements in Efficiency:</a:t>
            </a:r>
            <a:r>
              <a:rPr b="0" i="0" lang="en-US" sz="1300" u="none" cap="none" strike="noStrike">
                <a:solidFill>
                  <a:srgbClr val="616161"/>
                </a:solidFill>
                <a:latin typeface="Proxima Nova"/>
                <a:ea typeface="Proxima Nova"/>
                <a:cs typeface="Proxima Nova"/>
                <a:sym typeface="Proxima Nova"/>
              </a:rPr>
              <a:t> Ongoing research continues to refine parsing efficiency, reducing runtime even for complex grammars.</a:t>
            </a:r>
            <a:endParaRPr/>
          </a:p>
          <a:p>
            <a:pPr indent="-91440" lvl="1" marL="228600" marR="0" rtl="0" algn="l">
              <a:lnSpc>
                <a:spcPct val="100000"/>
              </a:lnSpc>
              <a:spcBef>
                <a:spcPts val="20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Potential in Real-Time NLP:</a:t>
            </a:r>
            <a:r>
              <a:rPr b="0" i="0" lang="en-US" sz="1300" u="none" cap="none" strike="noStrike">
                <a:solidFill>
                  <a:srgbClr val="616161"/>
                </a:solidFill>
                <a:latin typeface="Proxima Nova"/>
                <a:ea typeface="Proxima Nova"/>
                <a:cs typeface="Proxima Nova"/>
                <a:sym typeface="Proxima Nova"/>
              </a:rPr>
              <a:t> Enhanced parsers hold promise for real-time applications, such as dialogue systems and interactive translation.</a:t>
            </a:r>
            <a:endParaRPr/>
          </a:p>
          <a:p>
            <a:pPr indent="-91440" lvl="1" marL="228600" marR="0" rtl="0" algn="l">
              <a:lnSpc>
                <a:spcPct val="100000"/>
              </a:lnSpc>
              <a:spcBef>
                <a:spcPts val="12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Integration with Machine Learning:</a:t>
            </a:r>
            <a:r>
              <a:rPr b="0" i="0" lang="en-US" sz="1300" u="none" cap="none" strike="noStrike">
                <a:solidFill>
                  <a:srgbClr val="616161"/>
                </a:solidFill>
                <a:latin typeface="Proxima Nova"/>
                <a:ea typeface="Proxima Nova"/>
                <a:cs typeface="Proxima Nova"/>
                <a:sym typeface="Proxima Nova"/>
              </a:rPr>
              <a:t> Future directions include combining traditional parsing with machine learning for adaptive, robust parsing systems.</a:t>
            </a:r>
            <a:endParaRPr/>
          </a:p>
        </p:txBody>
      </p:sp>
      <p:sp>
        <p:nvSpPr>
          <p:cNvPr id="189" name="Google Shape;189;p6"/>
          <p:cNvSpPr/>
          <p:nvPr/>
        </p:nvSpPr>
        <p:spPr>
          <a:xfrm>
            <a:off x="47244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6"/>
          <p:cNvSpPr txBox="1"/>
          <p:nvPr/>
        </p:nvSpPr>
        <p:spPr>
          <a:xfrm>
            <a:off x="4724400" y="1508670"/>
            <a:ext cx="4190999" cy="236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iogg7wlh.png" id="191" name="Google Shape;191;p6"/>
          <p:cNvPicPr preferRelativeResize="0"/>
          <p:nvPr/>
        </p:nvPicPr>
        <p:blipFill rotWithShape="1">
          <a:blip r:embed="rId3">
            <a:alphaModFix/>
          </a:blip>
          <a:srcRect b="0" l="0" r="0" t="0"/>
          <a:stretch/>
        </p:blipFill>
        <p:spPr>
          <a:xfrm>
            <a:off x="4724400" y="1508670"/>
            <a:ext cx="4190999" cy="2362200"/>
          </a:xfrm>
          <a:prstGeom prst="rect">
            <a:avLst/>
          </a:prstGeom>
          <a:noFill/>
          <a:ln>
            <a:noFill/>
          </a:ln>
        </p:spPr>
      </p:pic>
      <p:sp>
        <p:nvSpPr>
          <p:cNvPr id="192" name="Google Shape;192;p6"/>
          <p:cNvSpPr/>
          <p:nvPr/>
        </p:nvSpPr>
        <p:spPr>
          <a:xfrm>
            <a:off x="4724400" y="3947070"/>
            <a:ext cx="4190999" cy="152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6"/>
          <p:cNvSpPr txBox="1"/>
          <p:nvPr/>
        </p:nvSpPr>
        <p:spPr>
          <a:xfrm>
            <a:off x="4724400" y="3947070"/>
            <a:ext cx="4190999" cy="152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900" u="none" cap="none" strike="noStrike">
                <a:solidFill>
                  <a:srgbClr val="616161"/>
                </a:solidFill>
                <a:latin typeface="Proxima Nova"/>
                <a:ea typeface="Proxima Nova"/>
                <a:cs typeface="Proxima Nova"/>
                <a:sym typeface="Proxima Nova"/>
              </a:rPr>
              <a:t>Photo by Nik on Unsplash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