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D65A8AB-8644-4926-B23A-2DE866CB7CD7}" type="datetimeFigureOut">
              <a:rPr lang="es-US" smtClean="0"/>
              <a:t>6/25/2018</a:t>
            </a:fld>
            <a:endParaRPr lang="es-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s-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E853181-438D-41D1-B5D0-DCD87FA444E1}" type="slidenum">
              <a:rPr lang="es-US" smtClean="0"/>
              <a:t>‹Nº›</a:t>
            </a:fld>
            <a:endParaRPr lang="es-US"/>
          </a:p>
        </p:txBody>
      </p:sp>
    </p:spTree>
    <p:extLst>
      <p:ext uri="{BB962C8B-B14F-4D97-AF65-F5344CB8AC3E}">
        <p14:creationId xmlns:p14="http://schemas.microsoft.com/office/powerpoint/2010/main" val="227442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D65A8AB-8644-4926-B23A-2DE866CB7CD7}" type="datetimeFigureOut">
              <a:rPr lang="es-US" smtClean="0"/>
              <a:t>6/25/2018</a:t>
            </a:fld>
            <a:endParaRPr lang="es-US"/>
          </a:p>
        </p:txBody>
      </p:sp>
      <p:sp>
        <p:nvSpPr>
          <p:cNvPr id="6" name="Footer Placeholder 5"/>
          <p:cNvSpPr>
            <a:spLocks noGrp="1"/>
          </p:cNvSpPr>
          <p:nvPr>
            <p:ph type="ftr" sz="quarter" idx="11"/>
          </p:nvPr>
        </p:nvSpPr>
        <p:spPr/>
        <p:txBody>
          <a:bodyPr/>
          <a:lstStyle/>
          <a:p>
            <a:endParaRPr lang="es-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230588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D65A8AB-8644-4926-B23A-2DE866CB7CD7}" type="datetimeFigureOut">
              <a:rPr lang="es-US" smtClean="0"/>
              <a:t>6/25/2018</a:t>
            </a:fld>
            <a:endParaRPr lang="es-US"/>
          </a:p>
        </p:txBody>
      </p:sp>
      <p:sp>
        <p:nvSpPr>
          <p:cNvPr id="5" name="Footer Placeholder 4"/>
          <p:cNvSpPr>
            <a:spLocks noGrp="1"/>
          </p:cNvSpPr>
          <p:nvPr>
            <p:ph type="ftr" sz="quarter" idx="11"/>
          </p:nvPr>
        </p:nvSpPr>
        <p:spPr/>
        <p:txBody>
          <a:bodyPr/>
          <a:lstStyle/>
          <a:p>
            <a:endParaRPr lang="es-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157298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D65A8AB-8644-4926-B23A-2DE866CB7CD7}" type="datetimeFigureOut">
              <a:rPr lang="es-US" smtClean="0"/>
              <a:t>6/25/2018</a:t>
            </a:fld>
            <a:endParaRPr lang="es-US"/>
          </a:p>
        </p:txBody>
      </p:sp>
      <p:sp>
        <p:nvSpPr>
          <p:cNvPr id="5" name="Footer Placeholder 4"/>
          <p:cNvSpPr>
            <a:spLocks noGrp="1"/>
          </p:cNvSpPr>
          <p:nvPr>
            <p:ph type="ftr" sz="quarter" idx="11"/>
          </p:nvPr>
        </p:nvSpPr>
        <p:spPr/>
        <p:txBody>
          <a:bodyPr/>
          <a:lstStyle/>
          <a:p>
            <a:endParaRPr lang="es-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2175498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D65A8AB-8644-4926-B23A-2DE866CB7CD7}" type="datetimeFigureOut">
              <a:rPr lang="es-US" smtClean="0"/>
              <a:t>6/25/2018</a:t>
            </a:fld>
            <a:endParaRPr lang="es-US"/>
          </a:p>
        </p:txBody>
      </p:sp>
      <p:sp>
        <p:nvSpPr>
          <p:cNvPr id="5" name="Footer Placeholder 4"/>
          <p:cNvSpPr>
            <a:spLocks noGrp="1"/>
          </p:cNvSpPr>
          <p:nvPr>
            <p:ph type="ftr" sz="quarter" idx="11"/>
          </p:nvPr>
        </p:nvSpPr>
        <p:spPr/>
        <p:txBody>
          <a:bodyPr/>
          <a:lstStyle/>
          <a:p>
            <a:endParaRPr lang="es-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1375751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D65A8AB-8644-4926-B23A-2DE866CB7CD7}" type="datetimeFigureOut">
              <a:rPr lang="es-US" smtClean="0"/>
              <a:t>6/25/2018</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150136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D65A8AB-8644-4926-B23A-2DE866CB7CD7}" type="datetimeFigureOut">
              <a:rPr lang="es-US" smtClean="0"/>
              <a:t>6/25/2018</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3427754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D65A8AB-8644-4926-B23A-2DE866CB7CD7}" type="datetimeFigureOut">
              <a:rPr lang="es-US" smtClean="0"/>
              <a:t>6/25/2018</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608331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D65A8AB-8644-4926-B23A-2DE866CB7CD7}" type="datetimeFigureOut">
              <a:rPr lang="es-US" smtClean="0"/>
              <a:t>6/25/2018</a:t>
            </a:fld>
            <a:endParaRPr lang="es-US"/>
          </a:p>
        </p:txBody>
      </p:sp>
      <p:sp>
        <p:nvSpPr>
          <p:cNvPr id="5" name="Footer Placeholder 4"/>
          <p:cNvSpPr>
            <a:spLocks noGrp="1"/>
          </p:cNvSpPr>
          <p:nvPr>
            <p:ph type="ftr" sz="quarter" idx="11"/>
          </p:nvPr>
        </p:nvSpPr>
        <p:spPr/>
        <p:txBody>
          <a:bodyPr/>
          <a:lstStyle/>
          <a:p>
            <a:endParaRPr lang="es-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163222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D65A8AB-8644-4926-B23A-2DE866CB7CD7}" type="datetimeFigureOut">
              <a:rPr lang="es-US" smtClean="0"/>
              <a:t>6/25/2018</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399241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D65A8AB-8644-4926-B23A-2DE866CB7CD7}" type="datetimeFigureOut">
              <a:rPr lang="es-US" smtClean="0"/>
              <a:t>6/25/2018</a:t>
            </a:fld>
            <a:endParaRPr lang="es-US"/>
          </a:p>
        </p:txBody>
      </p:sp>
      <p:sp>
        <p:nvSpPr>
          <p:cNvPr id="5" name="Footer Placeholder 4"/>
          <p:cNvSpPr>
            <a:spLocks noGrp="1"/>
          </p:cNvSpPr>
          <p:nvPr>
            <p:ph type="ftr" sz="quarter" idx="11"/>
          </p:nvPr>
        </p:nvSpPr>
        <p:spPr/>
        <p:txBody>
          <a:bodyPr/>
          <a:lstStyle/>
          <a:p>
            <a:endParaRPr lang="es-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43619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D65A8AB-8644-4926-B23A-2DE866CB7CD7}" type="datetimeFigureOut">
              <a:rPr lang="es-US" smtClean="0"/>
              <a:t>6/25/2018</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315835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D65A8AB-8644-4926-B23A-2DE866CB7CD7}" type="datetimeFigureOut">
              <a:rPr lang="es-US" smtClean="0"/>
              <a:t>6/25/2018</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270216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D65A8AB-8644-4926-B23A-2DE866CB7CD7}" type="datetimeFigureOut">
              <a:rPr lang="es-US" smtClean="0"/>
              <a:t>6/25/2018</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162752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5A8AB-8644-4926-B23A-2DE866CB7CD7}" type="datetimeFigureOut">
              <a:rPr lang="es-US" smtClean="0"/>
              <a:t>6/25/2018</a:t>
            </a:fld>
            <a:endParaRPr lang="es-US"/>
          </a:p>
        </p:txBody>
      </p:sp>
      <p:sp>
        <p:nvSpPr>
          <p:cNvPr id="3" name="Footer Placeholder 2"/>
          <p:cNvSpPr>
            <a:spLocks noGrp="1"/>
          </p:cNvSpPr>
          <p:nvPr>
            <p:ph type="ftr" sz="quarter" idx="11"/>
          </p:nvPr>
        </p:nvSpPr>
        <p:spPr/>
        <p:txBody>
          <a:bodyPr/>
          <a:lstStyle/>
          <a:p>
            <a:endParaRPr lang="es-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95828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D65A8AB-8644-4926-B23A-2DE866CB7CD7}" type="datetimeFigureOut">
              <a:rPr lang="es-US" smtClean="0"/>
              <a:t>6/25/2018</a:t>
            </a:fld>
            <a:endParaRPr lang="es-US"/>
          </a:p>
        </p:txBody>
      </p:sp>
      <p:sp>
        <p:nvSpPr>
          <p:cNvPr id="6" name="Footer Placeholder 5"/>
          <p:cNvSpPr>
            <a:spLocks noGrp="1"/>
          </p:cNvSpPr>
          <p:nvPr>
            <p:ph type="ftr" sz="quarter" idx="11"/>
          </p:nvPr>
        </p:nvSpPr>
        <p:spPr/>
        <p:txBody>
          <a:bodyPr/>
          <a:lstStyle/>
          <a:p>
            <a:endParaRPr lang="es-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6810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D65A8AB-8644-4926-B23A-2DE866CB7CD7}" type="datetimeFigureOut">
              <a:rPr lang="es-US" smtClean="0"/>
              <a:t>6/25/2018</a:t>
            </a:fld>
            <a:endParaRPr lang="es-US"/>
          </a:p>
        </p:txBody>
      </p:sp>
      <p:sp>
        <p:nvSpPr>
          <p:cNvPr id="6" name="Footer Placeholder 5"/>
          <p:cNvSpPr>
            <a:spLocks noGrp="1"/>
          </p:cNvSpPr>
          <p:nvPr>
            <p:ph type="ftr" sz="quarter" idx="11"/>
          </p:nvPr>
        </p:nvSpPr>
        <p:spPr/>
        <p:txBody>
          <a:bodyPr/>
          <a:lstStyle/>
          <a:p>
            <a:endParaRPr lang="es-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E853181-438D-41D1-B5D0-DCD87FA444E1}" type="slidenum">
              <a:rPr lang="es-US" smtClean="0"/>
              <a:t>‹Nº›</a:t>
            </a:fld>
            <a:endParaRPr lang="es-US"/>
          </a:p>
        </p:txBody>
      </p:sp>
    </p:spTree>
    <p:extLst>
      <p:ext uri="{BB962C8B-B14F-4D97-AF65-F5344CB8AC3E}">
        <p14:creationId xmlns:p14="http://schemas.microsoft.com/office/powerpoint/2010/main" val="63686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D65A8AB-8644-4926-B23A-2DE866CB7CD7}" type="datetimeFigureOut">
              <a:rPr lang="es-US" smtClean="0"/>
              <a:t>6/25/2018</a:t>
            </a:fld>
            <a:endParaRPr lang="es-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s-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E853181-438D-41D1-B5D0-DCD87FA444E1}" type="slidenum">
              <a:rPr lang="es-US" smtClean="0"/>
              <a:t>‹Nº›</a:t>
            </a:fld>
            <a:endParaRPr lang="es-US"/>
          </a:p>
        </p:txBody>
      </p:sp>
    </p:spTree>
    <p:extLst>
      <p:ext uri="{BB962C8B-B14F-4D97-AF65-F5344CB8AC3E}">
        <p14:creationId xmlns:p14="http://schemas.microsoft.com/office/powerpoint/2010/main" val="40472940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997132" y="739129"/>
            <a:ext cx="5580374" cy="1446550"/>
          </a:xfrm>
          <a:prstGeom prst="rect">
            <a:avLst/>
          </a:prstGeom>
        </p:spPr>
        <p:txBody>
          <a:bodyPr wrap="none">
            <a:spAutoFit/>
          </a:bodyPr>
          <a:lstStyle/>
          <a:p>
            <a:r>
              <a:rPr lang="es-ES" sz="8800" b="0" i="0" dirty="0" smtClean="0">
                <a:solidFill>
                  <a:srgbClr val="000000"/>
                </a:solidFill>
                <a:effectLst/>
                <a:latin typeface="Linux Libertine"/>
              </a:rPr>
              <a:t>Capgemini</a:t>
            </a:r>
            <a:endParaRPr lang="es-ES" sz="16600" b="0" i="0" dirty="0">
              <a:solidFill>
                <a:srgbClr val="000000"/>
              </a:solidFill>
              <a:effectLst/>
              <a:latin typeface="Linux Libertine"/>
            </a:endParaRPr>
          </a:p>
        </p:txBody>
      </p:sp>
      <p:sp>
        <p:nvSpPr>
          <p:cNvPr id="8" name="Rectángulo 7"/>
          <p:cNvSpPr/>
          <p:nvPr/>
        </p:nvSpPr>
        <p:spPr>
          <a:xfrm>
            <a:off x="1043835" y="2786266"/>
            <a:ext cx="6096000" cy="3139321"/>
          </a:xfrm>
          <a:prstGeom prst="rect">
            <a:avLst/>
          </a:prstGeom>
        </p:spPr>
        <p:txBody>
          <a:bodyPr>
            <a:spAutoFit/>
          </a:bodyPr>
          <a:lstStyle/>
          <a:p>
            <a:r>
              <a:rPr lang="es-US" dirty="0" smtClean="0"/>
              <a:t>Cap. Gemini S.A. es una corporación multinacional francesa con sede en París , Francia.​ El programa proporciona servicios de TI y es una de las mayores compañías del mundo de consultoría, externalización y servicios profesionales con casi 190.000 empleados en más de 40 países.4​5​6​ Fue fundada en 1967 por Serge Kampf, el vicepresidente actual, en Grenoble, Francia. Paul Hermelin, el presidente y consejero delegado del grupo Capgemini ha llevado a la compañía desde su nombramiento en diciembre de 2001.</a:t>
            </a:r>
            <a:endParaRPr lang="es-US" dirty="0"/>
          </a:p>
        </p:txBody>
      </p:sp>
      <p:pic>
        <p:nvPicPr>
          <p:cNvPr id="1028" name="Picture 4" descr="Resultado de imagen para Capgemin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9835" y="3587931"/>
            <a:ext cx="4309185" cy="130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17124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S" dirty="0" smtClean="0"/>
              <a:t>(1973-1996)</a:t>
            </a:r>
            <a:endParaRPr lang="es-US" dirty="0"/>
          </a:p>
        </p:txBody>
      </p:sp>
      <p:sp>
        <p:nvSpPr>
          <p:cNvPr id="3" name="Marcador de contenido 2"/>
          <p:cNvSpPr>
            <a:spLocks noGrp="1"/>
          </p:cNvSpPr>
          <p:nvPr>
            <p:ph idx="1"/>
          </p:nvPr>
        </p:nvSpPr>
        <p:spPr>
          <a:xfrm>
            <a:off x="776614" y="2603500"/>
            <a:ext cx="10321445" cy="3897508"/>
          </a:xfrm>
        </p:spPr>
        <p:txBody>
          <a:bodyPr>
            <a:normAutofit fontScale="70000" lnSpcReduction="20000"/>
          </a:bodyPr>
          <a:lstStyle/>
          <a:p>
            <a:r>
              <a:rPr lang="es-US" dirty="0"/>
              <a:t>En 1973 Sogeti adquirió una participación mayoritaria en su principal competidor europeo de servicios de TI, CAP (Centro de Análisis y programación).8​</a:t>
            </a:r>
          </a:p>
          <a:p>
            <a:r>
              <a:rPr lang="es-US" dirty="0"/>
              <a:t>En 1974 adquirió Gemini Sogeti Computadoras </a:t>
            </a:r>
            <a:r>
              <a:rPr lang="es-US" dirty="0" err="1"/>
              <a:t>Systems</a:t>
            </a:r>
            <a:r>
              <a:rPr lang="es-US" dirty="0"/>
              <a:t>, una empresa estadounidense con sede en Nueva York.9​</a:t>
            </a:r>
          </a:p>
          <a:p>
            <a:r>
              <a:rPr lang="es-US" dirty="0"/>
              <a:t>En 1975, después de haber hecho dos grandes adquisiciones de la PAC y Gemini Sistemas Informáticos, y tras la resolución de una disputa con el nombre similar CAP Reino Unido sobre el uso internacional de la denominación «PAC», Sogeti se renombró como CAP Gemini Sogeti.9​</a:t>
            </a:r>
          </a:p>
          <a:p>
            <a:r>
              <a:rPr lang="es-US" dirty="0"/>
              <a:t>En 1981, </a:t>
            </a:r>
            <a:r>
              <a:rPr lang="es-US" dirty="0" err="1"/>
              <a:t>Cap</a:t>
            </a:r>
            <a:r>
              <a:rPr lang="es-US" dirty="0"/>
              <a:t> Gemini Sogeti lanzó operaciones en Estados Unidos a raíz de la adquisición de la sede en Milwaukee DASD </a:t>
            </a:r>
            <a:r>
              <a:rPr lang="es-US" dirty="0" err="1"/>
              <a:t>Corporation</a:t>
            </a:r>
            <a:r>
              <a:rPr lang="es-US" dirty="0"/>
              <a:t>, especializada en la conversión de datos y el empleo de 500 personas en 20 sucursales en todo los EE.UU.. Tras esta adquisición, la operación de Estados Unidos era conocido como </a:t>
            </a:r>
            <a:r>
              <a:rPr lang="es-US" dirty="0" err="1"/>
              <a:t>Cap</a:t>
            </a:r>
            <a:r>
              <a:rPr lang="es-US" dirty="0"/>
              <a:t> Gemini DASD.10​</a:t>
            </a:r>
          </a:p>
          <a:p>
            <a:r>
              <a:rPr lang="es-US" dirty="0"/>
              <a:t>En 1986, </a:t>
            </a:r>
            <a:r>
              <a:rPr lang="es-US" dirty="0" err="1"/>
              <a:t>Cap</a:t>
            </a:r>
            <a:r>
              <a:rPr lang="es-US" dirty="0"/>
              <a:t> Gemini Sogeti adquirió la división de consultoría de la estadounidense CGA ordenador para crear </a:t>
            </a:r>
            <a:r>
              <a:rPr lang="es-US" dirty="0" err="1"/>
              <a:t>Cap</a:t>
            </a:r>
            <a:r>
              <a:rPr lang="es-US" dirty="0"/>
              <a:t> Gemini América.11​</a:t>
            </a:r>
          </a:p>
          <a:p>
            <a:r>
              <a:rPr lang="es-US" dirty="0"/>
              <a:t>En 1991, Gemini Consulting se formó a través de la integración de las dos empresas de consultoría de gestión (Estados Investigación y el Grupo MAC)9​</a:t>
            </a:r>
          </a:p>
          <a:p>
            <a:r>
              <a:rPr lang="es-US" dirty="0"/>
              <a:t>En 1995, el Center </a:t>
            </a:r>
            <a:r>
              <a:rPr lang="es-US" dirty="0" err="1"/>
              <a:t>for</a:t>
            </a:r>
            <a:r>
              <a:rPr lang="es-US" dirty="0"/>
              <a:t> Business </a:t>
            </a:r>
            <a:r>
              <a:rPr lang="es-US" dirty="0" err="1"/>
              <a:t>Innovation</a:t>
            </a:r>
            <a:r>
              <a:rPr lang="es-US" dirty="0"/>
              <a:t> de </a:t>
            </a:r>
            <a:r>
              <a:rPr lang="es-US" dirty="0" err="1"/>
              <a:t>Cap</a:t>
            </a:r>
            <a:r>
              <a:rPr lang="es-US" dirty="0"/>
              <a:t> Gemini se transformó de un modelo universitario institucional para una capacidad de investigación en red bajo el liderazgo de su director Christopher Meyer (autor)12​13​</a:t>
            </a:r>
          </a:p>
          <a:p>
            <a:r>
              <a:rPr lang="es-US" dirty="0"/>
              <a:t>En 1996, el nombre fue simplificado a </a:t>
            </a:r>
            <a:r>
              <a:rPr lang="es-US" dirty="0" err="1"/>
              <a:t>Cap</a:t>
            </a:r>
            <a:r>
              <a:rPr lang="es-US" dirty="0"/>
              <a:t> Gemini con un nuevo logotipo del grupo. Todas las empresas que operan en todo el mundo fueron re-marca para operar como </a:t>
            </a:r>
            <a:r>
              <a:rPr lang="es-US" dirty="0" err="1"/>
              <a:t>Cap</a:t>
            </a:r>
            <a:r>
              <a:rPr lang="es-US" dirty="0"/>
              <a:t> Gemini.9​</a:t>
            </a:r>
          </a:p>
        </p:txBody>
      </p:sp>
    </p:spTree>
    <p:extLst>
      <p:ext uri="{BB962C8B-B14F-4D97-AF65-F5344CB8AC3E}">
        <p14:creationId xmlns:p14="http://schemas.microsoft.com/office/powerpoint/2010/main" val="2701630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S" dirty="0" smtClean="0"/>
              <a:t>(2000-2006)</a:t>
            </a:r>
            <a:endParaRPr lang="es-US" dirty="0"/>
          </a:p>
        </p:txBody>
      </p:sp>
      <p:sp>
        <p:nvSpPr>
          <p:cNvPr id="3" name="Marcador de contenido 2"/>
          <p:cNvSpPr>
            <a:spLocks noGrp="1"/>
          </p:cNvSpPr>
          <p:nvPr>
            <p:ph idx="1"/>
          </p:nvPr>
        </p:nvSpPr>
        <p:spPr>
          <a:xfrm>
            <a:off x="1154954" y="2603500"/>
            <a:ext cx="9855423" cy="4010242"/>
          </a:xfrm>
        </p:spPr>
        <p:txBody>
          <a:bodyPr>
            <a:normAutofit fontScale="70000" lnSpcReduction="20000"/>
          </a:bodyPr>
          <a:lstStyle/>
          <a:p>
            <a:r>
              <a:rPr lang="es-US" dirty="0"/>
              <a:t>En 2000, </a:t>
            </a:r>
            <a:r>
              <a:rPr lang="es-US" dirty="0" err="1"/>
              <a:t>Cap</a:t>
            </a:r>
            <a:r>
              <a:rPr lang="es-US" dirty="0"/>
              <a:t> Gemini Ernst &amp; Young adquirió Consulting. Al mismo tiempo se integra Gemini Consulting para formar </a:t>
            </a:r>
            <a:r>
              <a:rPr lang="es-US" dirty="0" err="1"/>
              <a:t>Cap</a:t>
            </a:r>
            <a:r>
              <a:rPr lang="es-US" dirty="0"/>
              <a:t> Gemini Ernst &amp; </a:t>
            </a:r>
            <a:r>
              <a:rPr lang="es-US" dirty="0" smtClean="0"/>
              <a:t>Young.​</a:t>
            </a:r>
            <a:endParaRPr lang="es-US" dirty="0"/>
          </a:p>
          <a:p>
            <a:r>
              <a:rPr lang="es-US" dirty="0"/>
              <a:t>En 2002, </a:t>
            </a:r>
            <a:r>
              <a:rPr lang="es-US" dirty="0" err="1"/>
              <a:t>Cap</a:t>
            </a:r>
            <a:r>
              <a:rPr lang="es-US" dirty="0"/>
              <a:t> Gemini </a:t>
            </a:r>
            <a:r>
              <a:rPr lang="es-US" dirty="0" smtClean="0"/>
              <a:t>relanzó </a:t>
            </a:r>
            <a:r>
              <a:rPr lang="es-US" dirty="0"/>
              <a:t>su marca Sogeti, la creación de una nueva entidad jurídica que lleva el nombre original de la compañía, con sede en Bruselas, Bélgica. La nueva compañía se centra en la entrega de servicios de TI a un rango más limitado de mercados.</a:t>
            </a:r>
          </a:p>
          <a:p>
            <a:r>
              <a:rPr lang="es-US" dirty="0"/>
              <a:t>En 2003, la empresa adquirió Transiciel y fusionó las dos prácticas en Sogeti-Transiciel (posteriormente consolidado dentro Sogeti en 2006</a:t>
            </a:r>
            <a:r>
              <a:rPr lang="es-US" dirty="0" smtClean="0"/>
              <a:t>).</a:t>
            </a:r>
            <a:endParaRPr lang="es-US" dirty="0"/>
          </a:p>
          <a:p>
            <a:r>
              <a:rPr lang="es-US" dirty="0"/>
              <a:t>En abril de 2004, el Grupo volvió a Capgemini (su nombre actual</a:t>
            </a:r>
            <a:r>
              <a:rPr lang="es-US" dirty="0" smtClean="0"/>
              <a:t>).</a:t>
            </a:r>
            <a:endParaRPr lang="es-US" dirty="0"/>
          </a:p>
          <a:p>
            <a:r>
              <a:rPr lang="es-US" dirty="0"/>
              <a:t>En el verano de 2005, debido a las grandes pérdidas financieras, Capgemini vendió su práctica de consultoría de la salud de América del Norte, </a:t>
            </a:r>
            <a:r>
              <a:rPr lang="es-US" dirty="0" smtClean="0"/>
              <a:t>incluyendo </a:t>
            </a:r>
            <a:r>
              <a:rPr lang="es-US" dirty="0"/>
              <a:t>tanto las prácticas de pagadores y proveedores, a Accenture, pero conserva su práctica ciencias de la </a:t>
            </a:r>
            <a:r>
              <a:rPr lang="es-US" dirty="0" smtClean="0"/>
              <a:t>vida.</a:t>
            </a:r>
            <a:endParaRPr lang="es-US" dirty="0"/>
          </a:p>
          <a:p>
            <a:r>
              <a:rPr lang="es-US" dirty="0"/>
              <a:t>En agosto de 2006, Capgemini adquirió Futuro </a:t>
            </a:r>
            <a:r>
              <a:rPr lang="es-US" dirty="0" smtClean="0"/>
              <a:t>Ingeniería.</a:t>
            </a:r>
            <a:endParaRPr lang="es-US" dirty="0"/>
          </a:p>
          <a:p>
            <a:r>
              <a:rPr lang="es-US" dirty="0"/>
              <a:t>En septiembre de 2006, Capgemini adquirió una participación del 51% en Unilever India Shared Services Limited (</a:t>
            </a:r>
            <a:r>
              <a:rPr lang="es-US" dirty="0" err="1"/>
              <a:t>Indigo</a:t>
            </a:r>
            <a:r>
              <a:rPr lang="es-US" dirty="0"/>
              <a:t>), un proveedor de servicios financieros compartidos y servicios de cumplimiento de Sarbanes-Oxley al Grupo mundial Unilever. </a:t>
            </a:r>
            <a:r>
              <a:rPr lang="es-US" dirty="0" err="1"/>
              <a:t>Indigo</a:t>
            </a:r>
            <a:r>
              <a:rPr lang="es-US" dirty="0"/>
              <a:t> cuenta con centros operativos en Bangalore y Chennai y emplea a aproximadamente 600 </a:t>
            </a:r>
            <a:r>
              <a:rPr lang="es-US" dirty="0" smtClean="0"/>
              <a:t>personas.​</a:t>
            </a:r>
            <a:endParaRPr lang="es-US" dirty="0"/>
          </a:p>
          <a:p>
            <a:r>
              <a:rPr lang="es-US" dirty="0"/>
              <a:t>En octubre de 2006, Capgemini acordó adquirir Kanbay Internacional por US $ 1.2 mil millones en efectivo ($ 29 por acción). La adquisición aumentó el personal de Capgemini India de 12.000 (que se cultiva a 26.000+ en sólo 4 años de tiempo) empleados. La fuerza actual empleado la India el 23 de octubre 2012 es de 40.000</a:t>
            </a:r>
          </a:p>
        </p:txBody>
      </p:sp>
    </p:spTree>
    <p:extLst>
      <p:ext uri="{BB962C8B-B14F-4D97-AF65-F5344CB8AC3E}">
        <p14:creationId xmlns:p14="http://schemas.microsoft.com/office/powerpoint/2010/main" val="3301784986"/>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S" dirty="0" smtClean="0"/>
              <a:t>(2007-2010)</a:t>
            </a:r>
            <a:endParaRPr lang="es-US" dirty="0"/>
          </a:p>
        </p:txBody>
      </p:sp>
      <p:sp>
        <p:nvSpPr>
          <p:cNvPr id="3" name="Marcador de contenido 2"/>
          <p:cNvSpPr>
            <a:spLocks noGrp="1"/>
          </p:cNvSpPr>
          <p:nvPr>
            <p:ph idx="1"/>
          </p:nvPr>
        </p:nvSpPr>
        <p:spPr>
          <a:xfrm>
            <a:off x="538620" y="2603500"/>
            <a:ext cx="11160690" cy="4022768"/>
          </a:xfrm>
        </p:spPr>
        <p:txBody>
          <a:bodyPr>
            <a:normAutofit fontScale="70000" lnSpcReduction="20000"/>
          </a:bodyPr>
          <a:lstStyle/>
          <a:p>
            <a:r>
              <a:rPr lang="es-US" dirty="0"/>
              <a:t>El 8 de febrero de 2007, Capgemini ha anunciado la adquisición de Arquitectos de Software, una empresa de consultoría con sede en EE.UU., para expandir su negocio en Estados Unidos.21​</a:t>
            </a:r>
          </a:p>
          <a:p>
            <a:r>
              <a:rPr lang="es-US" dirty="0"/>
              <a:t>El 25 de julio de 2008, Capgemini ha anunciado la adquisición de </a:t>
            </a:r>
            <a:r>
              <a:rPr lang="es-US" dirty="0" err="1"/>
              <a:t>Getronics</a:t>
            </a:r>
            <a:r>
              <a:rPr lang="es-US" dirty="0"/>
              <a:t> Aplicaciones </a:t>
            </a:r>
            <a:r>
              <a:rPr lang="es-US" dirty="0" err="1"/>
              <a:t>PinkRoccade</a:t>
            </a:r>
            <a:r>
              <a:rPr lang="es-US" dirty="0"/>
              <a:t> negocio Services BV22​ de los Países Bajos. La adquisición ascendió a un valor patrimonial de € 255 millones pagados en efectivo.</a:t>
            </a:r>
          </a:p>
          <a:p>
            <a:r>
              <a:rPr lang="es-US" dirty="0"/>
              <a:t>En octubre de 2008, Capgemini adquiere especialista Prueba UK Vizuri.23​</a:t>
            </a:r>
          </a:p>
          <a:p>
            <a:r>
              <a:rPr lang="es-US" dirty="0"/>
              <a:t>En noviembre de 2008, Capgemini adquiere Imperio y </a:t>
            </a:r>
            <a:r>
              <a:rPr lang="es-US" dirty="0" err="1"/>
              <a:t>Sophia</a:t>
            </a:r>
            <a:r>
              <a:rPr lang="es-US" dirty="0"/>
              <a:t> Soluciones para reforzar su presencia en Europa del Este.24​</a:t>
            </a:r>
          </a:p>
          <a:p>
            <a:r>
              <a:rPr lang="es-US" dirty="0"/>
              <a:t>En septiembre de 2009, Capgemini Australia adquiere Soluciones </a:t>
            </a:r>
            <a:r>
              <a:rPr lang="es-US" dirty="0" err="1"/>
              <a:t>Nu</a:t>
            </a:r>
            <a:r>
              <a:rPr lang="es-US" dirty="0"/>
              <a:t>; refuerza la experiencia de pruebas de software.25​</a:t>
            </a:r>
          </a:p>
          <a:p>
            <a:r>
              <a:rPr lang="es-US" dirty="0"/>
              <a:t>En febrero de 2010, Capgemini ha anunciado la adquisición de IBX.26​</a:t>
            </a:r>
          </a:p>
          <a:p>
            <a:r>
              <a:rPr lang="es-US" dirty="0"/>
              <a:t>En junio de 2010, Capgemini ha anunciado la adquisición de Sistemas Estratégicos </a:t>
            </a:r>
            <a:r>
              <a:rPr lang="es-US" dirty="0" err="1"/>
              <a:t>Solutions</a:t>
            </a:r>
            <a:r>
              <a:rPr lang="es-US" dirty="0"/>
              <a:t>, una pequeña empresa especializada en el mercado de capitales.27​</a:t>
            </a:r>
          </a:p>
          <a:p>
            <a:r>
              <a:rPr lang="es-US" dirty="0"/>
              <a:t>En junio de 2010, Capgemini ha anunciado la adquisición de </a:t>
            </a:r>
            <a:r>
              <a:rPr lang="es-US" dirty="0" err="1"/>
              <a:t>Plaisir</a:t>
            </a:r>
            <a:r>
              <a:rPr lang="es-US" dirty="0"/>
              <a:t> de Informática, una empresa francesa especializada en migraciones de datos complejos en el sector bancario y de seguros.28​</a:t>
            </a:r>
          </a:p>
          <a:p>
            <a:r>
              <a:rPr lang="es-US" dirty="0"/>
              <a:t>En septiembre de 2010, Capgemini ha anunciado la adquisición de CPM </a:t>
            </a:r>
            <a:r>
              <a:rPr lang="es-US" dirty="0" err="1"/>
              <a:t>Braxis</a:t>
            </a:r>
            <a:r>
              <a:rPr lang="es-US" dirty="0"/>
              <a:t>, la mayor empresa consultora brasileña de TI.29​</a:t>
            </a:r>
          </a:p>
          <a:p>
            <a:r>
              <a:rPr lang="es-US" dirty="0"/>
              <a:t>En noviembre de 2010, Capgemini ha anunciado que ha adquirido la empresa de servicios de TI con sede en India, </a:t>
            </a:r>
            <a:r>
              <a:rPr lang="es-US" dirty="0" err="1"/>
              <a:t>Thesys</a:t>
            </a:r>
            <a:r>
              <a:rPr lang="es-US" dirty="0"/>
              <a:t> Technologies </a:t>
            </a:r>
            <a:r>
              <a:rPr lang="es-US" dirty="0" err="1"/>
              <a:t>Private</a:t>
            </a:r>
            <a:r>
              <a:rPr lang="es-US" dirty="0"/>
              <a:t> Limited ("</a:t>
            </a:r>
            <a:r>
              <a:rPr lang="es-US" dirty="0" err="1"/>
              <a:t>Thesys</a:t>
            </a:r>
            <a:r>
              <a:rPr lang="es-US" dirty="0"/>
              <a:t>"), un socio de Servicios de Certificación-</a:t>
            </a:r>
            <a:r>
              <a:rPr lang="es-US" dirty="0" err="1"/>
              <a:t>Temenos</a:t>
            </a:r>
            <a:r>
              <a:rPr lang="es-US" dirty="0"/>
              <a:t> que proporciona soluciones de implementación bancario para la industria global de servicios financieros.30​</a:t>
            </a:r>
          </a:p>
          <a:p>
            <a:endParaRPr lang="es-US" dirty="0"/>
          </a:p>
        </p:txBody>
      </p:sp>
    </p:spTree>
    <p:extLst>
      <p:ext uri="{BB962C8B-B14F-4D97-AF65-F5344CB8AC3E}">
        <p14:creationId xmlns:p14="http://schemas.microsoft.com/office/powerpoint/2010/main" val="300157177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US" dirty="0" smtClean="0"/>
              <a:t>(2010-2014)</a:t>
            </a:r>
            <a:endParaRPr lang="es-US" dirty="0"/>
          </a:p>
        </p:txBody>
      </p:sp>
      <p:sp>
        <p:nvSpPr>
          <p:cNvPr id="3" name="Marcador de contenido 2"/>
          <p:cNvSpPr>
            <a:spLocks noGrp="1"/>
          </p:cNvSpPr>
          <p:nvPr>
            <p:ph idx="1"/>
          </p:nvPr>
        </p:nvSpPr>
        <p:spPr>
          <a:xfrm>
            <a:off x="526092" y="2603500"/>
            <a:ext cx="11298477" cy="4122978"/>
          </a:xfrm>
        </p:spPr>
        <p:txBody>
          <a:bodyPr>
            <a:normAutofit fontScale="85000" lnSpcReduction="20000"/>
          </a:bodyPr>
          <a:lstStyle/>
          <a:p>
            <a:r>
              <a:rPr lang="es-US" dirty="0"/>
              <a:t>En diciembre de 2010, Capgemini adquiere proveedor de IT-Services alemán CS Consulting GmbH.31​</a:t>
            </a:r>
          </a:p>
          <a:p>
            <a:r>
              <a:rPr lang="es-US" dirty="0"/>
              <a:t>En febrero de 2011, la Autoridad de Policía de Cheshire firmó un acuerdo marco con Capgemini para servicios de TI para apoyar las actividades de back-office policial. El marco incluiría la tecnología para permitir a los servicios compartidos. Se espera que genere un ahorro de £ 40 millones para la policía de Cheshire en diez años.32​</a:t>
            </a:r>
          </a:p>
          <a:p>
            <a:r>
              <a:rPr lang="es-US" dirty="0"/>
              <a:t>En febrero de 2011, Capgemini consiguió un contrato de tres años 63 millones dólares para prestar apoyo a los contadores inteligentes para utilidad de Canadá BC </a:t>
            </a:r>
            <a:r>
              <a:rPr lang="es-US" dirty="0" err="1"/>
              <a:t>Hydro</a:t>
            </a:r>
            <a:r>
              <a:rPr lang="es-US" dirty="0"/>
              <a:t> en la Columbia Británica.33​</a:t>
            </a:r>
          </a:p>
          <a:p>
            <a:r>
              <a:rPr lang="es-US" dirty="0"/>
              <a:t>En marzo de 2011, Capgemini aseguró un contrato £ 100 millones con BAA a toma de posesión de sus "servicios de TI fundamentales."34​</a:t>
            </a:r>
          </a:p>
          <a:p>
            <a:r>
              <a:rPr lang="es-US" dirty="0"/>
              <a:t>En abril de 2011, Capgemini adquirió dos empresas francesas, </a:t>
            </a:r>
            <a:r>
              <a:rPr lang="es-US" dirty="0" err="1"/>
              <a:t>Artesys</a:t>
            </a:r>
            <a:r>
              <a:rPr lang="es-US" dirty="0"/>
              <a:t>, un proveedor de oferta de infraestructura de TI, y </a:t>
            </a:r>
            <a:r>
              <a:rPr lang="es-US" dirty="0" err="1"/>
              <a:t>Avantias</a:t>
            </a:r>
            <a:r>
              <a:rPr lang="es-US" dirty="0"/>
              <a:t>, un proveedor de gestión de contenidos empresariales a las empresas.35​</a:t>
            </a:r>
          </a:p>
          <a:p>
            <a:r>
              <a:rPr lang="es-US" dirty="0"/>
              <a:t>En junio de 2011, Capgemini finalizó su adquisición de </a:t>
            </a:r>
            <a:r>
              <a:rPr lang="es-US" dirty="0" err="1"/>
              <a:t>Prosodie</a:t>
            </a:r>
            <a:r>
              <a:rPr lang="es-US" dirty="0"/>
              <a:t>, el operador de servicios multicanal.36​</a:t>
            </a:r>
          </a:p>
          <a:p>
            <a:r>
              <a:rPr lang="es-US" dirty="0"/>
              <a:t>En junio de 2011, Capgemini ha completado su primera adquisición en China, Praxis </a:t>
            </a:r>
            <a:r>
              <a:rPr lang="es-US" dirty="0" err="1"/>
              <a:t>Technology</a:t>
            </a:r>
            <a:r>
              <a:rPr lang="es-US" dirty="0"/>
              <a:t>, un especialista de la industria de servicios públicos.37​</a:t>
            </a:r>
          </a:p>
          <a:p>
            <a:r>
              <a:rPr lang="es-US" dirty="0"/>
              <a:t>En julio de 2011, Capgemini adquirió el proveedor de servicios de TI italiana AIVE Grupo.38​</a:t>
            </a:r>
          </a:p>
          <a:p>
            <a:r>
              <a:rPr lang="es-US" dirty="0"/>
              <a:t>En mayo de 2014, Capgemini ha anunciado la adquisición de Sistemas y productos basados en Irving, Texas Estratégicos Corp. (SSP), un proveedor de soluciones para la industria del petróleo y del gas.</a:t>
            </a:r>
          </a:p>
        </p:txBody>
      </p:sp>
    </p:spTree>
    <p:extLst>
      <p:ext uri="{BB962C8B-B14F-4D97-AF65-F5344CB8AC3E}">
        <p14:creationId xmlns:p14="http://schemas.microsoft.com/office/powerpoint/2010/main" val="4155376143"/>
      </p:ext>
    </p:extLst>
  </p:cSld>
  <p:clrMapOvr>
    <a:masterClrMapping/>
  </p:clrMapOvr>
  <p:transition spd="slow">
    <p:wheel spokes="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17</TotalTime>
  <Words>1214</Words>
  <Application>Microsoft Office PowerPoint</Application>
  <PresentationFormat>Panorámica</PresentationFormat>
  <Paragraphs>41</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Century Gothic</vt:lpstr>
      <vt:lpstr>Linux Libertine</vt:lpstr>
      <vt:lpstr>Wingdings 3</vt:lpstr>
      <vt:lpstr>Sala de reuniones Ion</vt:lpstr>
      <vt:lpstr>Presentación de PowerPoint</vt:lpstr>
      <vt:lpstr>(1973-1996)</vt:lpstr>
      <vt:lpstr>(2000-2006)</vt:lpstr>
      <vt:lpstr>(2007-2010)</vt:lpstr>
      <vt:lpstr>(2010-2014)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Estudiante</cp:lastModifiedBy>
  <cp:revision>2</cp:revision>
  <dcterms:created xsi:type="dcterms:W3CDTF">2018-06-25T21:04:36Z</dcterms:created>
  <dcterms:modified xsi:type="dcterms:W3CDTF">2018-06-25T21:21:56Z</dcterms:modified>
</cp:coreProperties>
</file>