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8F66FD-3AC9-4D3A-B24D-DD2AAAB7C4A4}">
  <a:tblStyle styleId="{178F66FD-3AC9-4D3A-B24D-DD2AAAB7C4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5786f9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85786f92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786f92a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85786f92a0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5786f92a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85786f92a0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5786f92a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85786f92a0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9FAF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53" name="Shape 53"/>
        <p:cNvGrpSpPr/>
        <p:nvPr/>
      </p:nvGrpSpPr>
      <p:grpSpPr>
        <a:xfrm>
          <a:off x="0" y="0"/>
          <a:ext cx="0" cy="0"/>
          <a:chOff x="0" y="0"/>
          <a:chExt cx="0" cy="0"/>
        </a:xfrm>
      </p:grpSpPr>
      <p:sp>
        <p:nvSpPr>
          <p:cNvPr id="54" name="Google Shape;54;p13"/>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56" name="Google Shape;56;p13"/>
          <p:cNvSpPr txBox="1"/>
          <p:nvPr/>
        </p:nvSpPr>
        <p:spPr>
          <a:xfrm>
            <a:off x="660925" y="786025"/>
            <a:ext cx="8090400" cy="17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t>Face Spoofing Detection using CNN</a:t>
            </a:r>
            <a:endParaRPr b="1" i="0" sz="4800" u="none" cap="none" strike="noStrike">
              <a:solidFill>
                <a:srgbClr val="000000"/>
              </a:solidFill>
              <a:latin typeface="Arial"/>
              <a:ea typeface="Arial"/>
              <a:cs typeface="Arial"/>
              <a:sym typeface="Arial"/>
            </a:endParaRPr>
          </a:p>
        </p:txBody>
      </p:sp>
      <p:sp>
        <p:nvSpPr>
          <p:cNvPr id="57" name="Google Shape;57;p13"/>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01</a:t>
            </a:r>
            <a:endParaRPr b="1" i="0" sz="2400" u="none" cap="none" strike="noStrike">
              <a:solidFill>
                <a:srgbClr val="28B39C"/>
              </a:solidFill>
              <a:latin typeface="Arial"/>
              <a:ea typeface="Arial"/>
              <a:cs typeface="Arial"/>
              <a:sym typeface="Arial"/>
            </a:endParaRPr>
          </a:p>
        </p:txBody>
      </p:sp>
      <p:sp>
        <p:nvSpPr>
          <p:cNvPr id="58" name="Google Shape;58;p13"/>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13"/>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60" name="Google Shape;60;p13"/>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61" name="Google Shape;61;p13"/>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62" name="Google Shape;62;p13"/>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63" name="Google Shape;63;p13"/>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64" name="Google Shape;64;p13"/>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65" name="Google Shape;65;p13"/>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66" name="Google Shape;66;p13"/>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67" name="Google Shape;67;p13"/>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68" name="Google Shape;68;p13"/>
          <p:cNvPicPr preferRelativeResize="0"/>
          <p:nvPr/>
        </p:nvPicPr>
        <p:blipFill rotWithShape="1">
          <a:blip r:embed="rId7">
            <a:alphaModFix/>
          </a:blip>
          <a:srcRect b="0" l="0" r="0" t="0"/>
          <a:stretch/>
        </p:blipFill>
        <p:spPr>
          <a:xfrm>
            <a:off x="6522720" y="4425696"/>
            <a:ext cx="493776" cy="493776"/>
          </a:xfrm>
          <a:prstGeom prst="rect">
            <a:avLst/>
          </a:prstGeom>
          <a:noFill/>
          <a:ln>
            <a:noFill/>
          </a:ln>
        </p:spPr>
      </p:pic>
      <p:pic>
        <p:nvPicPr>
          <p:cNvPr id="69" name="Google Shape;69;p13"/>
          <p:cNvPicPr preferRelativeResize="0"/>
          <p:nvPr/>
        </p:nvPicPr>
        <p:blipFill rotWithShape="1">
          <a:blip r:embed="rId8">
            <a:alphaModFix/>
          </a:blip>
          <a:srcRect b="0" l="0" r="0" t="0"/>
          <a:stretch/>
        </p:blipFill>
        <p:spPr>
          <a:xfrm>
            <a:off x="5038344" y="4425696"/>
            <a:ext cx="493777" cy="493777"/>
          </a:xfrm>
          <a:prstGeom prst="rect">
            <a:avLst/>
          </a:prstGeom>
          <a:noFill/>
          <a:ln>
            <a:noFill/>
          </a:ln>
        </p:spPr>
      </p:pic>
      <p:sp>
        <p:nvSpPr>
          <p:cNvPr id="70" name="Google Shape;70;p13"/>
          <p:cNvSpPr/>
          <p:nvPr/>
        </p:nvSpPr>
        <p:spPr>
          <a:xfrm>
            <a:off x="947250" y="2616100"/>
            <a:ext cx="2779500" cy="1377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251" name="Shape 251"/>
        <p:cNvGrpSpPr/>
        <p:nvPr/>
      </p:nvGrpSpPr>
      <p:grpSpPr>
        <a:xfrm>
          <a:off x="0" y="0"/>
          <a:ext cx="0" cy="0"/>
          <a:chOff x="0" y="0"/>
          <a:chExt cx="0" cy="0"/>
        </a:xfrm>
      </p:grpSpPr>
      <p:sp>
        <p:nvSpPr>
          <p:cNvPr id="252" name="Google Shape;252;p22"/>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3" name="Google Shape;253;p22"/>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254" name="Google Shape;254;p22"/>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28B39C"/>
                </a:solidFill>
              </a:rPr>
              <a:t>10</a:t>
            </a:r>
            <a:endParaRPr b="1" i="0" sz="2400" u="none" cap="none" strike="noStrike">
              <a:solidFill>
                <a:srgbClr val="28B39C"/>
              </a:solidFill>
              <a:latin typeface="Arial"/>
              <a:ea typeface="Arial"/>
              <a:cs typeface="Arial"/>
              <a:sym typeface="Arial"/>
            </a:endParaRPr>
          </a:p>
        </p:txBody>
      </p:sp>
      <p:sp>
        <p:nvSpPr>
          <p:cNvPr id="255" name="Google Shape;255;p22"/>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22"/>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57" name="Google Shape;257;p22"/>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258" name="Google Shape;258;p22"/>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259" name="Google Shape;259;p22"/>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60" name="Google Shape;260;p22"/>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261" name="Google Shape;261;p22"/>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62" name="Google Shape;262;p22"/>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63" name="Google Shape;263;p22"/>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64" name="Google Shape;264;p22"/>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265" name="Google Shape;265;p22"/>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sp>
        <p:nvSpPr>
          <p:cNvPr id="266" name="Google Shape;266;p22"/>
          <p:cNvSpPr txBox="1"/>
          <p:nvPr/>
        </p:nvSpPr>
        <p:spPr>
          <a:xfrm>
            <a:off x="475075" y="1472813"/>
            <a:ext cx="8395200" cy="21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txBox="1"/>
          <p:nvPr/>
        </p:nvSpPr>
        <p:spPr>
          <a:xfrm>
            <a:off x="658368" y="786384"/>
            <a:ext cx="57948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3000" u="none" cap="none" strike="noStrike">
                <a:solidFill>
                  <a:schemeClr val="dk1"/>
                </a:solidFill>
                <a:latin typeface="Arial"/>
                <a:ea typeface="Arial"/>
                <a:cs typeface="Arial"/>
                <a:sym typeface="Arial"/>
              </a:rPr>
              <a:t>Conclusion:-</a:t>
            </a:r>
            <a:endParaRPr b="1"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000000"/>
                </a:solidFill>
                <a:latin typeface="Arial"/>
                <a:ea typeface="Arial"/>
                <a:cs typeface="Arial"/>
                <a:sym typeface="Arial"/>
              </a:rPr>
              <a:t> </a:t>
            </a:r>
            <a:endParaRPr b="1" i="0" sz="4800" u="none" cap="none" strike="noStrike">
              <a:solidFill>
                <a:srgbClr val="000000"/>
              </a:solidFill>
              <a:latin typeface="Arial"/>
              <a:ea typeface="Arial"/>
              <a:cs typeface="Arial"/>
              <a:sym typeface="Arial"/>
            </a:endParaRPr>
          </a:p>
        </p:txBody>
      </p:sp>
      <p:pic>
        <p:nvPicPr>
          <p:cNvPr id="268" name="Google Shape;268;p22"/>
          <p:cNvPicPr preferRelativeResize="0"/>
          <p:nvPr/>
        </p:nvPicPr>
        <p:blipFill rotWithShape="1">
          <a:blip r:embed="rId8">
            <a:alphaModFix/>
          </a:blip>
          <a:srcRect b="0" l="0" r="0" t="0"/>
          <a:stretch/>
        </p:blipFill>
        <p:spPr>
          <a:xfrm>
            <a:off x="6509157" y="4426521"/>
            <a:ext cx="493776" cy="493776"/>
          </a:xfrm>
          <a:prstGeom prst="rect">
            <a:avLst/>
          </a:prstGeom>
          <a:noFill/>
          <a:ln>
            <a:noFill/>
          </a:ln>
        </p:spPr>
      </p:pic>
      <p:sp>
        <p:nvSpPr>
          <p:cNvPr id="269" name="Google Shape;269;p22"/>
          <p:cNvSpPr txBox="1"/>
          <p:nvPr/>
        </p:nvSpPr>
        <p:spPr>
          <a:xfrm>
            <a:off x="672200" y="1511500"/>
            <a:ext cx="8049000" cy="259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dk1"/>
                </a:solidFill>
              </a:rPr>
              <a:t>Biometric spoof attacks are a larger threat, where a spoofed biometric sample is presented to the biometric system and attempted to be authenticated. Hereby, we conclude the methodology for face spoofing detection using CNN discussed here works amazingly with good accuracy results upto 95% on testing dataset. Our task of detecting faces being real or fake via webcam can be made more accurate with a wide dataset with various skin tones.</a:t>
            </a:r>
            <a:endParaRPr sz="18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273" name="Shape 273"/>
        <p:cNvGrpSpPr/>
        <p:nvPr/>
      </p:nvGrpSpPr>
      <p:grpSpPr>
        <a:xfrm>
          <a:off x="0" y="0"/>
          <a:ext cx="0" cy="0"/>
          <a:chOff x="0" y="0"/>
          <a:chExt cx="0" cy="0"/>
        </a:xfrm>
      </p:grpSpPr>
      <p:sp>
        <p:nvSpPr>
          <p:cNvPr id="274" name="Google Shape;274;p23"/>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5" name="Google Shape;275;p23"/>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276" name="Google Shape;276;p23"/>
          <p:cNvSpPr txBox="1"/>
          <p:nvPr/>
        </p:nvSpPr>
        <p:spPr>
          <a:xfrm>
            <a:off x="660925" y="786025"/>
            <a:ext cx="5794800" cy="10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References:-</a:t>
            </a:r>
            <a:endParaRPr b="1" i="0" sz="3000" u="none" cap="none" strike="noStrike">
              <a:solidFill>
                <a:srgbClr val="000000"/>
              </a:solidFill>
              <a:latin typeface="Arial"/>
              <a:ea typeface="Arial"/>
              <a:cs typeface="Arial"/>
              <a:sym typeface="Arial"/>
            </a:endParaRPr>
          </a:p>
        </p:txBody>
      </p:sp>
      <p:sp>
        <p:nvSpPr>
          <p:cNvPr id="277" name="Google Shape;277;p23"/>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28B39C"/>
                </a:solidFill>
              </a:rPr>
              <a:t>11</a:t>
            </a:r>
            <a:endParaRPr b="1" i="0" sz="2400" u="none" cap="none" strike="noStrike">
              <a:solidFill>
                <a:srgbClr val="28B39C"/>
              </a:solidFill>
              <a:latin typeface="Arial"/>
              <a:ea typeface="Arial"/>
              <a:cs typeface="Arial"/>
              <a:sym typeface="Arial"/>
            </a:endParaRPr>
          </a:p>
        </p:txBody>
      </p:sp>
      <p:sp>
        <p:nvSpPr>
          <p:cNvPr id="278" name="Google Shape;278;p23"/>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9" name="Google Shape;279;p23"/>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80" name="Google Shape;280;p23"/>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281" name="Google Shape;281;p23"/>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282" name="Google Shape;282;p23"/>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83" name="Google Shape;283;p23"/>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284" name="Google Shape;284;p23"/>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85" name="Google Shape;285;p23"/>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86" name="Google Shape;286;p23"/>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87" name="Google Shape;287;p23"/>
          <p:cNvPicPr preferRelativeResize="0"/>
          <p:nvPr/>
        </p:nvPicPr>
        <p:blipFill rotWithShape="1">
          <a:blip r:embed="rId6">
            <a:alphaModFix/>
          </a:blip>
          <a:srcRect b="0" l="0" r="0" t="0"/>
          <a:stretch/>
        </p:blipFill>
        <p:spPr>
          <a:xfrm>
            <a:off x="6522720" y="4425696"/>
            <a:ext cx="493776" cy="493776"/>
          </a:xfrm>
          <a:prstGeom prst="rect">
            <a:avLst/>
          </a:prstGeom>
          <a:noFill/>
          <a:ln>
            <a:noFill/>
          </a:ln>
        </p:spPr>
      </p:pic>
      <p:pic>
        <p:nvPicPr>
          <p:cNvPr id="288" name="Google Shape;288;p23"/>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pic>
        <p:nvPicPr>
          <p:cNvPr id="289" name="Google Shape;289;p23"/>
          <p:cNvPicPr preferRelativeResize="0"/>
          <p:nvPr/>
        </p:nvPicPr>
        <p:blipFill rotWithShape="1">
          <a:blip r:embed="rId8">
            <a:alphaModFix/>
          </a:blip>
          <a:srcRect b="0" l="0" r="0" t="0"/>
          <a:stretch/>
        </p:blipFill>
        <p:spPr>
          <a:xfrm>
            <a:off x="7825110" y="4419659"/>
            <a:ext cx="493777" cy="493777"/>
          </a:xfrm>
          <a:prstGeom prst="rect">
            <a:avLst/>
          </a:prstGeom>
          <a:noFill/>
          <a:ln>
            <a:noFill/>
          </a:ln>
        </p:spPr>
      </p:pic>
      <p:sp>
        <p:nvSpPr>
          <p:cNvPr id="290" name="Google Shape;290;p23"/>
          <p:cNvSpPr txBox="1"/>
          <p:nvPr/>
        </p:nvSpPr>
        <p:spPr>
          <a:xfrm>
            <a:off x="491600" y="1442625"/>
            <a:ext cx="8173800" cy="2553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Arial"/>
              <a:buAutoNum type="arabicParenR"/>
            </a:pPr>
            <a:r>
              <a:rPr lang="en">
                <a:solidFill>
                  <a:schemeClr val="dk1"/>
                </a:solidFill>
              </a:rPr>
              <a:t>Saptarshi Chakraborty and Dhrubajyoti Das</a:t>
            </a:r>
            <a:r>
              <a:rPr b="0" i="0" lang="en" sz="1400" u="none" cap="none" strike="noStrike">
                <a:solidFill>
                  <a:schemeClr val="dk1"/>
                </a:solidFill>
                <a:latin typeface="Arial"/>
                <a:ea typeface="Arial"/>
                <a:cs typeface="Arial"/>
                <a:sym typeface="Arial"/>
              </a:rPr>
              <a:t>, "</a:t>
            </a:r>
            <a:r>
              <a:rPr lang="en">
                <a:solidFill>
                  <a:schemeClr val="dk1"/>
                </a:solidFill>
              </a:rPr>
              <a:t>AN OVERVIEW OF FACE LIVENESS DETECTION</a:t>
            </a:r>
            <a:r>
              <a:rPr b="0" i="0" lang="en" sz="1400" u="none" cap="none" strike="noStrike">
                <a:solidFill>
                  <a:schemeClr val="dk1"/>
                </a:solidFill>
                <a:latin typeface="Arial"/>
                <a:ea typeface="Arial"/>
                <a:cs typeface="Arial"/>
                <a:sym typeface="Arial"/>
              </a:rPr>
              <a:t>" in </a:t>
            </a:r>
            <a:r>
              <a:rPr lang="en">
                <a:solidFill>
                  <a:schemeClr val="dk1"/>
                </a:solidFill>
              </a:rPr>
              <a:t>International Journal on Information Theory (IJIT), Vol.3, No.2, April 2014</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chemeClr val="dk1"/>
              </a:solidFill>
            </a:endParaRPr>
          </a:p>
          <a:p>
            <a:pPr indent="-317500" lvl="0" marL="457200" marR="0" rtl="0" algn="l">
              <a:lnSpc>
                <a:spcPct val="115000"/>
              </a:lnSpc>
              <a:spcBef>
                <a:spcPts val="0"/>
              </a:spcBef>
              <a:spcAft>
                <a:spcPts val="0"/>
              </a:spcAft>
              <a:buClr>
                <a:srgbClr val="000000"/>
              </a:buClr>
              <a:buSzPts val="1400"/>
              <a:buFont typeface="Arial"/>
              <a:buAutoNum type="arabicParenR"/>
            </a:pPr>
            <a:r>
              <a:rPr lang="en"/>
              <a:t>Keyurkumar Patel, Student Member, IEEE, Hu Han, Member, IEEE, and Anil K. Jain, Life Fellow, IEEE</a:t>
            </a:r>
            <a:r>
              <a:rPr b="0" i="0" lang="en" sz="1400" u="none" cap="none" strike="noStrike">
                <a:solidFill>
                  <a:srgbClr val="000000"/>
                </a:solidFill>
                <a:latin typeface="Arial"/>
                <a:ea typeface="Arial"/>
                <a:cs typeface="Arial"/>
                <a:sym typeface="Arial"/>
              </a:rPr>
              <a:t>, "</a:t>
            </a:r>
            <a:r>
              <a:rPr lang="en"/>
              <a:t>Secure Face Unlock: Spoof Detection on Smartphones</a:t>
            </a:r>
            <a:r>
              <a:rPr b="0" i="0" lang="en" sz="1400" u="none" cap="none" strike="noStrike">
                <a:solidFill>
                  <a:srgbClr val="000000"/>
                </a:solidFill>
                <a:latin typeface="Arial"/>
                <a:ea typeface="Arial"/>
                <a:cs typeface="Arial"/>
                <a:sym typeface="Arial"/>
              </a:rPr>
              <a:t>", </a:t>
            </a:r>
            <a:r>
              <a:rPr lang="en"/>
              <a:t>IEEE TRANSACTIONS ON INFORMATION FORENSICS AND SECURITY, VOL. 11, NO. 10, OCTOBER 2016</a:t>
            </a:r>
            <a:r>
              <a:rPr i="1" lang="en"/>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74" name="Shape 74"/>
        <p:cNvGrpSpPr/>
        <p:nvPr/>
      </p:nvGrpSpPr>
      <p:grpSpPr>
        <a:xfrm>
          <a:off x="0" y="0"/>
          <a:ext cx="0" cy="0"/>
          <a:chOff x="0" y="0"/>
          <a:chExt cx="0" cy="0"/>
        </a:xfrm>
      </p:grpSpPr>
      <p:cxnSp>
        <p:nvCxnSpPr>
          <p:cNvPr id="75" name="Google Shape;75;p14"/>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76" name="Google Shape;76;p14"/>
          <p:cNvSpPr txBox="1"/>
          <p:nvPr/>
        </p:nvSpPr>
        <p:spPr>
          <a:xfrm>
            <a:off x="660925" y="786384"/>
            <a:ext cx="28839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000" u="none" cap="none" strike="noStrike">
                <a:solidFill>
                  <a:schemeClr val="dk1"/>
                </a:solidFill>
                <a:latin typeface="Arial"/>
                <a:ea typeface="Arial"/>
                <a:cs typeface="Arial"/>
                <a:sym typeface="Arial"/>
              </a:rPr>
              <a:t>Presented By </a:t>
            </a:r>
            <a:endParaRPr b="1" i="0" sz="3000" u="none" cap="none" strike="noStrike">
              <a:solidFill>
                <a:srgbClr val="000000"/>
              </a:solidFill>
              <a:latin typeface="Arial"/>
              <a:ea typeface="Arial"/>
              <a:cs typeface="Arial"/>
              <a:sym typeface="Arial"/>
            </a:endParaRPr>
          </a:p>
        </p:txBody>
      </p:sp>
      <p:sp>
        <p:nvSpPr>
          <p:cNvPr id="77" name="Google Shape;77;p14"/>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02</a:t>
            </a:r>
            <a:endParaRPr b="1" i="0" sz="2400" u="none" cap="none" strike="noStrike">
              <a:solidFill>
                <a:srgbClr val="28B39C"/>
              </a:solidFill>
              <a:latin typeface="Arial"/>
              <a:ea typeface="Arial"/>
              <a:cs typeface="Arial"/>
              <a:sym typeface="Arial"/>
            </a:endParaRPr>
          </a:p>
        </p:txBody>
      </p:sp>
      <p:sp>
        <p:nvSpPr>
          <p:cNvPr id="78" name="Google Shape;78;p14"/>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4"/>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80" name="Google Shape;80;p14"/>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81" name="Google Shape;81;p14"/>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82" name="Google Shape;82;p14"/>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83" name="Google Shape;83;p14"/>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84" name="Google Shape;84;p14"/>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85" name="Google Shape;85;p14"/>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86" name="Google Shape;86;p14"/>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87" name="Google Shape;87;p14"/>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88" name="Google Shape;88;p14"/>
          <p:cNvPicPr preferRelativeResize="0"/>
          <p:nvPr/>
        </p:nvPicPr>
        <p:blipFill rotWithShape="1">
          <a:blip r:embed="rId7">
            <a:alphaModFix/>
          </a:blip>
          <a:srcRect b="0" l="0" r="0" t="0"/>
          <a:stretch/>
        </p:blipFill>
        <p:spPr>
          <a:xfrm>
            <a:off x="6522720" y="4425696"/>
            <a:ext cx="493776" cy="493776"/>
          </a:xfrm>
          <a:prstGeom prst="rect">
            <a:avLst/>
          </a:prstGeom>
          <a:noFill/>
          <a:ln>
            <a:noFill/>
          </a:ln>
        </p:spPr>
      </p:pic>
      <p:pic>
        <p:nvPicPr>
          <p:cNvPr id="89" name="Google Shape;89;p14"/>
          <p:cNvPicPr preferRelativeResize="0"/>
          <p:nvPr/>
        </p:nvPicPr>
        <p:blipFill rotWithShape="1">
          <a:blip r:embed="rId8">
            <a:alphaModFix/>
          </a:blip>
          <a:srcRect b="0" l="0" r="0" t="0"/>
          <a:stretch/>
        </p:blipFill>
        <p:spPr>
          <a:xfrm>
            <a:off x="5038344" y="4425696"/>
            <a:ext cx="493777" cy="493777"/>
          </a:xfrm>
          <a:prstGeom prst="rect">
            <a:avLst/>
          </a:prstGeom>
          <a:noFill/>
          <a:ln>
            <a:noFill/>
          </a:ln>
        </p:spPr>
      </p:pic>
      <p:sp>
        <p:nvSpPr>
          <p:cNvPr id="90" name="Google Shape;90;p14"/>
          <p:cNvSpPr/>
          <p:nvPr/>
        </p:nvSpPr>
        <p:spPr>
          <a:xfrm>
            <a:off x="2261125" y="2662575"/>
            <a:ext cx="1385100" cy="36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3937525" y="2662575"/>
            <a:ext cx="1385100" cy="36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613925" y="2662575"/>
            <a:ext cx="1385100" cy="36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txBox="1"/>
          <p:nvPr/>
        </p:nvSpPr>
        <p:spPr>
          <a:xfrm>
            <a:off x="2135475" y="2749296"/>
            <a:ext cx="17100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Sourabh</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a:t>
            </a:r>
            <a:r>
              <a:rPr b="1" lang="en">
                <a:solidFill>
                  <a:schemeClr val="dk1"/>
                </a:solidFill>
              </a:rPr>
              <a:t> </a:t>
            </a:r>
            <a:r>
              <a:rPr b="1" i="0" lang="en" sz="1400" u="none" cap="none" strike="noStrike">
                <a:solidFill>
                  <a:schemeClr val="dk1"/>
                </a:solidFill>
                <a:latin typeface="Arial"/>
                <a:ea typeface="Arial"/>
                <a:cs typeface="Arial"/>
                <a:sym typeface="Arial"/>
              </a:rPr>
              <a:t>IIT2017139 </a:t>
            </a:r>
            <a:endParaRPr b="1" i="0" sz="1400" u="none" cap="none" strike="noStrike">
              <a:solidFill>
                <a:schemeClr val="dk1"/>
              </a:solidFill>
              <a:latin typeface="Arial"/>
              <a:ea typeface="Arial"/>
              <a:cs typeface="Arial"/>
              <a:sym typeface="Arial"/>
            </a:endParaRPr>
          </a:p>
        </p:txBody>
      </p:sp>
      <p:sp>
        <p:nvSpPr>
          <p:cNvPr id="94" name="Google Shape;94;p14"/>
          <p:cNvSpPr txBox="1"/>
          <p:nvPr/>
        </p:nvSpPr>
        <p:spPr>
          <a:xfrm>
            <a:off x="3568775" y="2749300"/>
            <a:ext cx="21792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a:t>
            </a:r>
            <a:r>
              <a:rPr b="1" lang="en">
                <a:solidFill>
                  <a:schemeClr val="dk1"/>
                </a:solidFill>
              </a:rPr>
              <a:t>Joel Swapnil Singh</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a:t>
            </a:r>
            <a:r>
              <a:rPr b="1" lang="en">
                <a:solidFill>
                  <a:schemeClr val="dk1"/>
                </a:solidFill>
              </a:rPr>
              <a:t>   ITM2017002</a:t>
            </a:r>
            <a:endParaRPr b="1" i="0" sz="1400" u="none" cap="none" strike="noStrike">
              <a:solidFill>
                <a:schemeClr val="dk1"/>
              </a:solidFill>
              <a:latin typeface="Arial"/>
              <a:ea typeface="Arial"/>
              <a:cs typeface="Arial"/>
              <a:sym typeface="Arial"/>
            </a:endParaRPr>
          </a:p>
        </p:txBody>
      </p:sp>
      <p:sp>
        <p:nvSpPr>
          <p:cNvPr id="95" name="Google Shape;95;p14"/>
          <p:cNvSpPr txBox="1"/>
          <p:nvPr/>
        </p:nvSpPr>
        <p:spPr>
          <a:xfrm>
            <a:off x="5503925" y="2749296"/>
            <a:ext cx="17100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a:t>
            </a:r>
            <a:r>
              <a:rPr b="1" lang="en">
                <a:solidFill>
                  <a:schemeClr val="dk1"/>
                </a:solidFill>
              </a:rPr>
              <a:t>Pratham Singh</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     I</a:t>
            </a:r>
            <a:r>
              <a:rPr b="1" lang="en">
                <a:solidFill>
                  <a:schemeClr val="dk1"/>
                </a:solidFill>
              </a:rPr>
              <a:t>RM2017006</a:t>
            </a:r>
            <a:endParaRPr b="1" i="0" sz="1400" u="none" cap="none" strike="noStrike">
              <a:solidFill>
                <a:schemeClr val="dk1"/>
              </a:solidFill>
              <a:latin typeface="Arial"/>
              <a:ea typeface="Arial"/>
              <a:cs typeface="Arial"/>
              <a:sym typeface="Arial"/>
            </a:endParaRPr>
          </a:p>
        </p:txBody>
      </p:sp>
      <p:pic>
        <p:nvPicPr>
          <p:cNvPr id="96" name="Google Shape;96;p14"/>
          <p:cNvPicPr preferRelativeResize="0"/>
          <p:nvPr/>
        </p:nvPicPr>
        <p:blipFill rotWithShape="1">
          <a:blip r:embed="rId9">
            <a:alphaModFix/>
          </a:blip>
          <a:srcRect b="0" l="0" r="0" t="0"/>
          <a:stretch/>
        </p:blipFill>
        <p:spPr>
          <a:xfrm>
            <a:off x="2571287" y="1771475"/>
            <a:ext cx="764774" cy="764774"/>
          </a:xfrm>
          <a:prstGeom prst="rect">
            <a:avLst/>
          </a:prstGeom>
          <a:noFill/>
          <a:ln>
            <a:noFill/>
          </a:ln>
        </p:spPr>
      </p:pic>
      <p:pic>
        <p:nvPicPr>
          <p:cNvPr id="97" name="Google Shape;97;p14"/>
          <p:cNvPicPr preferRelativeResize="0"/>
          <p:nvPr/>
        </p:nvPicPr>
        <p:blipFill rotWithShape="1">
          <a:blip r:embed="rId9">
            <a:alphaModFix/>
          </a:blip>
          <a:srcRect b="0" l="0" r="0" t="0"/>
          <a:stretch/>
        </p:blipFill>
        <p:spPr>
          <a:xfrm>
            <a:off x="4189612" y="1771475"/>
            <a:ext cx="764774" cy="764774"/>
          </a:xfrm>
          <a:prstGeom prst="rect">
            <a:avLst/>
          </a:prstGeom>
          <a:noFill/>
          <a:ln>
            <a:noFill/>
          </a:ln>
        </p:spPr>
      </p:pic>
      <p:pic>
        <p:nvPicPr>
          <p:cNvPr id="98" name="Google Shape;98;p14"/>
          <p:cNvPicPr preferRelativeResize="0"/>
          <p:nvPr/>
        </p:nvPicPr>
        <p:blipFill rotWithShape="1">
          <a:blip r:embed="rId9">
            <a:alphaModFix/>
          </a:blip>
          <a:srcRect b="0" l="0" r="0" t="0"/>
          <a:stretch/>
        </p:blipFill>
        <p:spPr>
          <a:xfrm>
            <a:off x="5900337" y="1771475"/>
            <a:ext cx="764774" cy="764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102" name="Shape 102"/>
        <p:cNvGrpSpPr/>
        <p:nvPr/>
      </p:nvGrpSpPr>
      <p:grpSpPr>
        <a:xfrm>
          <a:off x="0" y="0"/>
          <a:ext cx="0" cy="0"/>
          <a:chOff x="0" y="0"/>
          <a:chExt cx="0" cy="0"/>
        </a:xfrm>
      </p:grpSpPr>
      <p:sp>
        <p:nvSpPr>
          <p:cNvPr id="103" name="Google Shape;103;p15"/>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p15"/>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105" name="Google Shape;105;p15"/>
          <p:cNvSpPr txBox="1"/>
          <p:nvPr/>
        </p:nvSpPr>
        <p:spPr>
          <a:xfrm>
            <a:off x="660925" y="786025"/>
            <a:ext cx="40644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Problem Definition:-</a:t>
            </a:r>
            <a:endParaRPr b="1" i="0" sz="3000" u="none" cap="none" strike="noStrike">
              <a:solidFill>
                <a:srgbClr val="000000"/>
              </a:solidFill>
              <a:latin typeface="Arial"/>
              <a:ea typeface="Arial"/>
              <a:cs typeface="Arial"/>
              <a:sym typeface="Arial"/>
            </a:endParaRPr>
          </a:p>
        </p:txBody>
      </p:sp>
      <p:sp>
        <p:nvSpPr>
          <p:cNvPr id="106" name="Google Shape;106;p15"/>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3</a:t>
            </a:r>
            <a:endParaRPr b="1" i="0" sz="2400" u="none" cap="none" strike="noStrike">
              <a:solidFill>
                <a:srgbClr val="28B39C"/>
              </a:solidFill>
              <a:latin typeface="Arial"/>
              <a:ea typeface="Arial"/>
              <a:cs typeface="Arial"/>
              <a:sym typeface="Arial"/>
            </a:endParaRPr>
          </a:p>
        </p:txBody>
      </p:sp>
      <p:sp>
        <p:nvSpPr>
          <p:cNvPr id="107" name="Google Shape;107;p15"/>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5"/>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09" name="Google Shape;109;p15"/>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110" name="Google Shape;110;p15"/>
          <p:cNvPicPr preferRelativeResize="0"/>
          <p:nvPr/>
        </p:nvPicPr>
        <p:blipFill rotWithShape="1">
          <a:blip r:embed="rId4">
            <a:alphaModFix/>
          </a:blip>
          <a:srcRect b="0" l="0" r="0" t="0"/>
          <a:stretch/>
        </p:blipFill>
        <p:spPr>
          <a:xfrm>
            <a:off x="2165761" y="4419646"/>
            <a:ext cx="493775" cy="493777"/>
          </a:xfrm>
          <a:prstGeom prst="rect">
            <a:avLst/>
          </a:prstGeom>
          <a:noFill/>
          <a:ln>
            <a:noFill/>
          </a:ln>
        </p:spPr>
      </p:pic>
      <p:cxnSp>
        <p:nvCxnSpPr>
          <p:cNvPr id="111" name="Google Shape;111;p15"/>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12" name="Google Shape;112;p15"/>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13" name="Google Shape;113;p15"/>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14" name="Google Shape;114;p15"/>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15" name="Google Shape;115;p15"/>
          <p:cNvPicPr preferRelativeResize="0"/>
          <p:nvPr/>
        </p:nvPicPr>
        <p:blipFill rotWithShape="1">
          <a:blip r:embed="rId5">
            <a:alphaModFix/>
          </a:blip>
          <a:srcRect b="0" l="0" r="0" t="0"/>
          <a:stretch/>
        </p:blipFill>
        <p:spPr>
          <a:xfrm>
            <a:off x="7906512" y="4425696"/>
            <a:ext cx="493777" cy="493777"/>
          </a:xfrm>
          <a:prstGeom prst="rect">
            <a:avLst/>
          </a:prstGeom>
          <a:noFill/>
          <a:ln>
            <a:noFill/>
          </a:ln>
        </p:spPr>
      </p:pic>
      <p:pic>
        <p:nvPicPr>
          <p:cNvPr id="116" name="Google Shape;116;p15"/>
          <p:cNvPicPr preferRelativeResize="0"/>
          <p:nvPr/>
        </p:nvPicPr>
        <p:blipFill rotWithShape="1">
          <a:blip r:embed="rId6">
            <a:alphaModFix/>
          </a:blip>
          <a:srcRect b="0" l="0" r="0" t="0"/>
          <a:stretch/>
        </p:blipFill>
        <p:spPr>
          <a:xfrm>
            <a:off x="6522720" y="4425696"/>
            <a:ext cx="493776" cy="493776"/>
          </a:xfrm>
          <a:prstGeom prst="rect">
            <a:avLst/>
          </a:prstGeom>
          <a:noFill/>
          <a:ln>
            <a:noFill/>
          </a:ln>
        </p:spPr>
      </p:pic>
      <p:pic>
        <p:nvPicPr>
          <p:cNvPr id="117" name="Google Shape;117;p15"/>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pic>
        <p:nvPicPr>
          <p:cNvPr id="118" name="Google Shape;118;p15"/>
          <p:cNvPicPr preferRelativeResize="0"/>
          <p:nvPr/>
        </p:nvPicPr>
        <p:blipFill rotWithShape="1">
          <a:blip r:embed="rId8">
            <a:alphaModFix/>
          </a:blip>
          <a:srcRect b="0" l="0" r="0" t="0"/>
          <a:stretch/>
        </p:blipFill>
        <p:spPr>
          <a:xfrm>
            <a:off x="3613567" y="4419659"/>
            <a:ext cx="493777" cy="493777"/>
          </a:xfrm>
          <a:prstGeom prst="rect">
            <a:avLst/>
          </a:prstGeom>
          <a:noFill/>
          <a:ln>
            <a:noFill/>
          </a:ln>
        </p:spPr>
      </p:pic>
      <p:sp>
        <p:nvSpPr>
          <p:cNvPr id="119" name="Google Shape;119;p15"/>
          <p:cNvSpPr txBox="1"/>
          <p:nvPr/>
        </p:nvSpPr>
        <p:spPr>
          <a:xfrm>
            <a:off x="640075" y="1392925"/>
            <a:ext cx="5631300" cy="230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800">
                <a:solidFill>
                  <a:schemeClr val="dk1"/>
                </a:solidFill>
              </a:rPr>
              <a:t>Fraudulent user can subvert or attack a face recognition system by masquerading as a registered user and thereby gaining illegitimate access and advantages. </a:t>
            </a:r>
            <a:r>
              <a:rPr lang="en" sz="1800"/>
              <a:t>Here we will be devising a methodology for creation of a face liveness detector in order to distinguish fake and real faces in real time as much as possible.</a:t>
            </a:r>
            <a:endParaRPr b="0" i="0" sz="1800" u="none" cap="none" strike="noStrike">
              <a:solidFill>
                <a:srgbClr val="000000"/>
              </a:solidFill>
              <a:latin typeface="Arial"/>
              <a:ea typeface="Arial"/>
              <a:cs typeface="Arial"/>
              <a:sym typeface="Arial"/>
            </a:endParaRPr>
          </a:p>
        </p:txBody>
      </p:sp>
      <p:pic>
        <p:nvPicPr>
          <p:cNvPr id="120" name="Google Shape;120;p15"/>
          <p:cNvPicPr preferRelativeResize="0"/>
          <p:nvPr/>
        </p:nvPicPr>
        <p:blipFill rotWithShape="1">
          <a:blip r:embed="rId9">
            <a:alphaModFix/>
          </a:blip>
          <a:srcRect b="0" l="0" r="0" t="0"/>
          <a:stretch/>
        </p:blipFill>
        <p:spPr>
          <a:xfrm>
            <a:off x="6717525" y="1395800"/>
            <a:ext cx="2121676" cy="196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124" name="Shape 124"/>
        <p:cNvGrpSpPr/>
        <p:nvPr/>
      </p:nvGrpSpPr>
      <p:grpSpPr>
        <a:xfrm>
          <a:off x="0" y="0"/>
          <a:ext cx="0" cy="0"/>
          <a:chOff x="0" y="0"/>
          <a:chExt cx="0" cy="0"/>
        </a:xfrm>
      </p:grpSpPr>
      <p:sp>
        <p:nvSpPr>
          <p:cNvPr id="125" name="Google Shape;125;p16"/>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16"/>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127" name="Google Shape;127;p16"/>
          <p:cNvSpPr txBox="1"/>
          <p:nvPr/>
        </p:nvSpPr>
        <p:spPr>
          <a:xfrm>
            <a:off x="660925" y="786025"/>
            <a:ext cx="40644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t>Introduction</a:t>
            </a:r>
            <a:r>
              <a:rPr b="1" i="0" lang="en"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p:txBody>
      </p:sp>
      <p:sp>
        <p:nvSpPr>
          <p:cNvPr id="128" name="Google Shape;128;p16"/>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4</a:t>
            </a:r>
            <a:endParaRPr b="1" i="0" sz="2400" u="none" cap="none" strike="noStrike">
              <a:solidFill>
                <a:srgbClr val="28B39C"/>
              </a:solidFill>
              <a:latin typeface="Arial"/>
              <a:ea typeface="Arial"/>
              <a:cs typeface="Arial"/>
              <a:sym typeface="Arial"/>
            </a:endParaRPr>
          </a:p>
        </p:txBody>
      </p:sp>
      <p:sp>
        <p:nvSpPr>
          <p:cNvPr id="129" name="Google Shape;129;p16"/>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16"/>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31" name="Google Shape;131;p16"/>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132" name="Google Shape;132;p16"/>
          <p:cNvPicPr preferRelativeResize="0"/>
          <p:nvPr/>
        </p:nvPicPr>
        <p:blipFill rotWithShape="1">
          <a:blip r:embed="rId4">
            <a:alphaModFix/>
          </a:blip>
          <a:srcRect b="0" l="0" r="0" t="0"/>
          <a:stretch/>
        </p:blipFill>
        <p:spPr>
          <a:xfrm>
            <a:off x="2165761" y="4419646"/>
            <a:ext cx="493775" cy="493777"/>
          </a:xfrm>
          <a:prstGeom prst="rect">
            <a:avLst/>
          </a:prstGeom>
          <a:noFill/>
          <a:ln>
            <a:noFill/>
          </a:ln>
        </p:spPr>
      </p:pic>
      <p:cxnSp>
        <p:nvCxnSpPr>
          <p:cNvPr id="133" name="Google Shape;133;p16"/>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34" name="Google Shape;134;p16"/>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35" name="Google Shape;135;p16"/>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36" name="Google Shape;136;p16"/>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37" name="Google Shape;137;p16"/>
          <p:cNvPicPr preferRelativeResize="0"/>
          <p:nvPr/>
        </p:nvPicPr>
        <p:blipFill rotWithShape="1">
          <a:blip r:embed="rId5">
            <a:alphaModFix/>
          </a:blip>
          <a:srcRect b="0" l="0" r="0" t="0"/>
          <a:stretch/>
        </p:blipFill>
        <p:spPr>
          <a:xfrm>
            <a:off x="7906512" y="4425696"/>
            <a:ext cx="493777" cy="493777"/>
          </a:xfrm>
          <a:prstGeom prst="rect">
            <a:avLst/>
          </a:prstGeom>
          <a:noFill/>
          <a:ln>
            <a:noFill/>
          </a:ln>
        </p:spPr>
      </p:pic>
      <p:pic>
        <p:nvPicPr>
          <p:cNvPr id="138" name="Google Shape;138;p16"/>
          <p:cNvPicPr preferRelativeResize="0"/>
          <p:nvPr/>
        </p:nvPicPr>
        <p:blipFill rotWithShape="1">
          <a:blip r:embed="rId6">
            <a:alphaModFix/>
          </a:blip>
          <a:srcRect b="0" l="0" r="0" t="0"/>
          <a:stretch/>
        </p:blipFill>
        <p:spPr>
          <a:xfrm>
            <a:off x="6522720" y="4425696"/>
            <a:ext cx="493776" cy="493776"/>
          </a:xfrm>
          <a:prstGeom prst="rect">
            <a:avLst/>
          </a:prstGeom>
          <a:noFill/>
          <a:ln>
            <a:noFill/>
          </a:ln>
        </p:spPr>
      </p:pic>
      <p:pic>
        <p:nvPicPr>
          <p:cNvPr id="139" name="Google Shape;139;p16"/>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pic>
        <p:nvPicPr>
          <p:cNvPr id="140" name="Google Shape;140;p16"/>
          <p:cNvPicPr preferRelativeResize="0"/>
          <p:nvPr/>
        </p:nvPicPr>
        <p:blipFill rotWithShape="1">
          <a:blip r:embed="rId8">
            <a:alphaModFix/>
          </a:blip>
          <a:srcRect b="0" l="0" r="0" t="0"/>
          <a:stretch/>
        </p:blipFill>
        <p:spPr>
          <a:xfrm>
            <a:off x="3613567" y="4419659"/>
            <a:ext cx="493777" cy="493777"/>
          </a:xfrm>
          <a:prstGeom prst="rect">
            <a:avLst/>
          </a:prstGeom>
          <a:noFill/>
          <a:ln>
            <a:noFill/>
          </a:ln>
        </p:spPr>
      </p:pic>
      <p:sp>
        <p:nvSpPr>
          <p:cNvPr id="141" name="Google Shape;141;p16"/>
          <p:cNvSpPr txBox="1"/>
          <p:nvPr/>
        </p:nvSpPr>
        <p:spPr>
          <a:xfrm>
            <a:off x="640075" y="1392925"/>
            <a:ext cx="6885000" cy="23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Biometric systems are widely used for identifying or recognizing people on basis of their physical features but these can be spoofed too using various traits. CNN is most commonly applied to analyzing visual imagery, is good fit for binary classification problem of classifying real time faces as real or fake.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145" name="Shape 145"/>
        <p:cNvGrpSpPr/>
        <p:nvPr/>
      </p:nvGrpSpPr>
      <p:grpSpPr>
        <a:xfrm>
          <a:off x="0" y="0"/>
          <a:ext cx="0" cy="0"/>
          <a:chOff x="0" y="0"/>
          <a:chExt cx="0" cy="0"/>
        </a:xfrm>
      </p:grpSpPr>
      <p:sp>
        <p:nvSpPr>
          <p:cNvPr id="146" name="Google Shape;146;p17"/>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p17"/>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148" name="Google Shape;148;p17"/>
          <p:cNvSpPr txBox="1"/>
          <p:nvPr/>
        </p:nvSpPr>
        <p:spPr>
          <a:xfrm>
            <a:off x="660925" y="481225"/>
            <a:ext cx="40644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t>Literature Review</a:t>
            </a:r>
            <a:r>
              <a:rPr b="1" i="0" lang="en"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p:txBody>
      </p:sp>
      <p:sp>
        <p:nvSpPr>
          <p:cNvPr id="149" name="Google Shape;149;p17"/>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5</a:t>
            </a:r>
            <a:endParaRPr b="1" i="0" sz="2400" u="none" cap="none" strike="noStrike">
              <a:solidFill>
                <a:srgbClr val="28B39C"/>
              </a:solidFill>
              <a:latin typeface="Arial"/>
              <a:ea typeface="Arial"/>
              <a:cs typeface="Arial"/>
              <a:sym typeface="Arial"/>
            </a:endParaRPr>
          </a:p>
        </p:txBody>
      </p:sp>
      <p:sp>
        <p:nvSpPr>
          <p:cNvPr id="150" name="Google Shape;150;p17"/>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17"/>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52" name="Google Shape;152;p17"/>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2165761" y="4419646"/>
            <a:ext cx="493775" cy="493777"/>
          </a:xfrm>
          <a:prstGeom prst="rect">
            <a:avLst/>
          </a:prstGeom>
          <a:noFill/>
          <a:ln>
            <a:noFill/>
          </a:ln>
        </p:spPr>
      </p:pic>
      <p:cxnSp>
        <p:nvCxnSpPr>
          <p:cNvPr id="154" name="Google Shape;154;p17"/>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55" name="Google Shape;155;p17"/>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56" name="Google Shape;156;p17"/>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57" name="Google Shape;157;p17"/>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58" name="Google Shape;158;p17"/>
          <p:cNvPicPr preferRelativeResize="0"/>
          <p:nvPr/>
        </p:nvPicPr>
        <p:blipFill rotWithShape="1">
          <a:blip r:embed="rId5">
            <a:alphaModFix/>
          </a:blip>
          <a:srcRect b="0" l="0" r="0" t="0"/>
          <a:stretch/>
        </p:blipFill>
        <p:spPr>
          <a:xfrm>
            <a:off x="7906512" y="4425696"/>
            <a:ext cx="493777" cy="493777"/>
          </a:xfrm>
          <a:prstGeom prst="rect">
            <a:avLst/>
          </a:prstGeom>
          <a:noFill/>
          <a:ln>
            <a:noFill/>
          </a:ln>
        </p:spPr>
      </p:pic>
      <p:pic>
        <p:nvPicPr>
          <p:cNvPr id="159" name="Google Shape;159;p17"/>
          <p:cNvPicPr preferRelativeResize="0"/>
          <p:nvPr/>
        </p:nvPicPr>
        <p:blipFill rotWithShape="1">
          <a:blip r:embed="rId6">
            <a:alphaModFix/>
          </a:blip>
          <a:srcRect b="0" l="0" r="0" t="0"/>
          <a:stretch/>
        </p:blipFill>
        <p:spPr>
          <a:xfrm>
            <a:off x="6522720" y="4425696"/>
            <a:ext cx="493776" cy="493776"/>
          </a:xfrm>
          <a:prstGeom prst="rect">
            <a:avLst/>
          </a:prstGeom>
          <a:noFill/>
          <a:ln>
            <a:noFill/>
          </a:ln>
        </p:spPr>
      </p:pic>
      <p:pic>
        <p:nvPicPr>
          <p:cNvPr id="160" name="Google Shape;160;p17"/>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pic>
        <p:nvPicPr>
          <p:cNvPr id="161" name="Google Shape;161;p17"/>
          <p:cNvPicPr preferRelativeResize="0"/>
          <p:nvPr/>
        </p:nvPicPr>
        <p:blipFill rotWithShape="1">
          <a:blip r:embed="rId8">
            <a:alphaModFix/>
          </a:blip>
          <a:srcRect b="0" l="0" r="0" t="0"/>
          <a:stretch/>
        </p:blipFill>
        <p:spPr>
          <a:xfrm>
            <a:off x="3613567" y="4419659"/>
            <a:ext cx="493777" cy="493777"/>
          </a:xfrm>
          <a:prstGeom prst="rect">
            <a:avLst/>
          </a:prstGeom>
          <a:noFill/>
          <a:ln>
            <a:noFill/>
          </a:ln>
        </p:spPr>
      </p:pic>
      <p:graphicFrame>
        <p:nvGraphicFramePr>
          <p:cNvPr id="162" name="Google Shape;162;p17"/>
          <p:cNvGraphicFramePr/>
          <p:nvPr/>
        </p:nvGraphicFramePr>
        <p:xfrm>
          <a:off x="0" y="1085850"/>
          <a:ext cx="3000000" cy="3000000"/>
        </p:xfrm>
        <a:graphic>
          <a:graphicData uri="http://schemas.openxmlformats.org/drawingml/2006/table">
            <a:tbl>
              <a:tblPr>
                <a:noFill/>
                <a:tableStyleId>{178F66FD-3AC9-4D3A-B24D-DD2AAAB7C4A4}</a:tableStyleId>
              </a:tblPr>
              <a:tblGrid>
                <a:gridCol w="864775"/>
                <a:gridCol w="2053675"/>
                <a:gridCol w="3090575"/>
                <a:gridCol w="3153275"/>
              </a:tblGrid>
              <a:tr h="381000">
                <a:tc>
                  <a:txBody>
                    <a:bodyPr/>
                    <a:lstStyle/>
                    <a:p>
                      <a:pPr indent="0" lvl="0" marL="0" rtl="0" algn="ctr">
                        <a:spcBef>
                          <a:spcPts val="0"/>
                        </a:spcBef>
                        <a:spcAft>
                          <a:spcPts val="0"/>
                        </a:spcAft>
                        <a:buNone/>
                      </a:pPr>
                      <a:r>
                        <a:rPr lang="en" sz="1500"/>
                        <a:t>Serial Number</a:t>
                      </a:r>
                      <a:endParaRPr sz="1500"/>
                    </a:p>
                  </a:txBody>
                  <a:tcPr marT="91425" marB="91425" marR="91425" marL="91425"/>
                </a:tc>
                <a:tc>
                  <a:txBody>
                    <a:bodyPr/>
                    <a:lstStyle/>
                    <a:p>
                      <a:pPr indent="0" lvl="0" marL="0" rtl="0" algn="ctr">
                        <a:spcBef>
                          <a:spcPts val="0"/>
                        </a:spcBef>
                        <a:spcAft>
                          <a:spcPts val="0"/>
                        </a:spcAft>
                        <a:buNone/>
                      </a:pPr>
                      <a:r>
                        <a:rPr lang="en" sz="1500"/>
                        <a:t>Method</a:t>
                      </a:r>
                      <a:endParaRPr sz="1500"/>
                    </a:p>
                  </a:txBody>
                  <a:tcPr marT="91425" marB="91425" marR="91425" marL="91425"/>
                </a:tc>
                <a:tc>
                  <a:txBody>
                    <a:bodyPr/>
                    <a:lstStyle/>
                    <a:p>
                      <a:pPr indent="0" lvl="0" marL="0" rtl="0" algn="ctr">
                        <a:spcBef>
                          <a:spcPts val="0"/>
                        </a:spcBef>
                        <a:spcAft>
                          <a:spcPts val="0"/>
                        </a:spcAft>
                        <a:buNone/>
                      </a:pPr>
                      <a:r>
                        <a:rPr lang="en" sz="1500"/>
                        <a:t>Strength(s)</a:t>
                      </a:r>
                      <a:endParaRPr sz="1500"/>
                    </a:p>
                  </a:txBody>
                  <a:tcPr marT="91425" marB="91425" marR="91425" marL="91425"/>
                </a:tc>
                <a:tc>
                  <a:txBody>
                    <a:bodyPr/>
                    <a:lstStyle/>
                    <a:p>
                      <a:pPr indent="0" lvl="0" marL="0" rtl="0" algn="ctr">
                        <a:spcBef>
                          <a:spcPts val="0"/>
                        </a:spcBef>
                        <a:spcAft>
                          <a:spcPts val="0"/>
                        </a:spcAft>
                        <a:buNone/>
                      </a:pPr>
                      <a:r>
                        <a:rPr lang="en" sz="1500"/>
                        <a:t>Limitation(s)</a:t>
                      </a:r>
                      <a:endParaRPr sz="1500"/>
                    </a:p>
                  </a:txBody>
                  <a:tcPr marT="91425" marB="91425" marR="91425" marL="91425"/>
                </a:tc>
              </a:tr>
              <a:tr h="660375">
                <a:tc>
                  <a:txBody>
                    <a:bodyPr/>
                    <a:lstStyle/>
                    <a:p>
                      <a:pPr indent="0" lvl="0" marL="0" rtl="0" algn="ctr">
                        <a:spcBef>
                          <a:spcPts val="0"/>
                        </a:spcBef>
                        <a:spcAft>
                          <a:spcPts val="0"/>
                        </a:spcAft>
                        <a:buNone/>
                      </a:pPr>
                      <a:r>
                        <a:rPr lang="en" sz="1500"/>
                        <a:t>1</a:t>
                      </a:r>
                      <a:endParaRPr sz="1500"/>
                    </a:p>
                  </a:txBody>
                  <a:tcPr marT="91425" marB="91425" marR="91425" marL="91425"/>
                </a:tc>
                <a:tc>
                  <a:txBody>
                    <a:bodyPr/>
                    <a:lstStyle/>
                    <a:p>
                      <a:pPr indent="0" lvl="0" marL="0" rtl="0" algn="ctr">
                        <a:spcBef>
                          <a:spcPts val="0"/>
                        </a:spcBef>
                        <a:spcAft>
                          <a:spcPts val="0"/>
                        </a:spcAft>
                        <a:buNone/>
                      </a:pPr>
                      <a:r>
                        <a:rPr lang="en" sz="1500"/>
                        <a:t>Face motion analysis</a:t>
                      </a:r>
                      <a:endParaRPr sz="1500"/>
                    </a:p>
                  </a:txBody>
                  <a:tcPr marT="91425" marB="91425" marR="91425" marL="91425"/>
                </a:tc>
                <a:tc>
                  <a:txBody>
                    <a:bodyPr/>
                    <a:lstStyle/>
                    <a:p>
                      <a:pPr indent="0" lvl="0" marL="0" rtl="0" algn="ctr">
                        <a:spcBef>
                          <a:spcPts val="0"/>
                        </a:spcBef>
                        <a:spcAft>
                          <a:spcPts val="0"/>
                        </a:spcAft>
                        <a:buNone/>
                      </a:pPr>
                      <a:r>
                        <a:rPr lang="en" sz="1500"/>
                        <a:t>Effective for print attack.</a:t>
                      </a:r>
                      <a:endParaRPr sz="1500"/>
                    </a:p>
                  </a:txBody>
                  <a:tcPr marT="91425" marB="91425" marR="91425" marL="91425"/>
                </a:tc>
                <a:tc>
                  <a:txBody>
                    <a:bodyPr/>
                    <a:lstStyle/>
                    <a:p>
                      <a:pPr indent="0" lvl="0" marL="0" rtl="0" algn="ctr">
                        <a:spcBef>
                          <a:spcPts val="0"/>
                        </a:spcBef>
                        <a:spcAft>
                          <a:spcPts val="0"/>
                        </a:spcAft>
                        <a:buNone/>
                      </a:pPr>
                      <a:r>
                        <a:rPr lang="en" sz="1500">
                          <a:solidFill>
                            <a:schemeClr val="dk1"/>
                          </a:solidFill>
                        </a:rPr>
                        <a:t>Requires multiple frames, Slow response.</a:t>
                      </a:r>
                      <a:endParaRPr sz="1500">
                        <a:solidFill>
                          <a:schemeClr val="dk1"/>
                        </a:solidFill>
                      </a:endParaRPr>
                    </a:p>
                    <a:p>
                      <a:pPr indent="0" lvl="0" marL="0" rtl="0" algn="ctr">
                        <a:spcBef>
                          <a:spcPts val="0"/>
                        </a:spcBef>
                        <a:spcAft>
                          <a:spcPts val="0"/>
                        </a:spcAft>
                        <a:buNone/>
                      </a:pPr>
                      <a:r>
                        <a:t/>
                      </a:r>
                      <a:endParaRPr sz="1500"/>
                    </a:p>
                  </a:txBody>
                  <a:tcPr marT="91425" marB="91425" marR="91425" marL="91425"/>
                </a:tc>
              </a:tr>
              <a:tr h="381000">
                <a:tc>
                  <a:txBody>
                    <a:bodyPr/>
                    <a:lstStyle/>
                    <a:p>
                      <a:pPr indent="0" lvl="0" marL="0" rtl="0" algn="ctr">
                        <a:spcBef>
                          <a:spcPts val="0"/>
                        </a:spcBef>
                        <a:spcAft>
                          <a:spcPts val="0"/>
                        </a:spcAft>
                        <a:buNone/>
                      </a:pPr>
                      <a:r>
                        <a:rPr lang="en" sz="1500"/>
                        <a:t>2</a:t>
                      </a:r>
                      <a:endParaRPr sz="1500"/>
                    </a:p>
                  </a:txBody>
                  <a:tcPr marT="91425" marB="91425" marR="91425" marL="91425"/>
                </a:tc>
                <a:tc>
                  <a:txBody>
                    <a:bodyPr/>
                    <a:lstStyle/>
                    <a:p>
                      <a:pPr indent="0" lvl="0" marL="0" rtl="0" algn="ctr">
                        <a:spcBef>
                          <a:spcPts val="0"/>
                        </a:spcBef>
                        <a:spcAft>
                          <a:spcPts val="0"/>
                        </a:spcAft>
                        <a:buNone/>
                      </a:pPr>
                      <a:r>
                        <a:rPr lang="en" sz="1500"/>
                        <a:t>Face texture analysis </a:t>
                      </a:r>
                      <a:endParaRPr sz="1500"/>
                    </a:p>
                    <a:p>
                      <a:pPr indent="0" lvl="0" marL="0" rtl="0" algn="ctr">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None/>
                      </a:pPr>
                      <a:r>
                        <a:rPr lang="en" sz="1500">
                          <a:solidFill>
                            <a:schemeClr val="dk1"/>
                          </a:solidFill>
                        </a:rPr>
                        <a:t>Relatively low computational cost and fast response </a:t>
                      </a:r>
                      <a:endParaRPr sz="1500">
                        <a:solidFill>
                          <a:schemeClr val="dk1"/>
                        </a:solidFill>
                      </a:endParaRPr>
                    </a:p>
                    <a:p>
                      <a:pPr indent="0" lvl="0" marL="0" rtl="0" algn="ctr">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None/>
                      </a:pPr>
                      <a:r>
                        <a:rPr lang="en" sz="1500">
                          <a:solidFill>
                            <a:schemeClr val="dk1"/>
                          </a:solidFill>
                        </a:rPr>
                        <a:t>Poor generalizability, Requires face and/or landmark detection.</a:t>
                      </a:r>
                      <a:endParaRPr sz="1500">
                        <a:solidFill>
                          <a:schemeClr val="dk1"/>
                        </a:solidFill>
                      </a:endParaRPr>
                    </a:p>
                    <a:p>
                      <a:pPr indent="0" lvl="0" marL="0" rtl="0" algn="ctr">
                        <a:spcBef>
                          <a:spcPts val="0"/>
                        </a:spcBef>
                        <a:spcAft>
                          <a:spcPts val="0"/>
                        </a:spcAft>
                        <a:buNone/>
                      </a:pPr>
                      <a:r>
                        <a:t/>
                      </a:r>
                      <a:endParaRPr sz="1500"/>
                    </a:p>
                  </a:txBody>
                  <a:tcPr marT="91425" marB="91425" marR="91425" marL="91425"/>
                </a:tc>
              </a:tr>
              <a:tr h="381000">
                <a:tc>
                  <a:txBody>
                    <a:bodyPr/>
                    <a:lstStyle/>
                    <a:p>
                      <a:pPr indent="0" lvl="0" marL="0" rtl="0" algn="ctr">
                        <a:spcBef>
                          <a:spcPts val="0"/>
                        </a:spcBef>
                        <a:spcAft>
                          <a:spcPts val="0"/>
                        </a:spcAft>
                        <a:buNone/>
                      </a:pPr>
                      <a:r>
                        <a:rPr lang="en" sz="1500"/>
                        <a:t>3</a:t>
                      </a:r>
                      <a:endParaRPr sz="1500"/>
                    </a:p>
                  </a:txBody>
                  <a:tcPr marT="91425" marB="91425" marR="91425" marL="91425"/>
                </a:tc>
                <a:tc>
                  <a:txBody>
                    <a:bodyPr/>
                    <a:lstStyle/>
                    <a:p>
                      <a:pPr indent="0" lvl="0" marL="0" rtl="0" algn="ctr">
                        <a:spcBef>
                          <a:spcPts val="0"/>
                        </a:spcBef>
                        <a:spcAft>
                          <a:spcPts val="0"/>
                        </a:spcAft>
                        <a:buNone/>
                      </a:pPr>
                      <a:r>
                        <a:rPr lang="en" sz="1500"/>
                        <a:t>Face 3D shape or depth analysis</a:t>
                      </a:r>
                      <a:endParaRPr sz="1500"/>
                    </a:p>
                    <a:p>
                      <a:pPr indent="0" lvl="0" marL="0" rtl="0" algn="ctr">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None/>
                      </a:pPr>
                      <a:r>
                        <a:rPr lang="en" sz="1500">
                          <a:solidFill>
                            <a:schemeClr val="dk1"/>
                          </a:solidFill>
                        </a:rPr>
                        <a:t>Effective for 2D attacks </a:t>
                      </a:r>
                      <a:endParaRPr sz="1500">
                        <a:solidFill>
                          <a:schemeClr val="dk1"/>
                        </a:solidFill>
                      </a:endParaRPr>
                    </a:p>
                    <a:p>
                      <a:pPr indent="0" lvl="0" marL="0" rtl="0" algn="ctr">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None/>
                      </a:pPr>
                      <a:r>
                        <a:rPr lang="en" sz="1500">
                          <a:solidFill>
                            <a:schemeClr val="dk1"/>
                          </a:solidFill>
                        </a:rPr>
                        <a:t>Requires multiple frames or additional devices.</a:t>
                      </a:r>
                      <a:endParaRPr sz="15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166" name="Shape 166"/>
        <p:cNvGrpSpPr/>
        <p:nvPr/>
      </p:nvGrpSpPr>
      <p:grpSpPr>
        <a:xfrm>
          <a:off x="0" y="0"/>
          <a:ext cx="0" cy="0"/>
          <a:chOff x="0" y="0"/>
          <a:chExt cx="0" cy="0"/>
        </a:xfrm>
      </p:grpSpPr>
      <p:sp>
        <p:nvSpPr>
          <p:cNvPr id="167" name="Google Shape;167;p18"/>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18"/>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169" name="Google Shape;169;p18"/>
          <p:cNvSpPr txBox="1"/>
          <p:nvPr/>
        </p:nvSpPr>
        <p:spPr>
          <a:xfrm>
            <a:off x="660925" y="481225"/>
            <a:ext cx="40644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t>Literature Review</a:t>
            </a:r>
            <a:r>
              <a:rPr b="1" i="0" lang="en"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p:txBody>
      </p:sp>
      <p:sp>
        <p:nvSpPr>
          <p:cNvPr id="170" name="Google Shape;170;p18"/>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6</a:t>
            </a:r>
            <a:endParaRPr b="1" i="0" sz="2400" u="none" cap="none" strike="noStrike">
              <a:solidFill>
                <a:srgbClr val="28B39C"/>
              </a:solidFill>
              <a:latin typeface="Arial"/>
              <a:ea typeface="Arial"/>
              <a:cs typeface="Arial"/>
              <a:sym typeface="Arial"/>
            </a:endParaRPr>
          </a:p>
        </p:txBody>
      </p:sp>
      <p:sp>
        <p:nvSpPr>
          <p:cNvPr id="171" name="Google Shape;171;p18"/>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18"/>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73" name="Google Shape;173;p18"/>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174" name="Google Shape;174;p18"/>
          <p:cNvPicPr preferRelativeResize="0"/>
          <p:nvPr/>
        </p:nvPicPr>
        <p:blipFill rotWithShape="1">
          <a:blip r:embed="rId4">
            <a:alphaModFix/>
          </a:blip>
          <a:srcRect b="0" l="0" r="0" t="0"/>
          <a:stretch/>
        </p:blipFill>
        <p:spPr>
          <a:xfrm>
            <a:off x="2165761" y="4419646"/>
            <a:ext cx="493775" cy="493777"/>
          </a:xfrm>
          <a:prstGeom prst="rect">
            <a:avLst/>
          </a:prstGeom>
          <a:noFill/>
          <a:ln>
            <a:noFill/>
          </a:ln>
        </p:spPr>
      </p:pic>
      <p:cxnSp>
        <p:nvCxnSpPr>
          <p:cNvPr id="175" name="Google Shape;175;p18"/>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76" name="Google Shape;176;p18"/>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77" name="Google Shape;177;p18"/>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78" name="Google Shape;178;p18"/>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79" name="Google Shape;179;p18"/>
          <p:cNvPicPr preferRelativeResize="0"/>
          <p:nvPr/>
        </p:nvPicPr>
        <p:blipFill rotWithShape="1">
          <a:blip r:embed="rId5">
            <a:alphaModFix/>
          </a:blip>
          <a:srcRect b="0" l="0" r="0" t="0"/>
          <a:stretch/>
        </p:blipFill>
        <p:spPr>
          <a:xfrm>
            <a:off x="7906512" y="4425696"/>
            <a:ext cx="493777" cy="493777"/>
          </a:xfrm>
          <a:prstGeom prst="rect">
            <a:avLst/>
          </a:prstGeom>
          <a:noFill/>
          <a:ln>
            <a:noFill/>
          </a:ln>
        </p:spPr>
      </p:pic>
      <p:pic>
        <p:nvPicPr>
          <p:cNvPr id="180" name="Google Shape;180;p18"/>
          <p:cNvPicPr preferRelativeResize="0"/>
          <p:nvPr/>
        </p:nvPicPr>
        <p:blipFill rotWithShape="1">
          <a:blip r:embed="rId6">
            <a:alphaModFix/>
          </a:blip>
          <a:srcRect b="0" l="0" r="0" t="0"/>
          <a:stretch/>
        </p:blipFill>
        <p:spPr>
          <a:xfrm>
            <a:off x="6522720" y="4425696"/>
            <a:ext cx="493776" cy="493776"/>
          </a:xfrm>
          <a:prstGeom prst="rect">
            <a:avLst/>
          </a:prstGeom>
          <a:noFill/>
          <a:ln>
            <a:noFill/>
          </a:ln>
        </p:spPr>
      </p:pic>
      <p:pic>
        <p:nvPicPr>
          <p:cNvPr id="181" name="Google Shape;181;p18"/>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pic>
        <p:nvPicPr>
          <p:cNvPr id="182" name="Google Shape;182;p18"/>
          <p:cNvPicPr preferRelativeResize="0"/>
          <p:nvPr/>
        </p:nvPicPr>
        <p:blipFill rotWithShape="1">
          <a:blip r:embed="rId8">
            <a:alphaModFix/>
          </a:blip>
          <a:srcRect b="0" l="0" r="0" t="0"/>
          <a:stretch/>
        </p:blipFill>
        <p:spPr>
          <a:xfrm>
            <a:off x="3613567" y="4419659"/>
            <a:ext cx="493777" cy="493777"/>
          </a:xfrm>
          <a:prstGeom prst="rect">
            <a:avLst/>
          </a:prstGeom>
          <a:noFill/>
          <a:ln>
            <a:noFill/>
          </a:ln>
        </p:spPr>
      </p:pic>
      <p:graphicFrame>
        <p:nvGraphicFramePr>
          <p:cNvPr id="183" name="Google Shape;183;p18"/>
          <p:cNvGraphicFramePr/>
          <p:nvPr/>
        </p:nvGraphicFramePr>
        <p:xfrm>
          <a:off x="0" y="1085850"/>
          <a:ext cx="3000000" cy="3000000"/>
        </p:xfrm>
        <a:graphic>
          <a:graphicData uri="http://schemas.openxmlformats.org/drawingml/2006/table">
            <a:tbl>
              <a:tblPr>
                <a:noFill/>
                <a:tableStyleId>{178F66FD-3AC9-4D3A-B24D-DD2AAAB7C4A4}</a:tableStyleId>
              </a:tblPr>
              <a:tblGrid>
                <a:gridCol w="864775"/>
                <a:gridCol w="2053675"/>
                <a:gridCol w="3090575"/>
                <a:gridCol w="3153275"/>
              </a:tblGrid>
              <a:tr h="381000">
                <a:tc>
                  <a:txBody>
                    <a:bodyPr/>
                    <a:lstStyle/>
                    <a:p>
                      <a:pPr indent="0" lvl="0" marL="0" rtl="0" algn="ctr">
                        <a:spcBef>
                          <a:spcPts val="0"/>
                        </a:spcBef>
                        <a:spcAft>
                          <a:spcPts val="0"/>
                        </a:spcAft>
                        <a:buNone/>
                      </a:pPr>
                      <a:r>
                        <a:rPr lang="en" sz="1500"/>
                        <a:t>Serial Number</a:t>
                      </a:r>
                      <a:endParaRPr sz="1500"/>
                    </a:p>
                  </a:txBody>
                  <a:tcPr marT="91425" marB="91425" marR="91425" marL="91425"/>
                </a:tc>
                <a:tc>
                  <a:txBody>
                    <a:bodyPr/>
                    <a:lstStyle/>
                    <a:p>
                      <a:pPr indent="0" lvl="0" marL="0" rtl="0" algn="ctr">
                        <a:spcBef>
                          <a:spcPts val="0"/>
                        </a:spcBef>
                        <a:spcAft>
                          <a:spcPts val="0"/>
                        </a:spcAft>
                        <a:buNone/>
                      </a:pPr>
                      <a:r>
                        <a:rPr lang="en" sz="1500"/>
                        <a:t>Method</a:t>
                      </a:r>
                      <a:endParaRPr sz="1500"/>
                    </a:p>
                  </a:txBody>
                  <a:tcPr marT="91425" marB="91425" marR="91425" marL="91425"/>
                </a:tc>
                <a:tc>
                  <a:txBody>
                    <a:bodyPr/>
                    <a:lstStyle/>
                    <a:p>
                      <a:pPr indent="0" lvl="0" marL="0" rtl="0" algn="ctr">
                        <a:spcBef>
                          <a:spcPts val="0"/>
                        </a:spcBef>
                        <a:spcAft>
                          <a:spcPts val="0"/>
                        </a:spcAft>
                        <a:buNone/>
                      </a:pPr>
                      <a:r>
                        <a:rPr lang="en" sz="1500"/>
                        <a:t>Strength(s)</a:t>
                      </a:r>
                      <a:endParaRPr sz="1500"/>
                    </a:p>
                  </a:txBody>
                  <a:tcPr marT="91425" marB="91425" marR="91425" marL="91425"/>
                </a:tc>
                <a:tc>
                  <a:txBody>
                    <a:bodyPr/>
                    <a:lstStyle/>
                    <a:p>
                      <a:pPr indent="0" lvl="0" marL="0" rtl="0" algn="ctr">
                        <a:spcBef>
                          <a:spcPts val="0"/>
                        </a:spcBef>
                        <a:spcAft>
                          <a:spcPts val="0"/>
                        </a:spcAft>
                        <a:buNone/>
                      </a:pPr>
                      <a:r>
                        <a:rPr lang="en" sz="1500"/>
                        <a:t>Limitation(s)</a:t>
                      </a:r>
                      <a:endParaRPr sz="1500"/>
                    </a:p>
                  </a:txBody>
                  <a:tcPr marT="91425" marB="91425" marR="91425" marL="91425"/>
                </a:tc>
              </a:tr>
              <a:tr h="660375">
                <a:tc>
                  <a:txBody>
                    <a:bodyPr/>
                    <a:lstStyle/>
                    <a:p>
                      <a:pPr indent="0" lvl="0" marL="0" rtl="0" algn="ctr">
                        <a:spcBef>
                          <a:spcPts val="0"/>
                        </a:spcBef>
                        <a:spcAft>
                          <a:spcPts val="0"/>
                        </a:spcAft>
                        <a:buNone/>
                      </a:pPr>
                      <a:r>
                        <a:rPr lang="en" sz="1500"/>
                        <a:t>4</a:t>
                      </a:r>
                      <a:endParaRPr sz="1500"/>
                    </a:p>
                  </a:txBody>
                  <a:tcPr marT="91425" marB="91425" marR="91425" marL="91425"/>
                </a:tc>
                <a:tc>
                  <a:txBody>
                    <a:bodyPr/>
                    <a:lstStyle/>
                    <a:p>
                      <a:pPr indent="0" lvl="0" marL="0" rtl="0" algn="l">
                        <a:spcBef>
                          <a:spcPts val="0"/>
                        </a:spcBef>
                        <a:spcAft>
                          <a:spcPts val="0"/>
                        </a:spcAft>
                        <a:buNone/>
                      </a:pPr>
                      <a:r>
                        <a:rPr lang="en" sz="1500"/>
                        <a:t>Image quality analysis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Good generalizability, Low computational Cost, Fast response time, Face and/or landmark detection not required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Image quality measures can be device dependent.</a:t>
                      </a:r>
                      <a:endParaRPr sz="1500"/>
                    </a:p>
                  </a:txBody>
                  <a:tcPr marT="91425" marB="91425" marR="91425" marL="91425"/>
                </a:tc>
              </a:tr>
              <a:tr h="381000">
                <a:tc>
                  <a:txBody>
                    <a:bodyPr/>
                    <a:lstStyle/>
                    <a:p>
                      <a:pPr indent="0" lvl="0" marL="0" rtl="0" algn="ctr">
                        <a:spcBef>
                          <a:spcPts val="0"/>
                        </a:spcBef>
                        <a:spcAft>
                          <a:spcPts val="0"/>
                        </a:spcAft>
                        <a:buNone/>
                      </a:pPr>
                      <a:r>
                        <a:rPr lang="en" sz="1500"/>
                        <a:t>5</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t>Frequency domain analysis</a:t>
                      </a:r>
                      <a:endParaRPr sz="1500"/>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Good generalization ability, Low computational cost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Spectral features can be device dependent.</a:t>
                      </a:r>
                      <a:endParaRPr sz="1500"/>
                    </a:p>
                  </a:txBody>
                  <a:tcPr marT="91425" marB="91425" marR="91425" marL="91425"/>
                </a:tc>
              </a:tr>
              <a:tr h="381000">
                <a:tc>
                  <a:txBody>
                    <a:bodyPr/>
                    <a:lstStyle/>
                    <a:p>
                      <a:pPr indent="0" lvl="0" marL="0" rtl="0" algn="ctr">
                        <a:spcBef>
                          <a:spcPts val="0"/>
                        </a:spcBef>
                        <a:spcAft>
                          <a:spcPts val="0"/>
                        </a:spcAft>
                        <a:buNone/>
                      </a:pPr>
                      <a:r>
                        <a:rPr lang="en" sz="1500"/>
                        <a:t>6</a:t>
                      </a:r>
                      <a:endParaRPr sz="1500"/>
                    </a:p>
                  </a:txBody>
                  <a:tcPr marT="91425" marB="91425" marR="91425" marL="91425"/>
                </a:tc>
                <a:tc>
                  <a:txBody>
                    <a:bodyPr/>
                    <a:lstStyle/>
                    <a:p>
                      <a:pPr indent="0" lvl="0" marL="0" rtl="0" algn="l">
                        <a:spcBef>
                          <a:spcPts val="0"/>
                        </a:spcBef>
                        <a:spcAft>
                          <a:spcPts val="0"/>
                        </a:spcAft>
                        <a:buNone/>
                      </a:pPr>
                      <a:r>
                        <a:rPr lang="en" sz="1500"/>
                        <a:t>Active approach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Good generalizability</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chemeClr val="dk1"/>
                          </a:solidFill>
                        </a:rPr>
                        <a:t>Requires additional devices.</a:t>
                      </a:r>
                      <a:endParaRPr sz="15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187" name="Shape 187"/>
        <p:cNvGrpSpPr/>
        <p:nvPr/>
      </p:nvGrpSpPr>
      <p:grpSpPr>
        <a:xfrm>
          <a:off x="0" y="0"/>
          <a:ext cx="0" cy="0"/>
          <a:chOff x="0" y="0"/>
          <a:chExt cx="0" cy="0"/>
        </a:xfrm>
      </p:grpSpPr>
      <p:sp>
        <p:nvSpPr>
          <p:cNvPr id="188" name="Google Shape;188;p19"/>
          <p:cNvSpPr/>
          <p:nvPr/>
        </p:nvSpPr>
        <p:spPr>
          <a:xfrm>
            <a:off x="8165875" y="2449745"/>
            <a:ext cx="585300" cy="585300"/>
          </a:xfrm>
          <a:prstGeom prst="ellipse">
            <a:avLst/>
          </a:prstGeom>
          <a:solidFill>
            <a:srgbClr val="F9F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19"/>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190" name="Google Shape;190;p19"/>
          <p:cNvSpPr txBox="1"/>
          <p:nvPr/>
        </p:nvSpPr>
        <p:spPr>
          <a:xfrm>
            <a:off x="658368" y="786384"/>
            <a:ext cx="59967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Proposed Methodology:-</a:t>
            </a:r>
            <a:endParaRPr b="1" i="0" sz="3000" u="none" cap="none" strike="noStrike">
              <a:solidFill>
                <a:srgbClr val="000000"/>
              </a:solidFill>
              <a:latin typeface="Arial"/>
              <a:ea typeface="Arial"/>
              <a:cs typeface="Arial"/>
              <a:sym typeface="Arial"/>
            </a:endParaRPr>
          </a:p>
        </p:txBody>
      </p:sp>
      <p:sp>
        <p:nvSpPr>
          <p:cNvPr id="191" name="Google Shape;191;p19"/>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28B39C"/>
                </a:solidFill>
              </a:rPr>
              <a:t>07</a:t>
            </a:r>
            <a:endParaRPr b="1" i="0" sz="2400" u="none" cap="none" strike="noStrike">
              <a:solidFill>
                <a:srgbClr val="28B39C"/>
              </a:solidFill>
              <a:latin typeface="Arial"/>
              <a:ea typeface="Arial"/>
              <a:cs typeface="Arial"/>
              <a:sym typeface="Arial"/>
            </a:endParaRPr>
          </a:p>
        </p:txBody>
      </p:sp>
      <p:sp>
        <p:nvSpPr>
          <p:cNvPr id="192" name="Google Shape;192;p19"/>
          <p:cNvSpPr/>
          <p:nvPr/>
        </p:nvSpPr>
        <p:spPr>
          <a:xfrm>
            <a:off x="-9150" y="4172750"/>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p19"/>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94" name="Google Shape;194;p19"/>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195" name="Google Shape;195;p19"/>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196" name="Google Shape;196;p19"/>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197" name="Google Shape;197;p19"/>
          <p:cNvPicPr preferRelativeResize="0"/>
          <p:nvPr/>
        </p:nvPicPr>
        <p:blipFill rotWithShape="1">
          <a:blip r:embed="rId5">
            <a:alphaModFix/>
          </a:blip>
          <a:srcRect b="0" l="0" r="0" t="0"/>
          <a:stretch/>
        </p:blipFill>
        <p:spPr>
          <a:xfrm>
            <a:off x="3642680" y="4439609"/>
            <a:ext cx="493777" cy="493777"/>
          </a:xfrm>
          <a:prstGeom prst="rect">
            <a:avLst/>
          </a:prstGeom>
          <a:noFill/>
          <a:ln>
            <a:noFill/>
          </a:ln>
        </p:spPr>
      </p:pic>
      <p:cxnSp>
        <p:nvCxnSpPr>
          <p:cNvPr id="198" name="Google Shape;198;p19"/>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199" name="Google Shape;199;p19"/>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00" name="Google Shape;200;p19"/>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01" name="Google Shape;201;p19"/>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202" name="Google Shape;202;p19"/>
          <p:cNvPicPr preferRelativeResize="0"/>
          <p:nvPr/>
        </p:nvPicPr>
        <p:blipFill rotWithShape="1">
          <a:blip r:embed="rId7">
            <a:alphaModFix/>
          </a:blip>
          <a:srcRect b="0" l="0" r="0" t="0"/>
          <a:stretch/>
        </p:blipFill>
        <p:spPr>
          <a:xfrm>
            <a:off x="6522720" y="4425696"/>
            <a:ext cx="493776" cy="493776"/>
          </a:xfrm>
          <a:prstGeom prst="rect">
            <a:avLst/>
          </a:prstGeom>
          <a:noFill/>
          <a:ln>
            <a:noFill/>
          </a:ln>
        </p:spPr>
      </p:pic>
      <p:pic>
        <p:nvPicPr>
          <p:cNvPr id="203" name="Google Shape;203;p19"/>
          <p:cNvPicPr preferRelativeResize="0"/>
          <p:nvPr/>
        </p:nvPicPr>
        <p:blipFill rotWithShape="1">
          <a:blip r:embed="rId8">
            <a:alphaModFix/>
          </a:blip>
          <a:srcRect b="0" l="0" r="0" t="0"/>
          <a:stretch/>
        </p:blipFill>
        <p:spPr>
          <a:xfrm>
            <a:off x="5061357" y="4439596"/>
            <a:ext cx="493777" cy="493777"/>
          </a:xfrm>
          <a:prstGeom prst="rect">
            <a:avLst/>
          </a:prstGeom>
          <a:noFill/>
          <a:ln>
            <a:noFill/>
          </a:ln>
        </p:spPr>
      </p:pic>
      <p:pic>
        <p:nvPicPr>
          <p:cNvPr id="204" name="Google Shape;204;p19"/>
          <p:cNvPicPr preferRelativeResize="0"/>
          <p:nvPr/>
        </p:nvPicPr>
        <p:blipFill>
          <a:blip r:embed="rId9">
            <a:alphaModFix/>
          </a:blip>
          <a:stretch>
            <a:fillRect/>
          </a:stretch>
        </p:blipFill>
        <p:spPr>
          <a:xfrm>
            <a:off x="245725" y="1817850"/>
            <a:ext cx="8677275" cy="181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208" name="Shape 208"/>
        <p:cNvGrpSpPr/>
        <p:nvPr/>
      </p:nvGrpSpPr>
      <p:grpSpPr>
        <a:xfrm>
          <a:off x="0" y="0"/>
          <a:ext cx="0" cy="0"/>
          <a:chOff x="0" y="0"/>
          <a:chExt cx="0" cy="0"/>
        </a:xfrm>
      </p:grpSpPr>
      <p:sp>
        <p:nvSpPr>
          <p:cNvPr id="209" name="Google Shape;209;p20"/>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20"/>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211" name="Google Shape;211;p20"/>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8</a:t>
            </a:r>
            <a:endParaRPr b="1" i="0" sz="2400" u="none" cap="none" strike="noStrike">
              <a:solidFill>
                <a:srgbClr val="28B39C"/>
              </a:solidFill>
              <a:latin typeface="Arial"/>
              <a:ea typeface="Arial"/>
              <a:cs typeface="Arial"/>
              <a:sym typeface="Arial"/>
            </a:endParaRPr>
          </a:p>
        </p:txBody>
      </p:sp>
      <p:sp>
        <p:nvSpPr>
          <p:cNvPr id="212" name="Google Shape;212;p20"/>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0"/>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14" name="Google Shape;214;p20"/>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215" name="Google Shape;215;p20"/>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216" name="Google Shape;216;p20"/>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17" name="Google Shape;217;p20"/>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218" name="Google Shape;218;p20"/>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19" name="Google Shape;219;p20"/>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20" name="Google Shape;220;p20"/>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21" name="Google Shape;221;p20"/>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222" name="Google Shape;222;p20"/>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sp>
        <p:nvSpPr>
          <p:cNvPr id="223" name="Google Shape;223;p20"/>
          <p:cNvSpPr txBox="1"/>
          <p:nvPr/>
        </p:nvSpPr>
        <p:spPr>
          <a:xfrm>
            <a:off x="693600" y="1437663"/>
            <a:ext cx="8395200" cy="219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AutoNum type="arabicPeriod"/>
            </a:pPr>
            <a:r>
              <a:rPr lang="en" sz="1800">
                <a:solidFill>
                  <a:schemeClr val="dk1"/>
                </a:solidFill>
              </a:rPr>
              <a:t>Works for the person with skin tones near the trained model images of the person’s skin tone</a:t>
            </a:r>
            <a:endParaRPr sz="1800">
              <a:solidFill>
                <a:schemeClr val="dk1"/>
              </a:solidFill>
            </a:endParaRPr>
          </a:p>
          <a:p>
            <a:pPr indent="-342900" lvl="0" marL="457200" marR="0" rtl="0" algn="l">
              <a:lnSpc>
                <a:spcPct val="115000"/>
              </a:lnSpc>
              <a:spcBef>
                <a:spcPts val="0"/>
              </a:spcBef>
              <a:spcAft>
                <a:spcPts val="0"/>
              </a:spcAft>
              <a:buClr>
                <a:schemeClr val="dk1"/>
              </a:buClr>
              <a:buSzPts val="1800"/>
              <a:buAutoNum type="arabicPeriod"/>
            </a:pPr>
            <a:r>
              <a:rPr lang="en" sz="1800">
                <a:solidFill>
                  <a:schemeClr val="dk1"/>
                </a:solidFill>
              </a:rPr>
              <a:t>More parameters for perfection will make implementation slow.</a:t>
            </a:r>
            <a:endParaRPr sz="1800">
              <a:solidFill>
                <a:schemeClr val="dk1"/>
              </a:solidFill>
            </a:endParaRPr>
          </a:p>
          <a:p>
            <a:pPr indent="-342900" lvl="0" marL="457200" marR="0" rtl="0" algn="l">
              <a:lnSpc>
                <a:spcPct val="115000"/>
              </a:lnSpc>
              <a:spcBef>
                <a:spcPts val="0"/>
              </a:spcBef>
              <a:spcAft>
                <a:spcPts val="0"/>
              </a:spcAft>
              <a:buClr>
                <a:schemeClr val="dk1"/>
              </a:buClr>
              <a:buSzPts val="1800"/>
              <a:buAutoNum type="arabicPeriod"/>
            </a:pPr>
            <a:r>
              <a:rPr lang="en" sz="1800">
                <a:solidFill>
                  <a:schemeClr val="dk1"/>
                </a:solidFill>
              </a:rPr>
              <a:t>Overfitting</a:t>
            </a:r>
            <a:endParaRPr sz="1800">
              <a:solidFill>
                <a:schemeClr val="dk1"/>
              </a:solidFill>
            </a:endParaRPr>
          </a:p>
          <a:p>
            <a:pPr indent="-342900" lvl="0" marL="457200" marR="0" rtl="0" algn="l">
              <a:lnSpc>
                <a:spcPct val="115000"/>
              </a:lnSpc>
              <a:spcBef>
                <a:spcPts val="0"/>
              </a:spcBef>
              <a:spcAft>
                <a:spcPts val="0"/>
              </a:spcAft>
              <a:buClr>
                <a:schemeClr val="dk1"/>
              </a:buClr>
              <a:buSzPts val="1800"/>
              <a:buAutoNum type="arabicPeriod"/>
            </a:pPr>
            <a:r>
              <a:rPr lang="en" sz="1800">
                <a:solidFill>
                  <a:schemeClr val="dk1"/>
                </a:solidFill>
              </a:rPr>
              <a:t>Image </a:t>
            </a:r>
            <a:r>
              <a:rPr lang="en" sz="1800">
                <a:solidFill>
                  <a:schemeClr val="dk1"/>
                </a:solidFill>
              </a:rPr>
              <a:t>redundancy</a:t>
            </a:r>
            <a:endParaRPr sz="1800">
              <a:solidFill>
                <a:schemeClr val="dk1"/>
              </a:solidFill>
            </a:endParaRPr>
          </a:p>
          <a:p>
            <a:pPr indent="-342900" lvl="0" marL="457200" marR="0" rtl="0" algn="l">
              <a:lnSpc>
                <a:spcPct val="115000"/>
              </a:lnSpc>
              <a:spcBef>
                <a:spcPts val="0"/>
              </a:spcBef>
              <a:spcAft>
                <a:spcPts val="0"/>
              </a:spcAft>
              <a:buClr>
                <a:schemeClr val="dk1"/>
              </a:buClr>
              <a:buSzPts val="1800"/>
              <a:buAutoNum type="arabicPeriod"/>
            </a:pPr>
            <a:r>
              <a:rPr lang="en" sz="1800">
                <a:solidFill>
                  <a:schemeClr val="dk1"/>
                </a:solidFill>
              </a:rPr>
              <a:t>Small dataset plotting and accuracy calculations</a:t>
            </a:r>
            <a:endParaRPr sz="1800">
              <a:solidFill>
                <a:schemeClr val="dk1"/>
              </a:solidFill>
            </a:endParaRPr>
          </a:p>
        </p:txBody>
      </p:sp>
      <p:sp>
        <p:nvSpPr>
          <p:cNvPr id="224" name="Google Shape;224;p20"/>
          <p:cNvSpPr txBox="1"/>
          <p:nvPr/>
        </p:nvSpPr>
        <p:spPr>
          <a:xfrm>
            <a:off x="658368" y="786384"/>
            <a:ext cx="57948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3000">
                <a:solidFill>
                  <a:schemeClr val="dk1"/>
                </a:solidFill>
              </a:rPr>
              <a:t>Problem Faced</a:t>
            </a:r>
            <a:r>
              <a:rPr b="1" i="0" lang="en" sz="3000" u="none" cap="none" strike="noStrike">
                <a:solidFill>
                  <a:schemeClr val="dk1"/>
                </a:solidFill>
                <a:latin typeface="Arial"/>
                <a:ea typeface="Arial"/>
                <a:cs typeface="Arial"/>
                <a:sym typeface="Arial"/>
              </a:rPr>
              <a:t>:-</a:t>
            </a:r>
            <a:endParaRPr b="1" i="0" sz="4800" u="none" cap="none" strike="noStrike">
              <a:solidFill>
                <a:srgbClr val="000000"/>
              </a:solidFill>
              <a:latin typeface="Arial"/>
              <a:ea typeface="Arial"/>
              <a:cs typeface="Arial"/>
              <a:sym typeface="Arial"/>
            </a:endParaRPr>
          </a:p>
        </p:txBody>
      </p:sp>
      <p:pic>
        <p:nvPicPr>
          <p:cNvPr id="225" name="Google Shape;225;p20"/>
          <p:cNvPicPr preferRelativeResize="0"/>
          <p:nvPr/>
        </p:nvPicPr>
        <p:blipFill rotWithShape="1">
          <a:blip r:embed="rId8">
            <a:alphaModFix/>
          </a:blip>
          <a:srcRect b="0" l="0" r="0" t="0"/>
          <a:stretch/>
        </p:blipFill>
        <p:spPr>
          <a:xfrm>
            <a:off x="6525195" y="4395671"/>
            <a:ext cx="493776" cy="493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FAFC"/>
        </a:solidFill>
      </p:bgPr>
    </p:bg>
    <p:spTree>
      <p:nvGrpSpPr>
        <p:cNvPr id="229" name="Shape 229"/>
        <p:cNvGrpSpPr/>
        <p:nvPr/>
      </p:nvGrpSpPr>
      <p:grpSpPr>
        <a:xfrm>
          <a:off x="0" y="0"/>
          <a:ext cx="0" cy="0"/>
          <a:chOff x="0" y="0"/>
          <a:chExt cx="0" cy="0"/>
        </a:xfrm>
      </p:grpSpPr>
      <p:sp>
        <p:nvSpPr>
          <p:cNvPr id="230" name="Google Shape;230;p21"/>
          <p:cNvSpPr/>
          <p:nvPr/>
        </p:nvSpPr>
        <p:spPr>
          <a:xfrm>
            <a:off x="0" y="0"/>
            <a:ext cx="916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21"/>
          <p:cNvCxnSpPr/>
          <p:nvPr/>
        </p:nvCxnSpPr>
        <p:spPr>
          <a:xfrm>
            <a:off x="475075" y="482850"/>
            <a:ext cx="8276100" cy="3000"/>
          </a:xfrm>
          <a:prstGeom prst="straightConnector1">
            <a:avLst/>
          </a:prstGeom>
          <a:noFill/>
          <a:ln cap="flat" cmpd="sng" w="9525">
            <a:solidFill>
              <a:schemeClr val="dk2"/>
            </a:solidFill>
            <a:prstDash val="solid"/>
            <a:round/>
            <a:headEnd len="sm" w="sm" type="none"/>
            <a:tailEnd len="sm" w="sm" type="none"/>
          </a:ln>
        </p:spPr>
      </p:cxnSp>
      <p:sp>
        <p:nvSpPr>
          <p:cNvPr id="232" name="Google Shape;232;p21"/>
          <p:cNvSpPr txBox="1"/>
          <p:nvPr/>
        </p:nvSpPr>
        <p:spPr>
          <a:xfrm>
            <a:off x="8313975" y="-2725"/>
            <a:ext cx="556200" cy="5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28B39C"/>
                </a:solidFill>
                <a:latin typeface="Arial"/>
                <a:ea typeface="Arial"/>
                <a:cs typeface="Arial"/>
                <a:sym typeface="Arial"/>
              </a:rPr>
              <a:t>0</a:t>
            </a:r>
            <a:r>
              <a:rPr b="1" lang="en" sz="2400">
                <a:solidFill>
                  <a:srgbClr val="28B39C"/>
                </a:solidFill>
              </a:rPr>
              <a:t>9</a:t>
            </a:r>
            <a:endParaRPr b="1" i="0" sz="2400" u="none" cap="none" strike="noStrike">
              <a:solidFill>
                <a:srgbClr val="28B39C"/>
              </a:solidFill>
              <a:latin typeface="Arial"/>
              <a:ea typeface="Arial"/>
              <a:cs typeface="Arial"/>
              <a:sym typeface="Arial"/>
            </a:endParaRPr>
          </a:p>
        </p:txBody>
      </p:sp>
      <p:sp>
        <p:nvSpPr>
          <p:cNvPr id="233" name="Google Shape;233;p21"/>
          <p:cNvSpPr/>
          <p:nvPr/>
        </p:nvSpPr>
        <p:spPr>
          <a:xfrm>
            <a:off x="0" y="4178725"/>
            <a:ext cx="9162300" cy="987600"/>
          </a:xfrm>
          <a:prstGeom prst="rect">
            <a:avLst/>
          </a:prstGeom>
          <a:solidFill>
            <a:srgbClr val="28B3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21"/>
          <p:cNvCxnSpPr/>
          <p:nvPr/>
        </p:nvCxnSpPr>
        <p:spPr>
          <a:xfrm flipH="1" rot="10800000">
            <a:off x="13436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35" name="Google Shape;235;p21"/>
          <p:cNvPicPr preferRelativeResize="0"/>
          <p:nvPr/>
        </p:nvPicPr>
        <p:blipFill rotWithShape="1">
          <a:blip r:embed="rId3">
            <a:alphaModFix/>
          </a:blip>
          <a:srcRect b="0" l="0" r="0" t="0"/>
          <a:stretch/>
        </p:blipFill>
        <p:spPr>
          <a:xfrm>
            <a:off x="658368" y="4425696"/>
            <a:ext cx="495425" cy="495425"/>
          </a:xfrm>
          <a:prstGeom prst="rect">
            <a:avLst/>
          </a:prstGeom>
          <a:noFill/>
          <a:ln>
            <a:noFill/>
          </a:ln>
        </p:spPr>
      </p:pic>
      <p:pic>
        <p:nvPicPr>
          <p:cNvPr id="236" name="Google Shape;236;p21"/>
          <p:cNvPicPr preferRelativeResize="0"/>
          <p:nvPr/>
        </p:nvPicPr>
        <p:blipFill rotWithShape="1">
          <a:blip r:embed="rId4">
            <a:alphaModFix/>
          </a:blip>
          <a:srcRect b="0" l="0" r="0" t="0"/>
          <a:stretch/>
        </p:blipFill>
        <p:spPr>
          <a:xfrm>
            <a:off x="2136648" y="4425696"/>
            <a:ext cx="493775" cy="493777"/>
          </a:xfrm>
          <a:prstGeom prst="rect">
            <a:avLst/>
          </a:prstGeom>
          <a:noFill/>
          <a:ln>
            <a:noFill/>
          </a:ln>
        </p:spPr>
      </p:pic>
      <p:cxnSp>
        <p:nvCxnSpPr>
          <p:cNvPr id="237" name="Google Shape;237;p21"/>
          <p:cNvCxnSpPr/>
          <p:nvPr/>
        </p:nvCxnSpPr>
        <p:spPr>
          <a:xfrm flipH="1" rot="10800000">
            <a:off x="27914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38" name="Google Shape;238;p21"/>
          <p:cNvPicPr preferRelativeResize="0"/>
          <p:nvPr/>
        </p:nvPicPr>
        <p:blipFill rotWithShape="1">
          <a:blip r:embed="rId5">
            <a:alphaModFix/>
          </a:blip>
          <a:srcRect b="0" l="0" r="0" t="0"/>
          <a:stretch/>
        </p:blipFill>
        <p:spPr>
          <a:xfrm>
            <a:off x="3593592" y="4425696"/>
            <a:ext cx="493777" cy="493777"/>
          </a:xfrm>
          <a:prstGeom prst="rect">
            <a:avLst/>
          </a:prstGeom>
          <a:noFill/>
          <a:ln>
            <a:noFill/>
          </a:ln>
        </p:spPr>
      </p:pic>
      <p:cxnSp>
        <p:nvCxnSpPr>
          <p:cNvPr id="239" name="Google Shape;239;p21"/>
          <p:cNvCxnSpPr/>
          <p:nvPr/>
        </p:nvCxnSpPr>
        <p:spPr>
          <a:xfrm flipH="1" rot="10800000">
            <a:off x="42392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40" name="Google Shape;240;p21"/>
          <p:cNvCxnSpPr/>
          <p:nvPr/>
        </p:nvCxnSpPr>
        <p:spPr>
          <a:xfrm flipH="1" rot="10800000">
            <a:off x="5687000" y="4664300"/>
            <a:ext cx="690300" cy="4500"/>
          </a:xfrm>
          <a:prstGeom prst="straightConnector1">
            <a:avLst/>
          </a:prstGeom>
          <a:noFill/>
          <a:ln cap="flat" cmpd="sng" w="38100">
            <a:solidFill>
              <a:schemeClr val="dk2"/>
            </a:solidFill>
            <a:prstDash val="dot"/>
            <a:round/>
            <a:headEnd len="sm" w="sm" type="none"/>
            <a:tailEnd len="sm" w="sm" type="none"/>
          </a:ln>
        </p:spPr>
      </p:cxnSp>
      <p:cxnSp>
        <p:nvCxnSpPr>
          <p:cNvPr id="241" name="Google Shape;241;p21"/>
          <p:cNvCxnSpPr/>
          <p:nvPr/>
        </p:nvCxnSpPr>
        <p:spPr>
          <a:xfrm flipH="1" rot="10800000">
            <a:off x="7134800" y="4664300"/>
            <a:ext cx="690300" cy="4500"/>
          </a:xfrm>
          <a:prstGeom prst="straightConnector1">
            <a:avLst/>
          </a:prstGeom>
          <a:noFill/>
          <a:ln cap="flat" cmpd="sng" w="38100">
            <a:solidFill>
              <a:schemeClr val="dk2"/>
            </a:solidFill>
            <a:prstDash val="dot"/>
            <a:round/>
            <a:headEnd len="sm" w="sm" type="none"/>
            <a:tailEnd len="sm" w="sm" type="none"/>
          </a:ln>
        </p:spPr>
      </p:cxnSp>
      <p:pic>
        <p:nvPicPr>
          <p:cNvPr id="242" name="Google Shape;242;p21"/>
          <p:cNvPicPr preferRelativeResize="0"/>
          <p:nvPr/>
        </p:nvPicPr>
        <p:blipFill rotWithShape="1">
          <a:blip r:embed="rId6">
            <a:alphaModFix/>
          </a:blip>
          <a:srcRect b="0" l="0" r="0" t="0"/>
          <a:stretch/>
        </p:blipFill>
        <p:spPr>
          <a:xfrm>
            <a:off x="7906512" y="4425696"/>
            <a:ext cx="493777" cy="493777"/>
          </a:xfrm>
          <a:prstGeom prst="rect">
            <a:avLst/>
          </a:prstGeom>
          <a:noFill/>
          <a:ln>
            <a:noFill/>
          </a:ln>
        </p:spPr>
      </p:pic>
      <p:pic>
        <p:nvPicPr>
          <p:cNvPr id="243" name="Google Shape;243;p21"/>
          <p:cNvPicPr preferRelativeResize="0"/>
          <p:nvPr/>
        </p:nvPicPr>
        <p:blipFill rotWithShape="1">
          <a:blip r:embed="rId7">
            <a:alphaModFix/>
          </a:blip>
          <a:srcRect b="0" l="0" r="0" t="0"/>
          <a:stretch/>
        </p:blipFill>
        <p:spPr>
          <a:xfrm>
            <a:off x="5038344" y="4425696"/>
            <a:ext cx="493777" cy="493777"/>
          </a:xfrm>
          <a:prstGeom prst="rect">
            <a:avLst/>
          </a:prstGeom>
          <a:noFill/>
          <a:ln>
            <a:noFill/>
          </a:ln>
        </p:spPr>
      </p:pic>
      <p:sp>
        <p:nvSpPr>
          <p:cNvPr id="244" name="Google Shape;244;p21"/>
          <p:cNvSpPr txBox="1"/>
          <p:nvPr/>
        </p:nvSpPr>
        <p:spPr>
          <a:xfrm>
            <a:off x="693600" y="1437663"/>
            <a:ext cx="8395200" cy="219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700"/>
              </a:spcAft>
              <a:buClr>
                <a:schemeClr val="dk1"/>
              </a:buClr>
              <a:buSzPts val="1100"/>
              <a:buFont typeface="Arial"/>
              <a:buNone/>
            </a:pPr>
            <a:r>
              <a:rPr lang="en" sz="1800">
                <a:solidFill>
                  <a:schemeClr val="dk1"/>
                </a:solidFill>
              </a:rPr>
              <a:t>Our Face Spoofing Detector was successful in distinguishing between fake and real faces, which utilize CNN that shows the same qualities as VGGNet-esque with only a few learned filters.</a:t>
            </a:r>
            <a:endParaRPr sz="1800">
              <a:solidFill>
                <a:schemeClr val="dk1"/>
              </a:solidFill>
            </a:endParaRPr>
          </a:p>
        </p:txBody>
      </p:sp>
      <p:sp>
        <p:nvSpPr>
          <p:cNvPr id="245" name="Google Shape;245;p21"/>
          <p:cNvSpPr txBox="1"/>
          <p:nvPr/>
        </p:nvSpPr>
        <p:spPr>
          <a:xfrm>
            <a:off x="658368" y="786384"/>
            <a:ext cx="5794800" cy="5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3000" u="none" cap="none" strike="noStrike">
                <a:solidFill>
                  <a:schemeClr val="dk1"/>
                </a:solidFill>
                <a:latin typeface="Arial"/>
                <a:ea typeface="Arial"/>
                <a:cs typeface="Arial"/>
                <a:sym typeface="Arial"/>
              </a:rPr>
              <a:t>Results:-</a:t>
            </a:r>
            <a:endParaRPr b="1"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000000"/>
              </a:solidFill>
              <a:latin typeface="Arial"/>
              <a:ea typeface="Arial"/>
              <a:cs typeface="Arial"/>
              <a:sym typeface="Arial"/>
            </a:endParaRPr>
          </a:p>
        </p:txBody>
      </p:sp>
      <p:pic>
        <p:nvPicPr>
          <p:cNvPr id="246" name="Google Shape;246;p21"/>
          <p:cNvPicPr preferRelativeResize="0"/>
          <p:nvPr/>
        </p:nvPicPr>
        <p:blipFill rotWithShape="1">
          <a:blip r:embed="rId8">
            <a:alphaModFix/>
          </a:blip>
          <a:srcRect b="0" l="0" r="0" t="0"/>
          <a:stretch/>
        </p:blipFill>
        <p:spPr>
          <a:xfrm>
            <a:off x="6509157" y="4426521"/>
            <a:ext cx="493776" cy="493776"/>
          </a:xfrm>
          <a:prstGeom prst="rect">
            <a:avLst/>
          </a:prstGeom>
          <a:noFill/>
          <a:ln>
            <a:noFill/>
          </a:ln>
        </p:spPr>
      </p:pic>
      <p:pic>
        <p:nvPicPr>
          <p:cNvPr id="247" name="Google Shape;247;p21"/>
          <p:cNvPicPr preferRelativeResize="0"/>
          <p:nvPr/>
        </p:nvPicPr>
        <p:blipFill>
          <a:blip r:embed="rId9">
            <a:alphaModFix/>
          </a:blip>
          <a:stretch>
            <a:fillRect/>
          </a:stretch>
        </p:blipFill>
        <p:spPr>
          <a:xfrm>
            <a:off x="592875" y="2606100"/>
            <a:ext cx="8158298" cy="1087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