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98500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3832" y="1364005"/>
            <a:ext cx="5736336" cy="3620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5676" y="1990090"/>
            <a:ext cx="4152646" cy="41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rgbClr val="C78B3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941" y="2340800"/>
            <a:ext cx="4293870" cy="199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53" y="2375738"/>
            <a:ext cx="3234690" cy="140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5" b="1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dirty="0" sz="2400" spc="70" b="1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dirty="0" sz="2400" spc="55" b="1">
                <a:solidFill>
                  <a:srgbClr val="213669"/>
                </a:solidFill>
                <a:latin typeface="Trebuchet MS"/>
                <a:cs typeface="Trebuchet MS"/>
              </a:rPr>
              <a:t>o</a:t>
            </a:r>
            <a:r>
              <a:rPr dirty="0" sz="2400" spc="40" b="1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dirty="0" sz="2400" b="1">
                <a:solidFill>
                  <a:srgbClr val="213669"/>
                </a:solidFill>
                <a:latin typeface="Trebuchet MS"/>
                <a:cs typeface="Trebuchet MS"/>
              </a:rPr>
              <a:t>i</a:t>
            </a:r>
            <a:r>
              <a:rPr dirty="0" sz="2400" spc="-10" b="1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dirty="0" sz="2400" spc="95" b="1">
                <a:solidFill>
                  <a:srgbClr val="213669"/>
                </a:solidFill>
                <a:latin typeface="Trebuchet MS"/>
                <a:cs typeface="Trebuchet MS"/>
              </a:rPr>
              <a:t>lMedia</a:t>
            </a:r>
            <a:r>
              <a:rPr dirty="0" sz="2400" spc="-185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75" b="1">
                <a:solidFill>
                  <a:srgbClr val="213669"/>
                </a:solidFill>
                <a:latin typeface="Trebuchet MS"/>
                <a:cs typeface="Trebuchet MS"/>
              </a:rPr>
              <a:t>web</a:t>
            </a:r>
            <a:r>
              <a:rPr dirty="0" sz="2400" spc="60" b="1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dirty="0" sz="2400" spc="60" b="1">
                <a:solidFill>
                  <a:srgbClr val="213669"/>
                </a:solidFill>
                <a:latin typeface="Trebuchet MS"/>
                <a:cs typeface="Trebuchet MS"/>
              </a:rPr>
              <a:t>pp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5" b="1">
                <a:solidFill>
                  <a:srgbClr val="213669"/>
                </a:solidFill>
                <a:latin typeface="Trebuchet MS"/>
                <a:cs typeface="Trebuchet MS"/>
              </a:rPr>
              <a:t>Deployment”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2400" spc="114" b="1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dirty="0" sz="2400" spc="70" b="1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dirty="0" sz="2400" spc="75" b="1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dirty="0" sz="2400" spc="-180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dirty="0" sz="2400" spc="-195" b="1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dirty="0" sz="2400" spc="210" b="1">
                <a:solidFill>
                  <a:srgbClr val="213669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507" y="1687106"/>
            <a:ext cx="5568696" cy="27073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375" y="229057"/>
            <a:ext cx="139319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469900" algn="l"/>
                <a:tab pos="470534" algn="l"/>
              </a:tabLst>
            </a:pPr>
            <a:r>
              <a:rPr dirty="0" sz="1400" spc="75">
                <a:latin typeface="Trebuchet MS"/>
                <a:cs typeface="Trebuchet MS"/>
              </a:rPr>
              <a:t>Ho</a:t>
            </a:r>
            <a:r>
              <a:rPr dirty="0" sz="1400" spc="95">
                <a:latin typeface="Trebuchet MS"/>
                <a:cs typeface="Trebuchet MS"/>
              </a:rPr>
              <a:t>m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75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04" y="1709928"/>
            <a:ext cx="5577840" cy="26502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375" y="229057"/>
            <a:ext cx="257937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469900" algn="l"/>
                <a:tab pos="470534" algn="l"/>
              </a:tabLst>
            </a:pPr>
            <a:r>
              <a:rPr dirty="0" sz="1400" spc="140">
                <a:latin typeface="Trebuchet MS"/>
                <a:cs typeface="Trebuchet MS"/>
              </a:rPr>
              <a:t>B</a:t>
            </a:r>
            <a:r>
              <a:rPr dirty="0" sz="1400" spc="55">
                <a:latin typeface="Trebuchet MS"/>
                <a:cs typeface="Trebuchet MS"/>
              </a:rPr>
              <a:t>ac</a:t>
            </a:r>
            <a:r>
              <a:rPr dirty="0" sz="1400" spc="55">
                <a:latin typeface="Trebuchet MS"/>
                <a:cs typeface="Trebuchet MS"/>
              </a:rPr>
              <a:t>kend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265">
                <a:latin typeface="Trebuchet MS"/>
                <a:cs typeface="Trebuchet MS"/>
              </a:rPr>
              <a:t>–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100">
                <a:latin typeface="Trebuchet MS"/>
                <a:cs typeface="Trebuchet MS"/>
              </a:rPr>
              <a:t>P</a:t>
            </a:r>
            <a:r>
              <a:rPr dirty="0" sz="1400" spc="105">
                <a:latin typeface="Trebuchet MS"/>
                <a:cs typeface="Trebuchet MS"/>
              </a:rPr>
              <a:t>o</a:t>
            </a:r>
            <a:r>
              <a:rPr dirty="0" sz="1400" spc="70">
                <a:latin typeface="Trebuchet MS"/>
                <a:cs typeface="Trebuchet MS"/>
              </a:rPr>
              <a:t>s</a:t>
            </a:r>
            <a:r>
              <a:rPr dirty="0" sz="1400" spc="-10">
                <a:latin typeface="Trebuchet MS"/>
                <a:cs typeface="Trebuchet MS"/>
              </a:rPr>
              <a:t>t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da</a:t>
            </a:r>
            <a:r>
              <a:rPr dirty="0" sz="1400" spc="30">
                <a:latin typeface="Trebuchet MS"/>
                <a:cs typeface="Trebuchet MS"/>
              </a:rPr>
              <a:t>t</a:t>
            </a:r>
            <a:r>
              <a:rPr dirty="0" sz="1400" spc="45">
                <a:latin typeface="Trebuchet MS"/>
                <a:cs typeface="Trebuchet MS"/>
              </a:rPr>
              <a:t>aba</a:t>
            </a:r>
            <a:r>
              <a:rPr dirty="0" sz="1400" spc="85">
                <a:latin typeface="Trebuchet MS"/>
                <a:cs typeface="Trebuchet MS"/>
              </a:rPr>
              <a:t>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1722120"/>
            <a:ext cx="5571744" cy="2657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375" y="229057"/>
            <a:ext cx="168148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469900" algn="l"/>
                <a:tab pos="470534" algn="l"/>
              </a:tabLst>
            </a:pPr>
            <a:r>
              <a:rPr dirty="0" sz="1400" spc="135">
                <a:latin typeface="Trebuchet MS"/>
                <a:cs typeface="Trebuchet MS"/>
              </a:rPr>
              <a:t>U</a:t>
            </a:r>
            <a:r>
              <a:rPr dirty="0" sz="1400" spc="80">
                <a:latin typeface="Trebuchet MS"/>
                <a:cs typeface="Trebuchet MS"/>
              </a:rPr>
              <a:t>s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5">
                <a:latin typeface="Trebuchet MS"/>
                <a:cs typeface="Trebuchet MS"/>
              </a:rPr>
              <a:t>r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da</a:t>
            </a:r>
            <a:r>
              <a:rPr dirty="0" sz="1400" spc="30">
                <a:latin typeface="Trebuchet MS"/>
                <a:cs typeface="Trebuchet MS"/>
              </a:rPr>
              <a:t>t</a:t>
            </a:r>
            <a:r>
              <a:rPr dirty="0" sz="1400" spc="45">
                <a:latin typeface="Trebuchet MS"/>
                <a:cs typeface="Trebuchet MS"/>
              </a:rPr>
              <a:t>aba</a:t>
            </a:r>
            <a:r>
              <a:rPr dirty="0" sz="1400" spc="85">
                <a:latin typeface="Trebuchet MS"/>
                <a:cs typeface="Trebuchet MS"/>
              </a:rPr>
              <a:t>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1700809"/>
            <a:ext cx="5547360" cy="26174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375" y="229057"/>
            <a:ext cx="3488054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130">
                <a:latin typeface="Trebuchet MS"/>
                <a:cs typeface="Trebuchet MS"/>
              </a:rPr>
              <a:t>Ho</a:t>
            </a:r>
            <a:r>
              <a:rPr dirty="0" sz="1400" spc="75">
                <a:latin typeface="Trebuchet MS"/>
                <a:cs typeface="Trebuchet MS"/>
              </a:rPr>
              <a:t>s</a:t>
            </a:r>
            <a:r>
              <a:rPr dirty="0" sz="1400" spc="-10">
                <a:latin typeface="Trebuchet MS"/>
                <a:cs typeface="Trebuchet MS"/>
              </a:rPr>
              <a:t>t</a:t>
            </a:r>
            <a:r>
              <a:rPr dirty="0" sz="1400" spc="55">
                <a:latin typeface="Trebuchet MS"/>
                <a:cs typeface="Trebuchet MS"/>
              </a:rPr>
              <a:t>ing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</a:t>
            </a:r>
            <a:r>
              <a:rPr dirty="0" sz="1400" spc="35">
                <a:latin typeface="Trebuchet MS"/>
                <a:cs typeface="Trebuchet MS"/>
              </a:rPr>
              <a:t>h</a:t>
            </a:r>
            <a:r>
              <a:rPr dirty="0" sz="1400" spc="30">
                <a:latin typeface="Trebuchet MS"/>
                <a:cs typeface="Trebuchet MS"/>
              </a:rPr>
              <a:t>e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w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55">
                <a:latin typeface="Trebuchet MS"/>
                <a:cs typeface="Trebuchet MS"/>
              </a:rPr>
              <a:t>b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app</a:t>
            </a:r>
            <a:r>
              <a:rPr dirty="0" sz="1400">
                <a:latin typeface="Trebuchet MS"/>
                <a:cs typeface="Trebuchet MS"/>
              </a:rPr>
              <a:t>l</a:t>
            </a:r>
            <a:r>
              <a:rPr dirty="0" sz="1400" spc="20">
                <a:latin typeface="Trebuchet MS"/>
                <a:cs typeface="Trebuchet MS"/>
              </a:rPr>
              <a:t>ica</a:t>
            </a:r>
            <a:r>
              <a:rPr dirty="0" sz="1400" spc="-10">
                <a:latin typeface="Trebuchet MS"/>
                <a:cs typeface="Trebuchet MS"/>
              </a:rPr>
              <a:t>t</a:t>
            </a:r>
            <a:r>
              <a:rPr dirty="0" sz="1400" spc="-5">
                <a:latin typeface="Trebuchet MS"/>
                <a:cs typeface="Trebuchet MS"/>
              </a:rPr>
              <a:t>i</a:t>
            </a:r>
            <a:r>
              <a:rPr dirty="0" sz="1400" spc="-10">
                <a:latin typeface="Trebuchet MS"/>
                <a:cs typeface="Trebuchet MS"/>
              </a:rPr>
              <a:t>o</a:t>
            </a:r>
            <a:r>
              <a:rPr dirty="0" sz="1400" spc="45">
                <a:latin typeface="Trebuchet MS"/>
                <a:cs typeface="Trebuchet MS"/>
              </a:rPr>
              <a:t>n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110">
                <a:latin typeface="Trebuchet MS"/>
                <a:cs typeface="Trebuchet MS"/>
              </a:rPr>
              <a:t>u</a:t>
            </a:r>
            <a:r>
              <a:rPr dirty="0" sz="1400" spc="75">
                <a:latin typeface="Trebuchet MS"/>
                <a:cs typeface="Trebuchet MS"/>
              </a:rPr>
              <a:t>s</a:t>
            </a:r>
            <a:r>
              <a:rPr dirty="0" sz="1400" spc="55">
                <a:latin typeface="Trebuchet MS"/>
                <a:cs typeface="Trebuchet MS"/>
              </a:rPr>
              <a:t>ing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125">
                <a:latin typeface="Trebuchet MS"/>
                <a:cs typeface="Trebuchet MS"/>
              </a:rPr>
              <a:t>R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45">
                <a:latin typeface="Trebuchet MS"/>
                <a:cs typeface="Trebuchet MS"/>
              </a:rPr>
              <a:t>n</a:t>
            </a:r>
            <a:r>
              <a:rPr dirty="0" sz="1400" spc="45">
                <a:latin typeface="Trebuchet MS"/>
                <a:cs typeface="Trebuchet MS"/>
              </a:rPr>
              <a:t>d</a:t>
            </a:r>
            <a:r>
              <a:rPr dirty="0" sz="1400" spc="40">
                <a:latin typeface="Trebuchet MS"/>
                <a:cs typeface="Trebuchet MS"/>
              </a:rPr>
              <a:t>e</a:t>
            </a:r>
            <a:r>
              <a:rPr dirty="0" sz="1400" spc="5"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spc="70" b="1" i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65" b="1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20" b="1" i="1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800" spc="15" b="1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10" b="1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4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 i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800" spc="-10" b="1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 b="1" i="1">
                <a:solidFill>
                  <a:srgbClr val="FFFFFF"/>
                </a:solidFill>
                <a:latin typeface="Trebuchet MS"/>
                <a:cs typeface="Trebuchet MS"/>
              </a:rPr>
              <a:t>bsite</a:t>
            </a:r>
            <a:r>
              <a:rPr dirty="0" sz="1800" spc="-15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 i="1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dirty="0" sz="1800" spc="-25" b="1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50" b="1" i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0071" y="2249881"/>
            <a:ext cx="1623695" cy="447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dirty="0" sz="1400" b="1" i="1">
                <a:solidFill>
                  <a:srgbClr val="BC8638"/>
                </a:solidFill>
                <a:latin typeface="Trebuchet MS"/>
                <a:cs typeface="Trebuchet MS"/>
              </a:rPr>
              <a:t>https://so</a:t>
            </a:r>
            <a:r>
              <a:rPr dirty="0" sz="1400" spc="-15" b="1" i="1">
                <a:solidFill>
                  <a:srgbClr val="BC8638"/>
                </a:solidFill>
                <a:latin typeface="Trebuchet MS"/>
                <a:cs typeface="Trebuchet MS"/>
              </a:rPr>
              <a:t>c</a:t>
            </a:r>
            <a:r>
              <a:rPr dirty="0" sz="1400" spc="-35" b="1" i="1">
                <a:solidFill>
                  <a:srgbClr val="BC8638"/>
                </a:solidFill>
                <a:latin typeface="Trebuchet MS"/>
                <a:cs typeface="Trebuchet MS"/>
              </a:rPr>
              <a:t>i</a:t>
            </a:r>
            <a:r>
              <a:rPr dirty="0" sz="1400" spc="-65" b="1" i="1">
                <a:solidFill>
                  <a:srgbClr val="BC8638"/>
                </a:solidFill>
                <a:latin typeface="Trebuchet MS"/>
                <a:cs typeface="Trebuchet MS"/>
              </a:rPr>
              <a:t>o</a:t>
            </a:r>
            <a:r>
              <a:rPr dirty="0" sz="1400" spc="10" b="1" i="1">
                <a:solidFill>
                  <a:srgbClr val="BC8638"/>
                </a:solidFill>
                <a:latin typeface="Trebuchet MS"/>
                <a:cs typeface="Trebuchet MS"/>
              </a:rPr>
              <a:t>p</a:t>
            </a:r>
            <a:r>
              <a:rPr dirty="0" sz="1400" spc="-5" b="1" i="1">
                <a:solidFill>
                  <a:srgbClr val="BC8638"/>
                </a:solidFill>
                <a:latin typeface="Trebuchet MS"/>
                <a:cs typeface="Trebuchet MS"/>
              </a:rPr>
              <a:t>e</a:t>
            </a:r>
            <a:r>
              <a:rPr dirty="0" sz="1400" spc="-50" b="1" i="1">
                <a:solidFill>
                  <a:srgbClr val="BC8638"/>
                </a:solidFill>
                <a:latin typeface="Trebuchet MS"/>
                <a:cs typeface="Trebuchet MS"/>
              </a:rPr>
              <a:t>d</a:t>
            </a:r>
            <a:r>
              <a:rPr dirty="0" sz="1400" spc="-40" b="1" i="1">
                <a:solidFill>
                  <a:srgbClr val="BC8638"/>
                </a:solidFill>
                <a:latin typeface="Trebuchet MS"/>
                <a:cs typeface="Trebuchet MS"/>
              </a:rPr>
              <a:t>i</a:t>
            </a:r>
            <a:r>
              <a:rPr dirty="0" sz="1400" spc="-50" b="1" i="1">
                <a:solidFill>
                  <a:srgbClr val="BC8638"/>
                </a:solidFill>
                <a:latin typeface="Trebuchet MS"/>
                <a:cs typeface="Trebuchet MS"/>
              </a:rPr>
              <a:t>a</a:t>
            </a:r>
            <a:r>
              <a:rPr dirty="0" sz="1400" spc="25" b="1" i="1">
                <a:solidFill>
                  <a:srgbClr val="BC8638"/>
                </a:solidFill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marL="73660">
              <a:lnSpc>
                <a:spcPts val="1655"/>
              </a:lnSpc>
            </a:pPr>
            <a:r>
              <a:rPr dirty="0" sz="1400" spc="-10" b="1" i="1">
                <a:solidFill>
                  <a:srgbClr val="BC8638"/>
                </a:solidFill>
                <a:latin typeface="Trebuchet MS"/>
                <a:cs typeface="Trebuchet MS"/>
              </a:rPr>
              <a:t>fsd.onrender.com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2660" y="871473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0"/>
              </a:spcBef>
            </a:pPr>
            <a:r>
              <a:rPr dirty="0" sz="1800" spc="25" b="1" i="1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dirty="0" sz="1800" spc="-17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 b="1" i="1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2435225" marR="5080" indent="-685165">
              <a:lnSpc>
                <a:spcPct val="80000"/>
              </a:lnSpc>
              <a:spcBef>
                <a:spcPts val="440"/>
              </a:spcBef>
            </a:pPr>
            <a:r>
              <a:rPr dirty="0" spc="-5"/>
              <a:t>ht</a:t>
            </a:r>
            <a:r>
              <a:rPr dirty="0" spc="-25"/>
              <a:t>tps:</a:t>
            </a:r>
            <a:r>
              <a:rPr dirty="0" spc="-25"/>
              <a:t>/</a:t>
            </a:r>
            <a:r>
              <a:rPr dirty="0" spc="-35"/>
              <a:t>/</a:t>
            </a:r>
            <a:r>
              <a:rPr dirty="0" spc="10"/>
              <a:t>githu</a:t>
            </a:r>
            <a:r>
              <a:rPr dirty="0" spc="-80"/>
              <a:t>b</a:t>
            </a:r>
            <a:r>
              <a:rPr dirty="0" spc="-60"/>
              <a:t>.</a:t>
            </a:r>
            <a:r>
              <a:rPr dirty="0" spc="25"/>
              <a:t>c</a:t>
            </a:r>
            <a:r>
              <a:rPr dirty="0" spc="15"/>
              <a:t>o</a:t>
            </a:r>
            <a:r>
              <a:rPr dirty="0" spc="55"/>
              <a:t>m</a:t>
            </a:r>
            <a:r>
              <a:rPr dirty="0" spc="-40"/>
              <a:t>/Jo</a:t>
            </a:r>
            <a:r>
              <a:rPr dirty="0" spc="-60"/>
              <a:t>e</a:t>
            </a:r>
            <a:r>
              <a:rPr dirty="0" spc="60"/>
              <a:t>l44</a:t>
            </a:r>
            <a:r>
              <a:rPr dirty="0" spc="80"/>
              <a:t>9</a:t>
            </a:r>
            <a:r>
              <a:rPr dirty="0" spc="20"/>
              <a:t>-  </a:t>
            </a:r>
            <a:r>
              <a:rPr dirty="0" spc="70"/>
              <a:t>gif/NM-FSD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1901189" cy="3041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40" i="0">
                <a:latin typeface="Times New Roman"/>
                <a:cs typeface="Times New Roman"/>
              </a:rPr>
              <a:t>Your</a:t>
            </a:r>
            <a:r>
              <a:rPr dirty="0" sz="1800" spc="-15" i="0">
                <a:latin typeface="Times New Roman"/>
                <a:cs typeface="Times New Roman"/>
              </a:rPr>
              <a:t> </a:t>
            </a:r>
            <a:r>
              <a:rPr dirty="0" sz="1800" spc="-25" i="0">
                <a:latin typeface="Times New Roman"/>
                <a:cs typeface="Times New Roman"/>
              </a:rPr>
              <a:t>Project</a:t>
            </a:r>
            <a:r>
              <a:rPr dirty="0" sz="1800" spc="5" i="0">
                <a:latin typeface="Times New Roman"/>
                <a:cs typeface="Times New Roman"/>
              </a:rPr>
              <a:t> </a:t>
            </a:r>
            <a:r>
              <a:rPr dirty="0" sz="1800" i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174495"/>
            <a:ext cx="458152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websites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revolutionized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dirty="0" sz="14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communicate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interact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other. 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popularity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usage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social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media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platforms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grown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significantly 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over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past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decade,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millions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using these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platforms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daily 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400" spc="25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400" spc="3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400" spc="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4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wit</a:t>
            </a:r>
            <a:r>
              <a:rPr dirty="0" sz="1400" spc="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fri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400" spc="4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ds,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fami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ly,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ven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ran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ge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9941" y="2340800"/>
          <a:ext cx="429387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1725930"/>
                <a:gridCol w="814704"/>
              </a:tblGrid>
              <a:tr h="396113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dirty="0" sz="1400" spc="-5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2113a55306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Dhanushmathi</a:t>
                      </a:r>
                      <a:r>
                        <a:rPr dirty="0" sz="1400" spc="-8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2113a55317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Joel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Joseph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2113a55323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Madhumitha</a:t>
                      </a:r>
                      <a:r>
                        <a:rPr dirty="0" sz="1400" spc="-9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3962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2113a55330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Padmavathi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i="0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dirty="0" sz="1800" spc="-95" i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i="0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662" y="695325"/>
            <a:ext cx="8373745" cy="409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65201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1.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Prepare</a:t>
            </a:r>
            <a:r>
              <a:rPr dirty="0" sz="12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3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code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Choose</a:t>
            </a:r>
            <a:r>
              <a:rPr dirty="0" sz="1200" spc="-3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a</a:t>
            </a:r>
            <a:r>
              <a:rPr dirty="0" sz="1200" spc="-2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hosting</a:t>
            </a:r>
            <a:r>
              <a:rPr dirty="0" sz="1200" spc="-2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provider</a:t>
            </a:r>
            <a:endParaRPr sz="1200">
              <a:latin typeface="Times New Roman"/>
              <a:cs typeface="Times New Roman"/>
            </a:endParaRPr>
          </a:p>
          <a:p>
            <a:pPr marL="126364" marR="612775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3.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Set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up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2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hosting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 environment </a:t>
            </a:r>
            <a:r>
              <a:rPr dirty="0" sz="1200" spc="-28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Configure</a:t>
            </a:r>
            <a:r>
              <a:rPr dirty="0" sz="12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domain</a:t>
            </a:r>
            <a:r>
              <a:rPr dirty="0" sz="12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2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DNS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Set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up a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  <a:p>
            <a:pPr marL="126364" marR="641286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6.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Build and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package</a:t>
            </a:r>
            <a:r>
              <a:rPr dirty="0" sz="1200" spc="2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2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app </a:t>
            </a:r>
            <a:r>
              <a:rPr dirty="0" sz="1200" spc="-28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7.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Configure</a:t>
            </a:r>
            <a:r>
              <a:rPr dirty="0" sz="1200" spc="29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security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8.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Deploy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2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241300" indent="-1155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1666"/>
              <a:buAutoNum type="arabicPeriod" startAt="9"/>
              <a:tabLst>
                <a:tab pos="241935" algn="l"/>
              </a:tabLst>
            </a:pP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Install</a:t>
            </a:r>
            <a:r>
              <a:rPr dirty="0" sz="12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marL="126364" marR="6031230">
              <a:lnSpc>
                <a:spcPct val="100000"/>
              </a:lnSpc>
              <a:buClr>
                <a:srgbClr val="000000"/>
              </a:buClr>
              <a:buSzPct val="91666"/>
              <a:buAutoNum type="arabicPeriod" startAt="9"/>
              <a:tabLst>
                <a:tab pos="318135" algn="l"/>
              </a:tabLst>
            </a:pP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Configure</a:t>
            </a:r>
            <a:r>
              <a:rPr dirty="0" sz="1200" spc="1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environment</a:t>
            </a:r>
            <a:r>
              <a:rPr dirty="0" sz="1200" spc="3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variables </a:t>
            </a:r>
            <a:r>
              <a:rPr dirty="0" sz="1200" spc="-28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11.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Test</a:t>
            </a:r>
            <a:r>
              <a:rPr dirty="0" sz="1200" spc="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2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deployment</a:t>
            </a:r>
            <a:endParaRPr sz="1200">
              <a:latin typeface="Times New Roman"/>
              <a:cs typeface="Times New Roman"/>
            </a:endParaRPr>
          </a:p>
          <a:p>
            <a:pPr marL="126364" marR="591058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12.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Monitor</a:t>
            </a:r>
            <a:r>
              <a:rPr dirty="0" sz="1200" spc="-2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optimize</a:t>
            </a:r>
            <a:r>
              <a:rPr dirty="0" sz="1200" spc="-1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performance </a:t>
            </a:r>
            <a:r>
              <a:rPr dirty="0" sz="1200" spc="-28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13.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Scale</a:t>
            </a:r>
            <a:r>
              <a:rPr dirty="0" sz="1200" spc="1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200" spc="3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app</a:t>
            </a:r>
            <a:endParaRPr sz="1200">
              <a:latin typeface="Times New Roman"/>
              <a:cs typeface="Times New Roman"/>
            </a:endParaRPr>
          </a:p>
          <a:p>
            <a:pPr marL="317500" indent="-191770">
              <a:lnSpc>
                <a:spcPct val="100000"/>
              </a:lnSpc>
              <a:buClr>
                <a:srgbClr val="000000"/>
              </a:buClr>
              <a:buSzPct val="91666"/>
              <a:buAutoNum type="arabicPeriod" startAt="14"/>
              <a:tabLst>
                <a:tab pos="318135" algn="l"/>
              </a:tabLst>
            </a:pP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Continuous</a:t>
            </a:r>
            <a:r>
              <a:rPr dirty="0" sz="1200" spc="-25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deployment</a:t>
            </a:r>
            <a:r>
              <a:rPr dirty="0" sz="1200" spc="4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and updates</a:t>
            </a:r>
            <a:endParaRPr sz="1200">
              <a:latin typeface="Times New Roman"/>
              <a:cs typeface="Times New Roman"/>
            </a:endParaRPr>
          </a:p>
          <a:p>
            <a:pPr marL="317500" indent="-191770">
              <a:lnSpc>
                <a:spcPct val="100000"/>
              </a:lnSpc>
              <a:buClr>
                <a:srgbClr val="000000"/>
              </a:buClr>
              <a:buSzPct val="91666"/>
              <a:buAutoNum type="arabicPeriod" startAt="14"/>
              <a:tabLst>
                <a:tab pos="318135" algn="l"/>
              </a:tabLst>
            </a:pP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Monitor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respond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 to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13669"/>
                </a:solidFill>
                <a:latin typeface="Times New Roman"/>
                <a:cs typeface="Times New Roman"/>
              </a:rPr>
              <a:t>user</a:t>
            </a:r>
            <a:r>
              <a:rPr dirty="0" sz="1200" spc="-1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13669"/>
                </a:solidFill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 spc="-70" b="1">
                <a:solidFill>
                  <a:srgbClr val="C78B31"/>
                </a:solidFill>
                <a:latin typeface="Times New Roman"/>
                <a:cs typeface="Times New Roman"/>
              </a:rPr>
              <a:t>Summa</a:t>
            </a:r>
            <a:r>
              <a:rPr dirty="0" sz="1800" spc="-45" b="1">
                <a:solidFill>
                  <a:srgbClr val="C78B31"/>
                </a:solidFill>
                <a:latin typeface="Times New Roman"/>
                <a:cs typeface="Times New Roman"/>
              </a:rPr>
              <a:t>ry</a:t>
            </a:r>
            <a:r>
              <a:rPr dirty="0" sz="1800" spc="-4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dirty="0" sz="1800" spc="45" b="1">
                <a:solidFill>
                  <a:srgbClr val="C78B31"/>
                </a:solidFill>
                <a:latin typeface="Times New Roman"/>
                <a:cs typeface="Times New Roman"/>
              </a:rPr>
              <a:t>f</a:t>
            </a:r>
            <a:r>
              <a:rPr dirty="0" sz="1800" spc="-20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-15" b="1">
                <a:solidFill>
                  <a:srgbClr val="C78B31"/>
                </a:solidFill>
                <a:latin typeface="Times New Roman"/>
                <a:cs typeface="Times New Roman"/>
              </a:rPr>
              <a:t>y</a:t>
            </a:r>
            <a:r>
              <a:rPr dirty="0" sz="1800" spc="-25" b="1">
                <a:solidFill>
                  <a:srgbClr val="C78B31"/>
                </a:solidFill>
                <a:latin typeface="Times New Roman"/>
                <a:cs typeface="Times New Roman"/>
              </a:rPr>
              <a:t>o</a:t>
            </a:r>
            <a:r>
              <a:rPr dirty="0" sz="1800" spc="-35" b="1">
                <a:solidFill>
                  <a:srgbClr val="C78B31"/>
                </a:solidFill>
                <a:latin typeface="Times New Roman"/>
                <a:cs typeface="Times New Roman"/>
              </a:rPr>
              <a:t>ur</a:t>
            </a:r>
            <a:r>
              <a:rPr dirty="0" sz="1800" spc="-25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800" spc="65" b="1">
                <a:solidFill>
                  <a:srgbClr val="C78B31"/>
                </a:solidFill>
                <a:latin typeface="Times New Roman"/>
                <a:cs typeface="Times New Roman"/>
              </a:rPr>
              <a:t>t</a:t>
            </a:r>
            <a:r>
              <a:rPr dirty="0" sz="1800" spc="-65" b="1">
                <a:solidFill>
                  <a:srgbClr val="C78B31"/>
                </a:solidFill>
                <a:latin typeface="Times New Roman"/>
                <a:cs typeface="Times New Roman"/>
              </a:rPr>
              <a:t>ask</a:t>
            </a:r>
            <a:endParaRPr sz="1800">
              <a:latin typeface="Times New Roman"/>
              <a:cs typeface="Times New Roman"/>
            </a:endParaRPr>
          </a:p>
          <a:p>
            <a:pPr algn="just" marL="126364" marR="5080" indent="9144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The</a:t>
            </a:r>
            <a:r>
              <a:rPr dirty="0" sz="1200" spc="6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deployment</a:t>
            </a:r>
            <a:r>
              <a:rPr dirty="0" sz="1200" spc="7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stage</a:t>
            </a:r>
            <a:r>
              <a:rPr dirty="0" sz="1200" spc="6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of</a:t>
            </a:r>
            <a:r>
              <a:rPr dirty="0" sz="1200" spc="8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a</a:t>
            </a:r>
            <a:r>
              <a:rPr dirty="0" sz="1200" spc="6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social</a:t>
            </a:r>
            <a:r>
              <a:rPr dirty="0" sz="1200" spc="7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media</a:t>
            </a:r>
            <a:r>
              <a:rPr dirty="0" sz="1200" spc="7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web</a:t>
            </a:r>
            <a:r>
              <a:rPr dirty="0" sz="1200" spc="8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app</a:t>
            </a:r>
            <a:r>
              <a:rPr dirty="0" sz="1200" spc="7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involves</a:t>
            </a:r>
            <a:r>
              <a:rPr dirty="0" sz="1200" spc="6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preparing</a:t>
            </a:r>
            <a:r>
              <a:rPr dirty="0" sz="1200" spc="6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the</a:t>
            </a:r>
            <a:r>
              <a:rPr dirty="0" sz="1200" spc="8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code,</a:t>
            </a:r>
            <a:r>
              <a:rPr dirty="0" sz="1200" spc="7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choosing</a:t>
            </a:r>
            <a:r>
              <a:rPr dirty="0" sz="1200" spc="6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a</a:t>
            </a:r>
            <a:r>
              <a:rPr dirty="0" sz="1200" spc="6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hosting</a:t>
            </a:r>
            <a:r>
              <a:rPr dirty="0" sz="1200" spc="6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provider,</a:t>
            </a:r>
            <a:r>
              <a:rPr dirty="0" sz="1200" spc="7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setting</a:t>
            </a:r>
            <a:r>
              <a:rPr dirty="0" sz="1200" spc="6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up </a:t>
            </a:r>
            <a:r>
              <a:rPr dirty="0" sz="1200" spc="-28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the hosting environment,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configuring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the domain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 DNS, establishing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a database, building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packaging the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app,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implementing 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security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measures,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deploying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the</a:t>
            </a:r>
            <a:r>
              <a:rPr dirty="0" sz="1200" spc="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code,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 installing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dependencies,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 configuring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environment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variables.</a:t>
            </a:r>
            <a:r>
              <a:rPr dirty="0" sz="1200" spc="30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Thorough</a:t>
            </a:r>
            <a:r>
              <a:rPr dirty="0" sz="1200" spc="30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testing,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 performance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monitoring, and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optimization are conducted. Scalability measures are put in place, and a continuous deployment process 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established.</a:t>
            </a:r>
            <a:r>
              <a:rPr dirty="0" sz="1200" spc="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User</a:t>
            </a:r>
            <a:r>
              <a:rPr dirty="0" sz="1200" spc="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feedback</a:t>
            </a:r>
            <a:r>
              <a:rPr dirty="0" sz="1200" spc="4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is</a:t>
            </a:r>
            <a:r>
              <a:rPr dirty="0" sz="1200" spc="-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monitored</a:t>
            </a:r>
            <a:r>
              <a:rPr dirty="0" sz="1200" spc="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used</a:t>
            </a:r>
            <a:r>
              <a:rPr dirty="0" sz="1200" spc="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C78B31"/>
                </a:solidFill>
                <a:latin typeface="Times New Roman"/>
                <a:cs typeface="Times New Roman"/>
              </a:rPr>
              <a:t>for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ongoing</a:t>
            </a:r>
            <a:r>
              <a:rPr dirty="0" sz="1200" spc="1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maintenance</a:t>
            </a:r>
            <a:r>
              <a:rPr dirty="0" sz="1200" spc="45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C78B31"/>
                </a:solidFill>
                <a:latin typeface="Times New Roman"/>
                <a:cs typeface="Times New Roman"/>
              </a:rPr>
              <a:t>improvements.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72464" y="507847"/>
            <a:ext cx="7080250" cy="3891279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290"/>
              </a:spcBef>
              <a:buSzPct val="92857"/>
              <a:buAutoNum type="arabicPeriod"/>
              <a:tabLst>
                <a:tab pos="14795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Prepare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400" spc="-4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code: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2899"/>
              </a:lnSpc>
              <a:spcBef>
                <a:spcPts val="145"/>
              </a:spcBef>
            </a:pPr>
            <a:r>
              <a:rPr dirty="0" sz="1400">
                <a:latin typeface="Times New Roman"/>
                <a:cs typeface="Times New Roman"/>
              </a:rPr>
              <a:t>Make </a:t>
            </a:r>
            <a:r>
              <a:rPr dirty="0" sz="1400" spc="-5">
                <a:latin typeface="Times New Roman"/>
                <a:cs typeface="Times New Roman"/>
              </a:rPr>
              <a:t>sure your social media web </a:t>
            </a:r>
            <a:r>
              <a:rPr dirty="0" sz="1400">
                <a:latin typeface="Times New Roman"/>
                <a:cs typeface="Times New Roman"/>
              </a:rPr>
              <a:t>app </a:t>
            </a:r>
            <a:r>
              <a:rPr dirty="0" sz="1400" spc="-5">
                <a:latin typeface="Times New Roman"/>
                <a:cs typeface="Times New Roman"/>
              </a:rPr>
              <a:t>code </a:t>
            </a:r>
            <a:r>
              <a:rPr dirty="0" sz="1400">
                <a:latin typeface="Times New Roman"/>
                <a:cs typeface="Times New Roman"/>
              </a:rPr>
              <a:t>is ready for </a:t>
            </a:r>
            <a:r>
              <a:rPr dirty="0" sz="1400" spc="-5">
                <a:latin typeface="Times New Roman"/>
                <a:cs typeface="Times New Roman"/>
              </a:rPr>
              <a:t>deployment. This includes </a:t>
            </a:r>
            <a:r>
              <a:rPr dirty="0" sz="1400">
                <a:latin typeface="Times New Roman"/>
                <a:cs typeface="Times New Roman"/>
              </a:rPr>
              <a:t> ensuring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well-organized,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documented,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optimized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production use.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buSzPct val="92857"/>
              <a:buAutoNum type="arabicPeriod" startAt="2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Choose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</a:t>
            </a:r>
            <a:r>
              <a:rPr dirty="0" sz="1400" spc="-1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hosting</a:t>
            </a:r>
            <a:r>
              <a:rPr dirty="0" sz="1400" spc="-2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provider: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1400"/>
              </a:lnSpc>
              <a:spcBef>
                <a:spcPts val="165"/>
              </a:spcBef>
            </a:pPr>
            <a:r>
              <a:rPr dirty="0" sz="1400" spc="-5">
                <a:latin typeface="Times New Roman"/>
                <a:cs typeface="Times New Roman"/>
              </a:rPr>
              <a:t>Select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hosting provider that suits your </a:t>
            </a:r>
            <a:r>
              <a:rPr dirty="0" sz="1400">
                <a:latin typeface="Times New Roman"/>
                <a:cs typeface="Times New Roman"/>
              </a:rPr>
              <a:t>needs </a:t>
            </a:r>
            <a:r>
              <a:rPr dirty="0" sz="1400" spc="-1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budget. Popular options include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 Web </a:t>
            </a:r>
            <a:r>
              <a:rPr dirty="0" sz="1400">
                <a:latin typeface="Times New Roman"/>
                <a:cs typeface="Times New Roman"/>
              </a:rPr>
              <a:t>Services </a:t>
            </a:r>
            <a:r>
              <a:rPr dirty="0" sz="1400" spc="-5">
                <a:latin typeface="Times New Roman"/>
                <a:cs typeface="Times New Roman"/>
              </a:rPr>
              <a:t>(AWS), Google Cloud Platform </a:t>
            </a:r>
            <a:r>
              <a:rPr dirty="0" sz="1400">
                <a:latin typeface="Times New Roman"/>
                <a:cs typeface="Times New Roman"/>
              </a:rPr>
              <a:t>(GCP), </a:t>
            </a:r>
            <a:r>
              <a:rPr dirty="0" sz="1400" spc="-5">
                <a:latin typeface="Times New Roman"/>
                <a:cs typeface="Times New Roman"/>
              </a:rPr>
              <a:t>Microsoft </a:t>
            </a:r>
            <a:r>
              <a:rPr dirty="0" sz="1400">
                <a:latin typeface="Times New Roman"/>
                <a:cs typeface="Times New Roman"/>
              </a:rPr>
              <a:t>Azure, </a:t>
            </a:r>
            <a:r>
              <a:rPr dirty="0" sz="1400" spc="-5">
                <a:latin typeface="Times New Roman"/>
                <a:cs typeface="Times New Roman"/>
              </a:rPr>
              <a:t>or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managed </a:t>
            </a:r>
            <a:r>
              <a:rPr dirty="0" sz="1400">
                <a:latin typeface="Times New Roman"/>
                <a:cs typeface="Times New Roman"/>
              </a:rPr>
              <a:t> hosting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service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like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Heroku.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buSzPct val="92857"/>
              <a:buAutoNum type="arabicPeriod" startAt="3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Set</a:t>
            </a:r>
            <a:r>
              <a:rPr dirty="0" sz="1400" spc="-2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up</a:t>
            </a:r>
            <a:r>
              <a:rPr dirty="0" sz="1400" spc="-2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400" spc="-2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hosting</a:t>
            </a:r>
            <a:r>
              <a:rPr dirty="0" sz="1400" spc="-1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environment: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1400"/>
              </a:lnSpc>
              <a:spcBef>
                <a:spcPts val="170"/>
              </a:spcBef>
            </a:pP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account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>
                <a:latin typeface="Times New Roman"/>
                <a:cs typeface="Times New Roman"/>
              </a:rPr>
              <a:t> chosen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hosting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set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necessary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infrastructure.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involve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creating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virtual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machines,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configuring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networking,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setting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database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buSzPct val="92857"/>
              <a:buAutoNum type="arabicPeriod" startAt="4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Configure</a:t>
            </a:r>
            <a:r>
              <a:rPr dirty="0" sz="1400" spc="-4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domain</a:t>
            </a:r>
            <a:r>
              <a:rPr dirty="0" sz="1400" spc="-4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DNS: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2899"/>
              </a:lnSpc>
              <a:spcBef>
                <a:spcPts val="145"/>
              </a:spcBef>
            </a:pPr>
            <a:r>
              <a:rPr dirty="0" sz="1400">
                <a:latin typeface="Times New Roman"/>
                <a:cs typeface="Times New Roman"/>
              </a:rPr>
              <a:t>If </a:t>
            </a:r>
            <a:r>
              <a:rPr dirty="0" sz="1400" spc="-5">
                <a:latin typeface="Times New Roman"/>
                <a:cs typeface="Times New Roman"/>
              </a:rPr>
              <a:t>you have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custom </a:t>
            </a:r>
            <a:r>
              <a:rPr dirty="0" sz="1400">
                <a:latin typeface="Times New Roman"/>
                <a:cs typeface="Times New Roman"/>
              </a:rPr>
              <a:t>domain, </a:t>
            </a:r>
            <a:r>
              <a:rPr dirty="0" sz="1400" spc="-5">
                <a:latin typeface="Times New Roman"/>
                <a:cs typeface="Times New Roman"/>
              </a:rPr>
              <a:t>configure the DNS settings to point to </a:t>
            </a:r>
            <a:r>
              <a:rPr dirty="0" sz="1400" spc="-10">
                <a:latin typeface="Times New Roman"/>
                <a:cs typeface="Times New Roman"/>
              </a:rPr>
              <a:t>your </a:t>
            </a:r>
            <a:r>
              <a:rPr dirty="0" sz="1400" spc="-5">
                <a:latin typeface="Times New Roman"/>
                <a:cs typeface="Times New Roman"/>
              </a:rPr>
              <a:t>hosting </a:t>
            </a:r>
            <a:r>
              <a:rPr dirty="0" sz="1400">
                <a:latin typeface="Times New Roman"/>
                <a:cs typeface="Times New Roman"/>
              </a:rPr>
              <a:t> provider's servers.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 </a:t>
            </a:r>
            <a:r>
              <a:rPr dirty="0" sz="1400">
                <a:latin typeface="Times New Roman"/>
                <a:cs typeface="Times New Roman"/>
              </a:rPr>
              <a:t>allows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 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using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domain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name.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72464" y="531621"/>
            <a:ext cx="7082155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90500" indent="-178435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Set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up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</a:t>
            </a:r>
            <a:r>
              <a:rPr dirty="0" sz="1400" spc="-1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database: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Depending </a:t>
            </a:r>
            <a:r>
              <a:rPr dirty="0" sz="1400">
                <a:latin typeface="Times New Roman"/>
                <a:cs typeface="Times New Roman"/>
              </a:rPr>
              <a:t>on </a:t>
            </a:r>
            <a:r>
              <a:rPr dirty="0" sz="1400" spc="-10">
                <a:latin typeface="Times New Roman"/>
                <a:cs typeface="Times New Roman"/>
              </a:rPr>
              <a:t>your </a:t>
            </a:r>
            <a:r>
              <a:rPr dirty="0" sz="1400" spc="-5">
                <a:latin typeface="Times New Roman"/>
                <a:cs typeface="Times New Roman"/>
              </a:rPr>
              <a:t>app's requirements, </a:t>
            </a:r>
            <a:r>
              <a:rPr dirty="0" sz="1400">
                <a:latin typeface="Times New Roman"/>
                <a:cs typeface="Times New Roman"/>
              </a:rPr>
              <a:t>set </a:t>
            </a:r>
            <a:r>
              <a:rPr dirty="0" sz="1400" spc="-5">
                <a:latin typeface="Times New Roman"/>
                <a:cs typeface="Times New Roman"/>
              </a:rPr>
              <a:t>up </a:t>
            </a:r>
            <a:r>
              <a:rPr dirty="0" sz="1400">
                <a:latin typeface="Times New Roman"/>
                <a:cs typeface="Times New Roman"/>
              </a:rPr>
              <a:t>a database </a:t>
            </a:r>
            <a:r>
              <a:rPr dirty="0" sz="1400" spc="-5">
                <a:latin typeface="Times New Roman"/>
                <a:cs typeface="Times New Roman"/>
              </a:rPr>
              <a:t>to store user data, </a:t>
            </a:r>
            <a:r>
              <a:rPr dirty="0" sz="1400">
                <a:latin typeface="Times New Roman"/>
                <a:cs typeface="Times New Roman"/>
              </a:rPr>
              <a:t>posts,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comments,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other relevant information. </a:t>
            </a:r>
            <a:r>
              <a:rPr dirty="0" sz="1400">
                <a:latin typeface="Times New Roman"/>
                <a:cs typeface="Times New Roman"/>
              </a:rPr>
              <a:t>Choose a </a:t>
            </a:r>
            <a:r>
              <a:rPr dirty="0" sz="1400" spc="-5">
                <a:latin typeface="Times New Roman"/>
                <a:cs typeface="Times New Roman"/>
              </a:rPr>
              <a:t>suitable </a:t>
            </a:r>
            <a:r>
              <a:rPr dirty="0" sz="1400">
                <a:latin typeface="Times New Roman"/>
                <a:cs typeface="Times New Roman"/>
              </a:rPr>
              <a:t>database </a:t>
            </a:r>
            <a:r>
              <a:rPr dirty="0" sz="1400" spc="-5">
                <a:latin typeface="Times New Roman"/>
                <a:cs typeface="Times New Roman"/>
              </a:rPr>
              <a:t>solution such </a:t>
            </a:r>
            <a:r>
              <a:rPr dirty="0" sz="1400">
                <a:latin typeface="Times New Roman"/>
                <a:cs typeface="Times New Roman"/>
              </a:rPr>
              <a:t>as </a:t>
            </a:r>
            <a:r>
              <a:rPr dirty="0" sz="1400" spc="-5">
                <a:latin typeface="Times New Roman"/>
                <a:cs typeface="Times New Roman"/>
              </a:rPr>
              <a:t>MySQL, </a:t>
            </a:r>
            <a:r>
              <a:rPr dirty="0" sz="1400">
                <a:latin typeface="Times New Roman"/>
                <a:cs typeface="Times New Roman"/>
              </a:rPr>
              <a:t> PostgreSQL,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MongoDB,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managed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database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service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hosting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Build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400" spc="-4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package</a:t>
            </a:r>
            <a:r>
              <a:rPr dirty="0" sz="1400" spc="-1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app: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Prepare </a:t>
            </a:r>
            <a:r>
              <a:rPr dirty="0" sz="1400" spc="-5">
                <a:latin typeface="Times New Roman"/>
                <a:cs typeface="Times New Roman"/>
              </a:rPr>
              <a:t>your </a:t>
            </a:r>
            <a:r>
              <a:rPr dirty="0" sz="1400">
                <a:latin typeface="Times New Roman"/>
                <a:cs typeface="Times New Roman"/>
              </a:rPr>
              <a:t>app </a:t>
            </a:r>
            <a:r>
              <a:rPr dirty="0" sz="1400" spc="-1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deployment </a:t>
            </a:r>
            <a:r>
              <a:rPr dirty="0" sz="1400">
                <a:latin typeface="Times New Roman"/>
                <a:cs typeface="Times New Roman"/>
              </a:rPr>
              <a:t>by creating a </a:t>
            </a:r>
            <a:r>
              <a:rPr dirty="0" sz="1400" spc="-5">
                <a:latin typeface="Times New Roman"/>
                <a:cs typeface="Times New Roman"/>
              </a:rPr>
              <a:t>production-ready </a:t>
            </a:r>
            <a:r>
              <a:rPr dirty="0" sz="1400">
                <a:latin typeface="Times New Roman"/>
                <a:cs typeface="Times New Roman"/>
              </a:rPr>
              <a:t>build. </a:t>
            </a:r>
            <a:r>
              <a:rPr dirty="0" sz="1400" spc="-5">
                <a:latin typeface="Times New Roman"/>
                <a:cs typeface="Times New Roman"/>
              </a:rPr>
              <a:t>This may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involve bundling </a:t>
            </a:r>
            <a:r>
              <a:rPr dirty="0" sz="1400" spc="-10">
                <a:latin typeface="Times New Roman"/>
                <a:cs typeface="Times New Roman"/>
              </a:rPr>
              <a:t>your </a:t>
            </a:r>
            <a:r>
              <a:rPr dirty="0" sz="1400" spc="-5">
                <a:latin typeface="Times New Roman"/>
                <a:cs typeface="Times New Roman"/>
              </a:rPr>
              <a:t>frontend code, optimizing </a:t>
            </a:r>
            <a:r>
              <a:rPr dirty="0" sz="1400">
                <a:latin typeface="Times New Roman"/>
                <a:cs typeface="Times New Roman"/>
              </a:rPr>
              <a:t>assets, </a:t>
            </a:r>
            <a:r>
              <a:rPr dirty="0" sz="1400" spc="-5">
                <a:latin typeface="Times New Roman"/>
                <a:cs typeface="Times New Roman"/>
              </a:rPr>
              <a:t>and setting up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build process using tools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like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webpack,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Gulp,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npm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scripts.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Configure</a:t>
            </a:r>
            <a:r>
              <a:rPr dirty="0" sz="1400" spc="-6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security: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Implement security </a:t>
            </a:r>
            <a:r>
              <a:rPr dirty="0" sz="1400">
                <a:latin typeface="Times New Roman"/>
                <a:cs typeface="Times New Roman"/>
              </a:rPr>
              <a:t>measures </a:t>
            </a:r>
            <a:r>
              <a:rPr dirty="0" sz="1400" spc="-5">
                <a:latin typeface="Times New Roman"/>
                <a:cs typeface="Times New Roman"/>
              </a:rPr>
              <a:t>to protect your app and its users. This includes enabling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HTTPS encryption, using </a:t>
            </a:r>
            <a:r>
              <a:rPr dirty="0" sz="1400">
                <a:latin typeface="Times New Roman"/>
                <a:cs typeface="Times New Roman"/>
              </a:rPr>
              <a:t>secure </a:t>
            </a:r>
            <a:r>
              <a:rPr dirty="0" sz="1400" spc="-5">
                <a:latin typeface="Times New Roman"/>
                <a:cs typeface="Times New Roman"/>
              </a:rPr>
              <a:t>passwords, implementing user authentication and authorization, 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setting up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firewall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prevent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unauthorized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90500" indent="-178435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Deploy</a:t>
            </a:r>
            <a:r>
              <a:rPr dirty="0" sz="1400" spc="-4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400" spc="-4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code:</a:t>
            </a:r>
            <a:endParaRPr sz="1400">
              <a:latin typeface="Times New Roman"/>
              <a:cs typeface="Times New Roman"/>
            </a:endParaRPr>
          </a:p>
          <a:p>
            <a:pPr algn="just" marL="12700" marR="6985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Upload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your</a:t>
            </a:r>
            <a:r>
              <a:rPr dirty="0" sz="1400" spc="-5">
                <a:latin typeface="Times New Roman"/>
                <a:cs typeface="Times New Roman"/>
              </a:rPr>
              <a:t> code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hosting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 </a:t>
            </a:r>
            <a:r>
              <a:rPr dirty="0" sz="1400" spc="5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provided tools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services.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 may involve using Git for version </a:t>
            </a:r>
            <a:r>
              <a:rPr dirty="0" sz="1400" spc="-10">
                <a:latin typeface="Times New Roman"/>
                <a:cs typeface="Times New Roman"/>
              </a:rPr>
              <a:t>control </a:t>
            </a:r>
            <a:r>
              <a:rPr dirty="0" sz="1400" spc="-5">
                <a:latin typeface="Times New Roman"/>
                <a:cs typeface="Times New Roman"/>
              </a:rPr>
              <a:t>and deployment, </a:t>
            </a:r>
            <a:r>
              <a:rPr dirty="0" sz="1400">
                <a:latin typeface="Times New Roman"/>
                <a:cs typeface="Times New Roman"/>
              </a:rPr>
              <a:t>or </a:t>
            </a:r>
            <a:r>
              <a:rPr dirty="0" sz="1400" spc="-5">
                <a:latin typeface="Times New Roman"/>
                <a:cs typeface="Times New Roman"/>
              </a:rPr>
              <a:t>deploying directly </a:t>
            </a:r>
            <a:r>
              <a:rPr dirty="0" sz="1400">
                <a:latin typeface="Times New Roman"/>
                <a:cs typeface="Times New Roman"/>
              </a:rPr>
              <a:t>from a local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environment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tools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like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Docker.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25220" y="478282"/>
            <a:ext cx="7001509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90500" indent="-178435">
              <a:lnSpc>
                <a:spcPct val="100000"/>
              </a:lnSpc>
              <a:spcBef>
                <a:spcPts val="105"/>
              </a:spcBef>
              <a:buAutoNum type="arabicPeriod" startAt="9"/>
              <a:tabLst>
                <a:tab pos="191135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Install</a:t>
            </a:r>
            <a:r>
              <a:rPr dirty="0" sz="1400" spc="-4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dependencies: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Install</a:t>
            </a:r>
            <a:r>
              <a:rPr dirty="0" sz="1400" spc="5">
                <a:latin typeface="Times New Roman"/>
                <a:cs typeface="Times New Roman"/>
              </a:rPr>
              <a:t> 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necessary</a:t>
            </a:r>
            <a:r>
              <a:rPr dirty="0" sz="1400">
                <a:latin typeface="Times New Roman"/>
                <a:cs typeface="Times New Roman"/>
              </a:rPr>
              <a:t> dependencies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libraries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required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run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smoothly. This includes backend frameworks, frontend libraries, </a:t>
            </a:r>
            <a:r>
              <a:rPr dirty="0" sz="1400">
                <a:latin typeface="Times New Roman"/>
                <a:cs typeface="Times New Roman"/>
              </a:rPr>
              <a:t>and any other </a:t>
            </a:r>
            <a:r>
              <a:rPr dirty="0" sz="1400" spc="-5">
                <a:latin typeface="Times New Roman"/>
                <a:cs typeface="Times New Roman"/>
              </a:rPr>
              <a:t>tools </a:t>
            </a:r>
            <a:r>
              <a:rPr dirty="0" sz="1400">
                <a:latin typeface="Times New Roman"/>
                <a:cs typeface="Times New Roman"/>
              </a:rPr>
              <a:t>or packages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specified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 </a:t>
            </a:r>
            <a:r>
              <a:rPr dirty="0" sz="1400">
                <a:latin typeface="Times New Roman"/>
                <a:cs typeface="Times New Roman"/>
              </a:rPr>
              <a:t>app's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configuration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Configure</a:t>
            </a:r>
            <a:r>
              <a:rPr dirty="0" sz="1400" spc="-5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environment</a:t>
            </a:r>
            <a:r>
              <a:rPr dirty="0" sz="1400" spc="-4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variables: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Set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up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</a:t>
            </a:r>
            <a:r>
              <a:rPr dirty="0" sz="1400">
                <a:latin typeface="Times New Roman"/>
                <a:cs typeface="Times New Roman"/>
              </a:rPr>
              <a:t> variables</a:t>
            </a:r>
            <a:r>
              <a:rPr dirty="0" sz="1400" spc="5">
                <a:latin typeface="Times New Roman"/>
                <a:cs typeface="Times New Roman"/>
              </a:rPr>
              <a:t> 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sensitive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>
                <a:latin typeface="Times New Roman"/>
                <a:cs typeface="Times New Roman"/>
              </a:rPr>
              <a:t> such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API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keys, </a:t>
            </a:r>
            <a:r>
              <a:rPr dirty="0" sz="1400">
                <a:latin typeface="Times New Roman"/>
                <a:cs typeface="Times New Roman"/>
              </a:rPr>
              <a:t> database </a:t>
            </a:r>
            <a:r>
              <a:rPr dirty="0" sz="1400" spc="-5">
                <a:latin typeface="Times New Roman"/>
                <a:cs typeface="Times New Roman"/>
              </a:rPr>
              <a:t>credentials,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other configuration settings. This helps </a:t>
            </a:r>
            <a:r>
              <a:rPr dirty="0" sz="1400">
                <a:latin typeface="Times New Roman"/>
                <a:cs typeface="Times New Roman"/>
              </a:rPr>
              <a:t>to keep </a:t>
            </a:r>
            <a:r>
              <a:rPr dirty="0" sz="1400" spc="-5">
                <a:latin typeface="Times New Roman"/>
                <a:cs typeface="Times New Roman"/>
              </a:rPr>
              <a:t>such information </a:t>
            </a:r>
            <a:r>
              <a:rPr dirty="0" sz="1400">
                <a:latin typeface="Times New Roman"/>
                <a:cs typeface="Times New Roman"/>
              </a:rPr>
              <a:t>secure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allows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configuration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different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Test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400" spc="-4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deployment: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Perform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thorough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testing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ensure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>
                <a:latin typeface="Times New Roman"/>
                <a:cs typeface="Times New Roman"/>
              </a:rPr>
              <a:t> app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functioning</a:t>
            </a:r>
            <a:r>
              <a:rPr dirty="0" sz="1400">
                <a:latin typeface="Times New Roman"/>
                <a:cs typeface="Times New Roman"/>
              </a:rPr>
              <a:t> 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expected</a:t>
            </a:r>
            <a:r>
              <a:rPr dirty="0" sz="1400" spc="5">
                <a:latin typeface="Times New Roman"/>
                <a:cs typeface="Times New Roman"/>
              </a:rPr>
              <a:t> 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deployment environment. </a:t>
            </a:r>
            <a:r>
              <a:rPr dirty="0" sz="1400">
                <a:latin typeface="Times New Roman"/>
                <a:cs typeface="Times New Roman"/>
              </a:rPr>
              <a:t>Test </a:t>
            </a:r>
            <a:r>
              <a:rPr dirty="0" sz="1400" spc="-10">
                <a:latin typeface="Times New Roman"/>
                <a:cs typeface="Times New Roman"/>
              </a:rPr>
              <a:t>all </a:t>
            </a:r>
            <a:r>
              <a:rPr dirty="0" sz="1400" spc="-5">
                <a:latin typeface="Times New Roman"/>
                <a:cs typeface="Times New Roman"/>
              </a:rPr>
              <a:t>the features, workflows, and integrations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catch </a:t>
            </a:r>
            <a:r>
              <a:rPr dirty="0" sz="1400">
                <a:latin typeface="Times New Roman"/>
                <a:cs typeface="Times New Roman"/>
              </a:rPr>
              <a:t>any </a:t>
            </a:r>
            <a:r>
              <a:rPr dirty="0" sz="1400" spc="-5">
                <a:latin typeface="Times New Roman"/>
                <a:cs typeface="Times New Roman"/>
              </a:rPr>
              <a:t>potential </a:t>
            </a:r>
            <a:r>
              <a:rPr dirty="0" sz="1400">
                <a:latin typeface="Times New Roman"/>
                <a:cs typeface="Times New Roman"/>
              </a:rPr>
              <a:t> issues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bugs.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2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Monitor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400" spc="-4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optimize</a:t>
            </a:r>
            <a:r>
              <a:rPr dirty="0" sz="1400" spc="-2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performance: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376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Set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up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monitoring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tools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track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performance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health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>
                <a:latin typeface="Times New Roman"/>
                <a:cs typeface="Times New Roman"/>
              </a:rPr>
              <a:t> app.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includes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monitoring</a:t>
            </a:r>
            <a:r>
              <a:rPr dirty="0" sz="1400" spc="-5">
                <a:latin typeface="Times New Roman"/>
                <a:cs typeface="Times New Roman"/>
              </a:rPr>
              <a:t> server</a:t>
            </a:r>
            <a:r>
              <a:rPr dirty="0" sz="1400">
                <a:latin typeface="Times New Roman"/>
                <a:cs typeface="Times New Roman"/>
              </a:rPr>
              <a:t> resources,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database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performance,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response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times,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interactions. Optimize your app based on the collected data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improve its performance </a:t>
            </a:r>
            <a:r>
              <a:rPr dirty="0" sz="1400">
                <a:latin typeface="Times New Roman"/>
                <a:cs typeface="Times New Roman"/>
              </a:rPr>
              <a:t>and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scalability.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3448811"/>
            <a:ext cx="173990" cy="1552575"/>
            <a:chOff x="271272" y="3448811"/>
            <a:chExt cx="173990" cy="1552575"/>
          </a:xfrm>
        </p:grpSpPr>
        <p:sp>
          <p:nvSpPr>
            <p:cNvPr id="4" name="object 4"/>
            <p:cNvSpPr/>
            <p:nvPr/>
          </p:nvSpPr>
          <p:spPr>
            <a:xfrm>
              <a:off x="271272" y="3448811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" y="369722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0"/>
                  </a:moveTo>
                  <a:lnTo>
                    <a:pt x="0" y="1303921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3990" cy="2922905"/>
            <a:chOff x="271272" y="225552"/>
            <a:chExt cx="173990" cy="2922905"/>
          </a:xfrm>
        </p:grpSpPr>
        <p:sp>
          <p:nvSpPr>
            <p:cNvPr id="7" name="object 7"/>
            <p:cNvSpPr/>
            <p:nvPr/>
          </p:nvSpPr>
          <p:spPr>
            <a:xfrm>
              <a:off x="355092" y="467868"/>
              <a:ext cx="2540" cy="2673985"/>
            </a:xfrm>
            <a:custGeom>
              <a:avLst/>
              <a:gdLst/>
              <a:ahLst/>
              <a:cxnLst/>
              <a:rect l="l" t="t" r="r" b="b"/>
              <a:pathLst>
                <a:path w="2539" h="2673985">
                  <a:moveTo>
                    <a:pt x="2400" y="0"/>
                  </a:moveTo>
                  <a:lnTo>
                    <a:pt x="0" y="2673985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3990" cy="439420"/>
            </a:xfrm>
            <a:custGeom>
              <a:avLst/>
              <a:gdLst/>
              <a:ahLst/>
              <a:cxnLst/>
              <a:rect l="l" t="t" r="r" b="b"/>
              <a:pathLst>
                <a:path w="173990" h="439420">
                  <a:moveTo>
                    <a:pt x="17373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73736" y="4389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4163" y="807465"/>
            <a:ext cx="6938645" cy="301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79400" indent="-266700">
              <a:lnSpc>
                <a:spcPct val="100000"/>
              </a:lnSpc>
              <a:spcBef>
                <a:spcPts val="105"/>
              </a:spcBef>
              <a:buAutoNum type="arabicPeriod" startAt="13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Scale</a:t>
            </a:r>
            <a:r>
              <a:rPr dirty="0" sz="1400" spc="-3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your</a:t>
            </a:r>
            <a:r>
              <a:rPr dirty="0" sz="1400" spc="-4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app: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If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social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media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experiences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increased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traffic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growth,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prepared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 scale </a:t>
            </a:r>
            <a:r>
              <a:rPr dirty="0" sz="1400" spc="-5">
                <a:latin typeface="Times New Roman"/>
                <a:cs typeface="Times New Roman"/>
              </a:rPr>
              <a:t>your infrastructure. This may involve adding more </a:t>
            </a:r>
            <a:r>
              <a:rPr dirty="0" sz="1400">
                <a:latin typeface="Times New Roman"/>
                <a:cs typeface="Times New Roman"/>
              </a:rPr>
              <a:t>servers, </a:t>
            </a:r>
            <a:r>
              <a:rPr dirty="0" sz="1400" spc="-5">
                <a:latin typeface="Times New Roman"/>
                <a:cs typeface="Times New Roman"/>
              </a:rPr>
              <a:t>increasing database capacity, </a:t>
            </a:r>
            <a:r>
              <a:rPr dirty="0" sz="1400">
                <a:latin typeface="Times New Roman"/>
                <a:cs typeface="Times New Roman"/>
              </a:rPr>
              <a:t> 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using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load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balancing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techniques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distribute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traffic.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4"/>
              <a:tabLst>
                <a:tab pos="279400" algn="l"/>
              </a:tabLst>
            </a:pP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Continuous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deployment</a:t>
            </a:r>
            <a:r>
              <a:rPr dirty="0" sz="1400" spc="-1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400" spc="-2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updates: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 indent="9144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Implement </a:t>
            </a:r>
            <a:r>
              <a:rPr dirty="0" sz="1400">
                <a:latin typeface="Times New Roman"/>
                <a:cs typeface="Times New Roman"/>
              </a:rPr>
              <a:t>a process for </a:t>
            </a:r>
            <a:r>
              <a:rPr dirty="0" sz="1400" spc="-5">
                <a:latin typeface="Times New Roman"/>
                <a:cs typeface="Times New Roman"/>
              </a:rPr>
              <a:t>continuous </a:t>
            </a:r>
            <a:r>
              <a:rPr dirty="0" sz="1400">
                <a:latin typeface="Times New Roman"/>
                <a:cs typeface="Times New Roman"/>
              </a:rPr>
              <a:t>deployment and </a:t>
            </a:r>
            <a:r>
              <a:rPr dirty="0" sz="1400" spc="-5">
                <a:latin typeface="Times New Roman"/>
                <a:cs typeface="Times New Roman"/>
              </a:rPr>
              <a:t>updates </a:t>
            </a:r>
            <a:r>
              <a:rPr dirty="0" sz="1400" spc="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ensure </a:t>
            </a:r>
            <a:r>
              <a:rPr dirty="0" sz="1400" spc="-5">
                <a:latin typeface="Times New Roman"/>
                <a:cs typeface="Times New Roman"/>
              </a:rPr>
              <a:t>your app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stays</a:t>
            </a:r>
            <a:r>
              <a:rPr dirty="0" sz="1400">
                <a:latin typeface="Times New Roman"/>
                <a:cs typeface="Times New Roman"/>
              </a:rPr>
              <a:t> up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>
                <a:latin typeface="Times New Roman"/>
                <a:cs typeface="Times New Roman"/>
              </a:rPr>
              <a:t> new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features,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bug</a:t>
            </a:r>
            <a:r>
              <a:rPr dirty="0" sz="1400">
                <a:latin typeface="Times New Roman"/>
                <a:cs typeface="Times New Roman"/>
              </a:rPr>
              <a:t> fixes,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security</a:t>
            </a:r>
            <a:r>
              <a:rPr dirty="0" sz="1400">
                <a:latin typeface="Times New Roman"/>
                <a:cs typeface="Times New Roman"/>
              </a:rPr>
              <a:t> patches.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</a:t>
            </a:r>
            <a:r>
              <a:rPr dirty="0" sz="1400">
                <a:latin typeface="Times New Roman"/>
                <a:cs typeface="Times New Roman"/>
              </a:rPr>
              <a:t> version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control,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automated </a:t>
            </a:r>
            <a:r>
              <a:rPr dirty="0" sz="1400">
                <a:latin typeface="Times New Roman"/>
                <a:cs typeface="Times New Roman"/>
              </a:rPr>
              <a:t>testing,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deployment </a:t>
            </a:r>
            <a:r>
              <a:rPr dirty="0" sz="1400">
                <a:latin typeface="Times New Roman"/>
                <a:cs typeface="Times New Roman"/>
              </a:rPr>
              <a:t>pipelines to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streamline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deployment</a:t>
            </a:r>
            <a:r>
              <a:rPr dirty="0" sz="1400">
                <a:latin typeface="Times New Roman"/>
                <a:cs typeface="Times New Roman"/>
              </a:rPr>
              <a:t> 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279400" indent="-266700">
              <a:lnSpc>
                <a:spcPct val="100000"/>
              </a:lnSpc>
              <a:spcBef>
                <a:spcPts val="5"/>
              </a:spcBef>
              <a:buAutoNum type="arabicPeriod" startAt="15"/>
              <a:tabLst>
                <a:tab pos="279400" algn="l"/>
              </a:tabLst>
            </a:pP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Monitor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and</a:t>
            </a:r>
            <a:r>
              <a:rPr dirty="0" sz="1400" spc="-3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respond</a:t>
            </a:r>
            <a:r>
              <a:rPr dirty="0" sz="1400" spc="-2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to</a:t>
            </a:r>
            <a:r>
              <a:rPr dirty="0" sz="1400" spc="-1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13669"/>
                </a:solidFill>
                <a:latin typeface="Times New Roman"/>
                <a:cs typeface="Times New Roman"/>
              </a:rPr>
              <a:t>user</a:t>
            </a:r>
            <a:r>
              <a:rPr dirty="0" sz="1400" spc="-2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213669"/>
                </a:solidFill>
                <a:latin typeface="Times New Roman"/>
                <a:cs typeface="Times New Roman"/>
              </a:rPr>
              <a:t>feedback: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9144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Regularly </a:t>
            </a:r>
            <a:r>
              <a:rPr dirty="0" sz="1400" spc="-5">
                <a:latin typeface="Times New Roman"/>
                <a:cs typeface="Times New Roman"/>
              </a:rPr>
              <a:t>monitor</a:t>
            </a:r>
            <a:r>
              <a:rPr dirty="0" sz="1400">
                <a:latin typeface="Times New Roman"/>
                <a:cs typeface="Times New Roman"/>
              </a:rPr>
              <a:t> user feedback, </a:t>
            </a:r>
            <a:r>
              <a:rPr dirty="0" sz="1400" spc="-5">
                <a:latin typeface="Times New Roman"/>
                <a:cs typeface="Times New Roman"/>
              </a:rPr>
              <a:t>bug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reports,</a:t>
            </a:r>
            <a:r>
              <a:rPr dirty="0" sz="1400">
                <a:latin typeface="Times New Roman"/>
                <a:cs typeface="Times New Roman"/>
              </a:rPr>
              <a:t> and </a:t>
            </a:r>
            <a:r>
              <a:rPr dirty="0" sz="1400" spc="-5">
                <a:latin typeface="Times New Roman"/>
                <a:cs typeface="Times New Roman"/>
              </a:rPr>
              <a:t>analytics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understand how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 </a:t>
            </a:r>
            <a:r>
              <a:rPr dirty="0" sz="1400" spc="-5">
                <a:latin typeface="Times New Roman"/>
                <a:cs typeface="Times New Roman"/>
              </a:rPr>
              <a:t>are interacting with your </a:t>
            </a:r>
            <a:r>
              <a:rPr dirty="0" sz="1400">
                <a:latin typeface="Times New Roman"/>
                <a:cs typeface="Times New Roman"/>
              </a:rPr>
              <a:t>app. </a:t>
            </a:r>
            <a:r>
              <a:rPr dirty="0" sz="1400" spc="-5">
                <a:latin typeface="Times New Roman"/>
                <a:cs typeface="Times New Roman"/>
              </a:rPr>
              <a:t>Use this information to make improvements, </a:t>
            </a:r>
            <a:r>
              <a:rPr dirty="0" sz="1400">
                <a:latin typeface="Times New Roman"/>
                <a:cs typeface="Times New Roman"/>
              </a:rPr>
              <a:t>address issues,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future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464" y="1737360"/>
            <a:ext cx="4767072" cy="2529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375" y="229057"/>
            <a:ext cx="2349500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469900" algn="l"/>
                <a:tab pos="470534" algn="l"/>
              </a:tabLst>
            </a:pPr>
            <a:r>
              <a:rPr dirty="0" sz="1400" spc="100">
                <a:latin typeface="Trebuchet MS"/>
                <a:cs typeface="Trebuchet MS"/>
              </a:rPr>
              <a:t>F</a:t>
            </a:r>
            <a:r>
              <a:rPr dirty="0" sz="1400" spc="20">
                <a:latin typeface="Trebuchet MS"/>
                <a:cs typeface="Trebuchet MS"/>
              </a:rPr>
              <a:t>ron</a:t>
            </a:r>
            <a:r>
              <a:rPr dirty="0" sz="1400" spc="20">
                <a:latin typeface="Trebuchet MS"/>
                <a:cs typeface="Trebuchet MS"/>
              </a:rPr>
              <a:t>t</a:t>
            </a:r>
            <a:r>
              <a:rPr dirty="0" sz="1400" spc="25">
                <a:latin typeface="Trebuchet MS"/>
                <a:cs typeface="Trebuchet MS"/>
              </a:rPr>
              <a:t>e</a:t>
            </a:r>
            <a:r>
              <a:rPr dirty="0" sz="1400" spc="45">
                <a:latin typeface="Trebuchet MS"/>
                <a:cs typeface="Trebuchet MS"/>
              </a:rPr>
              <a:t>n</a:t>
            </a:r>
            <a:r>
              <a:rPr dirty="0" sz="1400" spc="55">
                <a:latin typeface="Trebuchet MS"/>
                <a:cs typeface="Trebuchet MS"/>
              </a:rPr>
              <a:t>d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265">
                <a:latin typeface="Trebuchet MS"/>
                <a:cs typeface="Trebuchet MS"/>
              </a:rPr>
              <a:t>–</a:t>
            </a:r>
            <a:r>
              <a:rPr dirty="0" sz="1400" spc="-9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Login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0" y="1712976"/>
            <a:ext cx="2695956" cy="25405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375" y="229057"/>
            <a:ext cx="1965325" cy="820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 b="1">
                <a:solidFill>
                  <a:srgbClr val="21366A"/>
                </a:solidFill>
                <a:latin typeface="Trebuchet MS"/>
                <a:cs typeface="Trebuchet MS"/>
              </a:rPr>
              <a:t>Output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Calibri"/>
              <a:buChar char="▪"/>
              <a:tabLst>
                <a:tab pos="469900" algn="l"/>
                <a:tab pos="470534" algn="l"/>
              </a:tabLst>
            </a:pPr>
            <a:r>
              <a:rPr dirty="0" sz="1400" spc="85">
                <a:latin typeface="Trebuchet MS"/>
                <a:cs typeface="Trebuchet MS"/>
              </a:rPr>
              <a:t>R</a:t>
            </a:r>
            <a:r>
              <a:rPr dirty="0" sz="1400" spc="70">
                <a:latin typeface="Trebuchet MS"/>
                <a:cs typeface="Trebuchet MS"/>
              </a:rPr>
              <a:t>e</a:t>
            </a:r>
            <a:r>
              <a:rPr dirty="0" sz="1400" spc="85">
                <a:latin typeface="Trebuchet MS"/>
                <a:cs typeface="Trebuchet MS"/>
              </a:rPr>
              <a:t>gi</a:t>
            </a:r>
            <a:r>
              <a:rPr dirty="0" sz="1400" spc="85">
                <a:latin typeface="Trebuchet MS"/>
                <a:cs typeface="Trebuchet MS"/>
              </a:rPr>
              <a:t>s</a:t>
            </a:r>
            <a:r>
              <a:rPr dirty="0" sz="1400" spc="-10">
                <a:latin typeface="Trebuchet MS"/>
                <a:cs typeface="Trebuchet MS"/>
              </a:rPr>
              <a:t>t</a:t>
            </a:r>
            <a:r>
              <a:rPr dirty="0" sz="1400" spc="20">
                <a:latin typeface="Trebuchet MS"/>
                <a:cs typeface="Trebuchet MS"/>
              </a:rPr>
              <a:t>ra</a:t>
            </a:r>
            <a:r>
              <a:rPr dirty="0" sz="1400" spc="-10">
                <a:latin typeface="Trebuchet MS"/>
                <a:cs typeface="Trebuchet MS"/>
              </a:rPr>
              <a:t>t</a:t>
            </a:r>
            <a:r>
              <a:rPr dirty="0" sz="1400" spc="-5">
                <a:latin typeface="Trebuchet MS"/>
                <a:cs typeface="Trebuchet MS"/>
              </a:rPr>
              <a:t>i</a:t>
            </a:r>
            <a:r>
              <a:rPr dirty="0" sz="1400" spc="-10">
                <a:latin typeface="Trebuchet MS"/>
                <a:cs typeface="Trebuchet MS"/>
              </a:rPr>
              <a:t>o</a:t>
            </a:r>
            <a:r>
              <a:rPr dirty="0" sz="1400" spc="45">
                <a:latin typeface="Trebuchet MS"/>
                <a:cs typeface="Trebuchet MS"/>
              </a:rPr>
              <a:t>n</a:t>
            </a:r>
            <a:r>
              <a:rPr dirty="0" sz="1400" spc="-10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2023-05-16T16:41:29Z</dcterms:created>
  <dcterms:modified xsi:type="dcterms:W3CDTF">2023-05-16T16:41:29Z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2023-05-16T00:00:00Z</vt:filetime>
  </property>
</Properties>
</file>