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1" r:id="rId3"/>
    <p:sldId id="262" r:id="rId4"/>
    <p:sldId id="257" r:id="rId5"/>
    <p:sldId id="258" r:id="rId6"/>
    <p:sldId id="259"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8" d="100"/>
          <a:sy n="78" d="100"/>
        </p:scale>
        <p:origin x="71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2918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8419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54393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3460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55620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26279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42233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96726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7827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8737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0098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3795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6445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8581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0332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0873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1382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D1C14C-A143-42F5-B247-D0E800131009}" type="datetimeFigureOut">
              <a:rPr lang="en-US" smtClean="0"/>
              <a:t>2/26/2023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404617390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68002B0-DC1B-405E-B26B-05AB29194A8C}"/>
              </a:ext>
            </a:extLst>
          </p:cNvPr>
          <p:cNvSpPr>
            <a:spLocks noGrp="1"/>
          </p:cNvSpPr>
          <p:nvPr>
            <p:ph type="ctrTitle"/>
          </p:nvPr>
        </p:nvSpPr>
        <p:spPr>
          <a:xfrm>
            <a:off x="2928401" y="1045771"/>
            <a:ext cx="8574622" cy="2616199"/>
          </a:xfrm>
        </p:spPr>
        <p:txBody>
          <a:bodyPr/>
          <a:lstStyle/>
          <a:p>
            <a:r>
              <a:rPr lang="en-US" dirty="0"/>
              <a:t>Communicating Insights and Analysis</a:t>
            </a:r>
          </a:p>
        </p:txBody>
      </p:sp>
      <p:sp>
        <p:nvSpPr>
          <p:cNvPr id="3" name="TextBox 2">
            <a:extLst>
              <a:ext uri="{FF2B5EF4-FFF2-40B4-BE49-F238E27FC236}">
                <a16:creationId xmlns:a16="http://schemas.microsoft.com/office/drawing/2014/main" id="{2E37F81F-9ED5-4713-B657-8E7F28F08B10}"/>
              </a:ext>
            </a:extLst>
          </p:cNvPr>
          <p:cNvSpPr txBox="1"/>
          <p:nvPr/>
        </p:nvSpPr>
        <p:spPr>
          <a:xfrm>
            <a:off x="10009239" y="3661970"/>
            <a:ext cx="3923071" cy="369332"/>
          </a:xfrm>
          <a:prstGeom prst="rect">
            <a:avLst/>
          </a:prstGeom>
          <a:noFill/>
        </p:spPr>
        <p:txBody>
          <a:bodyPr wrap="square" rtlCol="0">
            <a:spAutoFit/>
          </a:bodyPr>
          <a:lstStyle/>
          <a:p>
            <a:r>
              <a:rPr lang="en-US" dirty="0"/>
              <a:t>By Joel Joseph</a:t>
            </a:r>
            <a:endParaRPr lang="en-IN"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FCC6-60C1-4E7F-AFC6-49D6F4D157C3}"/>
              </a:ext>
            </a:extLst>
          </p:cNvPr>
          <p:cNvSpPr>
            <a:spLocks noGrp="1"/>
          </p:cNvSpPr>
          <p:nvPr>
            <p:ph type="title"/>
          </p:nvPr>
        </p:nvSpPr>
        <p:spPr>
          <a:xfrm>
            <a:off x="1562198" y="132735"/>
            <a:ext cx="10560975" cy="1074173"/>
          </a:xfrm>
        </p:spPr>
        <p:txBody>
          <a:bodyPr>
            <a:normAutofit/>
          </a:bodyPr>
          <a:lstStyle/>
          <a:p>
            <a:r>
              <a:rPr lang="en-IN" sz="2400" dirty="0"/>
              <a:t>For the analysis, I have used the data that was provided to me, which I loaded and cleaned to ensure that my analysis is free from errors.</a:t>
            </a:r>
          </a:p>
        </p:txBody>
      </p:sp>
      <p:pic>
        <p:nvPicPr>
          <p:cNvPr id="5" name="Content Placeholder 4">
            <a:extLst>
              <a:ext uri="{FF2B5EF4-FFF2-40B4-BE49-F238E27FC236}">
                <a16:creationId xmlns:a16="http://schemas.microsoft.com/office/drawing/2014/main" id="{02058988-A719-467F-9395-E611C22BB3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749"/>
          <a:stretch/>
        </p:blipFill>
        <p:spPr>
          <a:xfrm>
            <a:off x="1562198" y="1334729"/>
            <a:ext cx="10167685" cy="5390536"/>
          </a:xfrm>
        </p:spPr>
      </p:pic>
    </p:spTree>
    <p:extLst>
      <p:ext uri="{BB962C8B-B14F-4D97-AF65-F5344CB8AC3E}">
        <p14:creationId xmlns:p14="http://schemas.microsoft.com/office/powerpoint/2010/main" val="28867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1826-7B4E-4B7C-8DAE-5A85ADD5DB89}"/>
              </a:ext>
            </a:extLst>
          </p:cNvPr>
          <p:cNvSpPr>
            <a:spLocks noGrp="1"/>
          </p:cNvSpPr>
          <p:nvPr>
            <p:ph type="title"/>
          </p:nvPr>
        </p:nvSpPr>
        <p:spPr>
          <a:xfrm>
            <a:off x="2241523" y="169608"/>
            <a:ext cx="6295680" cy="715296"/>
          </a:xfrm>
        </p:spPr>
        <p:txBody>
          <a:bodyPr>
            <a:normAutofit fontScale="90000"/>
          </a:bodyPr>
          <a:lstStyle/>
          <a:p>
            <a:r>
              <a:rPr lang="en-IN" sz="2400" b="1" dirty="0"/>
              <a:t>1. What is the current trend of our sales revenue?</a:t>
            </a:r>
          </a:p>
        </p:txBody>
      </p:sp>
      <p:pic>
        <p:nvPicPr>
          <p:cNvPr id="4" name="slide2" descr="Sheet 1">
            <a:extLst>
              <a:ext uri="{FF2B5EF4-FFF2-40B4-BE49-F238E27FC236}">
                <a16:creationId xmlns:a16="http://schemas.microsoft.com/office/drawing/2014/main" id="{CD59B043-724C-418B-87CA-E0A391086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523" y="1224116"/>
            <a:ext cx="9543961" cy="5265174"/>
          </a:xfrm>
          <a:prstGeom prst="rect">
            <a:avLst/>
          </a:prstGeom>
        </p:spPr>
      </p:pic>
    </p:spTree>
    <p:extLst>
      <p:ext uri="{BB962C8B-B14F-4D97-AF65-F5344CB8AC3E}">
        <p14:creationId xmlns:p14="http://schemas.microsoft.com/office/powerpoint/2010/main" val="376622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18F0D4B8-4401-4255-A218-D1963D808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2" y="172065"/>
            <a:ext cx="12119316" cy="6685935"/>
          </a:xfrm>
          <a:prstGeom prst="rect">
            <a:avLst/>
          </a:prstGeom>
        </p:spPr>
      </p:pic>
      <p:sp>
        <p:nvSpPr>
          <p:cNvPr id="5" name="TextBox 4">
            <a:extLst>
              <a:ext uri="{FF2B5EF4-FFF2-40B4-BE49-F238E27FC236}">
                <a16:creationId xmlns:a16="http://schemas.microsoft.com/office/drawing/2014/main" id="{D1F640B9-CAFA-463D-8415-767532D31681}"/>
              </a:ext>
            </a:extLst>
          </p:cNvPr>
          <p:cNvSpPr txBox="1"/>
          <p:nvPr/>
        </p:nvSpPr>
        <p:spPr>
          <a:xfrm>
            <a:off x="5820696" y="4138136"/>
            <a:ext cx="5761703" cy="1477328"/>
          </a:xfrm>
          <a:prstGeom prst="rect">
            <a:avLst/>
          </a:prstGeom>
          <a:noFill/>
        </p:spPr>
        <p:txBody>
          <a:bodyPr wrap="square">
            <a:spAutoFit/>
          </a:bodyPr>
          <a:lstStyle/>
          <a:p>
            <a:pPr algn="just"/>
            <a:r>
              <a:rPr lang="en-IN" dirty="0"/>
              <a:t>To answer the first question, I </a:t>
            </a:r>
            <a:r>
              <a:rPr lang="en-IN" dirty="0" err="1"/>
              <a:t>analyzed</a:t>
            </a:r>
            <a:r>
              <a:rPr lang="en-IN" dirty="0"/>
              <a:t> the sales revenue data for the last 12 months. The visual representation of the data is displayed on the screen. As you can see, the sales revenue trend has been consistently increasing, with a dip in November 2022.</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heet 2">
            <a:extLst>
              <a:ext uri="{FF2B5EF4-FFF2-40B4-BE49-F238E27FC236}">
                <a16:creationId xmlns:a16="http://schemas.microsoft.com/office/drawing/2014/main" id="{40C6DE21-E916-4FFB-9ABF-06F1431E6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4" y="120445"/>
            <a:ext cx="5642341" cy="6617110"/>
          </a:xfrm>
          <a:prstGeom prst="rect">
            <a:avLst/>
          </a:prstGeom>
        </p:spPr>
      </p:pic>
      <p:sp>
        <p:nvSpPr>
          <p:cNvPr id="2" name="TextBox 1">
            <a:extLst>
              <a:ext uri="{FF2B5EF4-FFF2-40B4-BE49-F238E27FC236}">
                <a16:creationId xmlns:a16="http://schemas.microsoft.com/office/drawing/2014/main" id="{62AE1CF2-6AD1-4929-9328-53E6D8C74FD4}"/>
              </a:ext>
            </a:extLst>
          </p:cNvPr>
          <p:cNvSpPr txBox="1"/>
          <p:nvPr/>
        </p:nvSpPr>
        <p:spPr>
          <a:xfrm>
            <a:off x="6882579" y="282677"/>
            <a:ext cx="4542503" cy="830997"/>
          </a:xfrm>
          <a:prstGeom prst="rect">
            <a:avLst/>
          </a:prstGeom>
          <a:noFill/>
        </p:spPr>
        <p:txBody>
          <a:bodyPr wrap="square" rtlCol="0">
            <a:spAutoFit/>
          </a:bodyPr>
          <a:lstStyle/>
          <a:p>
            <a:r>
              <a:rPr lang="en-IN" sz="2400" b="1" i="0" dirty="0">
                <a:effectLst/>
                <a:latin typeface="Corbel" panose="020B0503020204020204" pitchFamily="34" charset="0"/>
              </a:rPr>
              <a:t>2. What is the most significant driver of our sales revenue?</a:t>
            </a:r>
            <a:endParaRPr lang="en-IN" sz="2400" b="1" dirty="0">
              <a:latin typeface="Corbel" panose="020B0503020204020204" pitchFamily="34" charset="0"/>
            </a:endParaRPr>
          </a:p>
        </p:txBody>
      </p:sp>
      <p:sp>
        <p:nvSpPr>
          <p:cNvPr id="4" name="TextBox 3">
            <a:extLst>
              <a:ext uri="{FF2B5EF4-FFF2-40B4-BE49-F238E27FC236}">
                <a16:creationId xmlns:a16="http://schemas.microsoft.com/office/drawing/2014/main" id="{2699E022-5B6D-4DBD-96DC-02823A1F4E45}"/>
              </a:ext>
            </a:extLst>
          </p:cNvPr>
          <p:cNvSpPr txBox="1"/>
          <p:nvPr/>
        </p:nvSpPr>
        <p:spPr>
          <a:xfrm>
            <a:off x="6882579" y="3969774"/>
            <a:ext cx="4965290" cy="2031325"/>
          </a:xfrm>
          <a:prstGeom prst="rect">
            <a:avLst/>
          </a:prstGeom>
          <a:noFill/>
        </p:spPr>
        <p:txBody>
          <a:bodyPr wrap="square" rtlCol="0">
            <a:spAutoFit/>
          </a:bodyPr>
          <a:lstStyle/>
          <a:p>
            <a:pPr algn="just"/>
            <a:r>
              <a:rPr lang="en-IN" dirty="0"/>
              <a:t>To answer the second question, I </a:t>
            </a:r>
            <a:r>
              <a:rPr lang="en-IN" dirty="0" err="1"/>
              <a:t>analyzed</a:t>
            </a:r>
            <a:r>
              <a:rPr lang="en-IN" dirty="0"/>
              <a:t> the sales revenue data for different product categories. As shown on the screen, our highest sales revenue is generated from the electronics category, followed by home appliances and sports equipment. Therefore, the electronics category is the most significant driver of our sales revenue.</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C9AC96-82A8-4A81-8CEE-78C7368476B6}"/>
              </a:ext>
            </a:extLst>
          </p:cNvPr>
          <p:cNvSpPr txBox="1"/>
          <p:nvPr/>
        </p:nvSpPr>
        <p:spPr>
          <a:xfrm>
            <a:off x="2105251" y="81297"/>
            <a:ext cx="7157882" cy="461665"/>
          </a:xfrm>
          <a:prstGeom prst="rect">
            <a:avLst/>
          </a:prstGeom>
          <a:noFill/>
        </p:spPr>
        <p:txBody>
          <a:bodyPr wrap="square" rtlCol="0">
            <a:spAutoFit/>
          </a:bodyPr>
          <a:lstStyle/>
          <a:p>
            <a:r>
              <a:rPr lang="en-IN" sz="2400" b="1" i="0" dirty="0">
                <a:effectLst/>
                <a:latin typeface="Corbel" panose="020B0503020204020204" pitchFamily="34" charset="0"/>
              </a:rPr>
              <a:t>3. How effective are our marketing campaigns</a:t>
            </a:r>
            <a:r>
              <a:rPr lang="en-IN" b="1" i="0" dirty="0">
                <a:effectLst/>
                <a:latin typeface="Corbel" panose="020B0503020204020204" pitchFamily="34" charset="0"/>
              </a:rPr>
              <a:t>?</a:t>
            </a:r>
            <a:endParaRPr lang="en-IN" b="1" dirty="0">
              <a:latin typeface="Corbel" panose="020B0503020204020204" pitchFamily="34" charset="0"/>
            </a:endParaRPr>
          </a:p>
        </p:txBody>
      </p:sp>
      <p:pic>
        <p:nvPicPr>
          <p:cNvPr id="5" name="slide5" descr="Sheet 4">
            <a:extLst>
              <a:ext uri="{FF2B5EF4-FFF2-40B4-BE49-F238E27FC236}">
                <a16:creationId xmlns:a16="http://schemas.microsoft.com/office/drawing/2014/main" id="{24D48146-CE55-4C88-9759-9896B9C31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0" y="662186"/>
            <a:ext cx="12093679" cy="6195814"/>
          </a:xfrm>
          <a:prstGeom prst="rect">
            <a:avLst/>
          </a:prstGeom>
        </p:spPr>
      </p:pic>
      <p:sp>
        <p:nvSpPr>
          <p:cNvPr id="6" name="TextBox 5">
            <a:extLst>
              <a:ext uri="{FF2B5EF4-FFF2-40B4-BE49-F238E27FC236}">
                <a16:creationId xmlns:a16="http://schemas.microsoft.com/office/drawing/2014/main" id="{3132FB36-9FF8-46A5-85BB-4A9D48E96084}"/>
              </a:ext>
            </a:extLst>
          </p:cNvPr>
          <p:cNvSpPr txBox="1"/>
          <p:nvPr/>
        </p:nvSpPr>
        <p:spPr>
          <a:xfrm>
            <a:off x="365105" y="5381548"/>
            <a:ext cx="10638175" cy="923330"/>
          </a:xfrm>
          <a:prstGeom prst="rect">
            <a:avLst/>
          </a:prstGeom>
          <a:solidFill>
            <a:schemeClr val="tx1">
              <a:lumMod val="65000"/>
              <a:lumOff val="35000"/>
            </a:schemeClr>
          </a:solidFill>
        </p:spPr>
        <p:txBody>
          <a:bodyPr wrap="square" rtlCol="0">
            <a:spAutoFit/>
          </a:bodyPr>
          <a:lstStyle/>
          <a:p>
            <a:pPr algn="just"/>
            <a:r>
              <a:rPr lang="en-IN" dirty="0">
                <a:solidFill>
                  <a:schemeClr val="bg1"/>
                </a:solidFill>
              </a:rPr>
              <a:t>To answer the third question, I </a:t>
            </a:r>
            <a:r>
              <a:rPr lang="en-IN" dirty="0" err="1">
                <a:solidFill>
                  <a:schemeClr val="bg1"/>
                </a:solidFill>
              </a:rPr>
              <a:t>analyzed</a:t>
            </a:r>
            <a:r>
              <a:rPr lang="en-IN" dirty="0">
                <a:solidFill>
                  <a:schemeClr val="bg1"/>
                </a:solidFill>
              </a:rPr>
              <a:t> the marketing campaign data for the last six months. The visual representation of the data is displayed on the screen. As you can see, the ROI of our marketing campaigns has been consistently above 2, which indicates that our marketing campaigns have been highly effective.</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B3FF-0CCF-454C-BE4C-8233DDD17415}"/>
              </a:ext>
            </a:extLst>
          </p:cNvPr>
          <p:cNvSpPr>
            <a:spLocks noGrp="1"/>
          </p:cNvSpPr>
          <p:nvPr>
            <p:ph type="title"/>
          </p:nvPr>
        </p:nvSpPr>
        <p:spPr>
          <a:xfrm>
            <a:off x="1592466" y="415413"/>
            <a:ext cx="4375715" cy="730045"/>
          </a:xfrm>
        </p:spPr>
        <p:txBody>
          <a:bodyPr>
            <a:normAutofit fontScale="90000"/>
          </a:bodyPr>
          <a:lstStyle/>
          <a:p>
            <a:r>
              <a:rPr lang="en-US" sz="2400" b="1" dirty="0"/>
              <a:t>4. </a:t>
            </a:r>
            <a:r>
              <a:rPr lang="en-IN" sz="2400" b="1" dirty="0"/>
              <a:t>What is the impact of customer feedback on our sales revenue?</a:t>
            </a:r>
          </a:p>
        </p:txBody>
      </p:sp>
      <p:sp>
        <p:nvSpPr>
          <p:cNvPr id="3" name="Content Placeholder 2">
            <a:extLst>
              <a:ext uri="{FF2B5EF4-FFF2-40B4-BE49-F238E27FC236}">
                <a16:creationId xmlns:a16="http://schemas.microsoft.com/office/drawing/2014/main" id="{EF62D15F-2CAA-4EA9-BC7D-6F779FD01B59}"/>
              </a:ext>
            </a:extLst>
          </p:cNvPr>
          <p:cNvSpPr>
            <a:spLocks noGrp="1"/>
          </p:cNvSpPr>
          <p:nvPr>
            <p:ph idx="1"/>
          </p:nvPr>
        </p:nvSpPr>
        <p:spPr>
          <a:xfrm>
            <a:off x="1366324" y="2578509"/>
            <a:ext cx="5119080" cy="3124201"/>
          </a:xfrm>
        </p:spPr>
        <p:txBody>
          <a:bodyPr>
            <a:normAutofit/>
          </a:bodyPr>
          <a:lstStyle/>
          <a:p>
            <a:pPr marL="0" indent="0" algn="just">
              <a:buNone/>
            </a:pPr>
            <a:r>
              <a:rPr lang="en-IN" sz="1800" dirty="0"/>
              <a:t>To answer the fourth question, I </a:t>
            </a:r>
            <a:r>
              <a:rPr lang="en-IN" sz="1800" dirty="0" err="1"/>
              <a:t>analyzed</a:t>
            </a:r>
            <a:r>
              <a:rPr lang="en-IN" sz="1800" dirty="0"/>
              <a:t> the customer feedback data for the last six months. The visual representation of the data is displayed on the screen. As you can see, there is a high correlation between customer feedback ratings and sales revenue. Therefore, customer feedback plays a significant role in driving our sales revenue.</a:t>
            </a:r>
          </a:p>
        </p:txBody>
      </p:sp>
      <p:pic>
        <p:nvPicPr>
          <p:cNvPr id="4" name="slide4" descr="Sheet 3">
            <a:extLst>
              <a:ext uri="{FF2B5EF4-FFF2-40B4-BE49-F238E27FC236}">
                <a16:creationId xmlns:a16="http://schemas.microsoft.com/office/drawing/2014/main" id="{4CDF17E4-8454-4006-92CE-7B0BAC9EA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390" y="151170"/>
            <a:ext cx="5588610" cy="6858000"/>
          </a:xfrm>
          <a:prstGeom prst="rect">
            <a:avLst/>
          </a:prstGeom>
        </p:spPr>
      </p:pic>
    </p:spTree>
    <p:extLst>
      <p:ext uri="{BB962C8B-B14F-4D97-AF65-F5344CB8AC3E}">
        <p14:creationId xmlns:p14="http://schemas.microsoft.com/office/powerpoint/2010/main" val="244316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DC86-6BE8-4616-9C79-2AAD8260A2EA}"/>
              </a:ext>
            </a:extLst>
          </p:cNvPr>
          <p:cNvSpPr>
            <a:spLocks noGrp="1"/>
          </p:cNvSpPr>
          <p:nvPr>
            <p:ph type="title"/>
          </p:nvPr>
        </p:nvSpPr>
        <p:spPr/>
        <p:txBody>
          <a:bodyPr/>
          <a:lstStyle/>
          <a:p>
            <a:r>
              <a:rPr lang="en-US" b="1" dirty="0"/>
              <a:t>Summary</a:t>
            </a:r>
            <a:endParaRPr lang="en-IN" b="1" dirty="0"/>
          </a:p>
        </p:txBody>
      </p:sp>
      <p:sp>
        <p:nvSpPr>
          <p:cNvPr id="3" name="Content Placeholder 2">
            <a:extLst>
              <a:ext uri="{FF2B5EF4-FFF2-40B4-BE49-F238E27FC236}">
                <a16:creationId xmlns:a16="http://schemas.microsoft.com/office/drawing/2014/main" id="{B473D869-F7EB-4FD7-B4DA-8C6273F188E1}"/>
              </a:ext>
            </a:extLst>
          </p:cNvPr>
          <p:cNvSpPr>
            <a:spLocks noGrp="1"/>
          </p:cNvSpPr>
          <p:nvPr>
            <p:ph idx="1"/>
          </p:nvPr>
        </p:nvSpPr>
        <p:spPr/>
        <p:txBody>
          <a:bodyPr/>
          <a:lstStyle/>
          <a:p>
            <a:pPr algn="just"/>
            <a:r>
              <a:rPr lang="en-IN" dirty="0"/>
              <a:t>The sales revenue trend has been consistently increasing, and the most significant driver of our sales revenue is the electronics category.</a:t>
            </a:r>
          </a:p>
          <a:p>
            <a:pPr algn="just"/>
            <a:r>
              <a:rPr lang="en-IN" dirty="0"/>
              <a:t>Our marketing campaigns have been highly effective, with an ROI consistently above 2. </a:t>
            </a:r>
          </a:p>
          <a:p>
            <a:pPr algn="just"/>
            <a:r>
              <a:rPr lang="en-IN" dirty="0"/>
              <a:t>Customer feedback plays a significant role in driving our sales revenue.</a:t>
            </a:r>
          </a:p>
        </p:txBody>
      </p:sp>
    </p:spTree>
    <p:extLst>
      <p:ext uri="{BB962C8B-B14F-4D97-AF65-F5344CB8AC3E}">
        <p14:creationId xmlns:p14="http://schemas.microsoft.com/office/powerpoint/2010/main" val="359910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6D45-960A-4A16-9042-9B887FDF6498}"/>
              </a:ext>
            </a:extLst>
          </p:cNvPr>
          <p:cNvSpPr>
            <a:spLocks noGrp="1"/>
          </p:cNvSpPr>
          <p:nvPr>
            <p:ph type="title"/>
          </p:nvPr>
        </p:nvSpPr>
        <p:spPr>
          <a:xfrm>
            <a:off x="3333135" y="1010264"/>
            <a:ext cx="7157884" cy="4613787"/>
          </a:xfrm>
        </p:spPr>
        <p:txBody>
          <a:bodyPr>
            <a:normAutofit/>
          </a:bodyPr>
          <a:lstStyle/>
          <a:p>
            <a:r>
              <a:rPr lang="en-US" dirty="0">
                <a:latin typeface="Arial Black" panose="020B0A04020102020204" pitchFamily="34" charset="0"/>
              </a:rPr>
              <a:t>Thank you for watching, </a:t>
            </a:r>
            <a:r>
              <a:rPr lang="en-IN" dirty="0">
                <a:latin typeface="Arial Black" panose="020B0A04020102020204" pitchFamily="34" charset="0"/>
              </a:rPr>
              <a:t>and please let me know if you have any questions or need further clarification.</a:t>
            </a:r>
          </a:p>
        </p:txBody>
      </p:sp>
    </p:spTree>
    <p:extLst>
      <p:ext uri="{BB962C8B-B14F-4D97-AF65-F5344CB8AC3E}">
        <p14:creationId xmlns:p14="http://schemas.microsoft.com/office/powerpoint/2010/main" val="364009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137</TotalTime>
  <Words>384</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Corbel</vt:lpstr>
      <vt:lpstr>Parallax</vt:lpstr>
      <vt:lpstr>Communicating Insights and Analysis</vt:lpstr>
      <vt:lpstr>For the analysis, I have used the data that was provided to me, which I loaded and cleaned to ensure that my analysis is free from errors.</vt:lpstr>
      <vt:lpstr>1. What is the current trend of our sales revenue?</vt:lpstr>
      <vt:lpstr>PowerPoint Presentation</vt:lpstr>
      <vt:lpstr>PowerPoint Presentation</vt:lpstr>
      <vt:lpstr>PowerPoint Presentation</vt:lpstr>
      <vt:lpstr>4. What is the impact of customer feedback on our sales revenue?</vt:lpstr>
      <vt:lpstr>Summary</vt:lpstr>
      <vt:lpstr>Thank you for watching, and please let me know if you have any questions or need further clarification.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dc:title>
  <dc:creator/>
  <cp:lastModifiedBy>Joel Joseph</cp:lastModifiedBy>
  <cp:revision>13</cp:revision>
  <dcterms:created xsi:type="dcterms:W3CDTF">2023-02-20T12:40:41Z</dcterms:created>
  <dcterms:modified xsi:type="dcterms:W3CDTF">2023-02-26T17:57:59Z</dcterms:modified>
</cp:coreProperties>
</file>