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5" r:id="rId1"/>
  </p:sldMasterIdLst>
  <p:sldIdLst>
    <p:sldId id="277" r:id="rId2"/>
    <p:sldId id="275" r:id="rId3"/>
    <p:sldId id="276" r:id="rId4"/>
    <p:sldId id="278" r:id="rId5"/>
    <p:sldId id="279" r:id="rId6"/>
    <p:sldId id="280" r:id="rId7"/>
    <p:sldId id="285" r:id="rId8"/>
    <p:sldId id="256" r:id="rId9"/>
    <p:sldId id="265" r:id="rId10"/>
    <p:sldId id="266" r:id="rId11"/>
    <p:sldId id="267" r:id="rId12"/>
    <p:sldId id="268" r:id="rId13"/>
    <p:sldId id="269" r:id="rId14"/>
    <p:sldId id="270" r:id="rId15"/>
    <p:sldId id="271" r:id="rId16"/>
    <p:sldId id="272" r:id="rId17"/>
    <p:sldId id="286"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19FD04-7EE2-4FDF-A0B3-A4CEC0C4C23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CC0039B1-D6D8-4260-9592-EF6648643149}">
      <dgm:prSet/>
      <dgm:spPr/>
      <dgm:t>
        <a:bodyPr/>
        <a:lstStyle/>
        <a:p>
          <a:r>
            <a:rPr lang="en-US" b="0" i="0" baseline="0"/>
            <a:t>There are several ways to transfer personal data securely within a network. Here are some recommendations:</a:t>
          </a:r>
          <a:endParaRPr lang="en-US"/>
        </a:p>
      </dgm:t>
    </dgm:pt>
    <dgm:pt modelId="{01F64660-0E8F-439E-8066-2981D2CD7954}" type="parTrans" cxnId="{89276FED-52E1-45B2-B594-30576B2BEAA2}">
      <dgm:prSet/>
      <dgm:spPr/>
      <dgm:t>
        <a:bodyPr/>
        <a:lstStyle/>
        <a:p>
          <a:endParaRPr lang="en-US"/>
        </a:p>
      </dgm:t>
    </dgm:pt>
    <dgm:pt modelId="{6CA41340-4C43-4116-B6AD-860C56D6F936}" type="sibTrans" cxnId="{89276FED-52E1-45B2-B594-30576B2BEAA2}">
      <dgm:prSet/>
      <dgm:spPr/>
      <dgm:t>
        <a:bodyPr/>
        <a:lstStyle/>
        <a:p>
          <a:endParaRPr lang="en-US"/>
        </a:p>
      </dgm:t>
    </dgm:pt>
    <dgm:pt modelId="{10900D42-A2DF-4614-9C52-245EB55569EC}">
      <dgm:prSet/>
      <dgm:spPr/>
      <dgm:t>
        <a:bodyPr/>
        <a:lstStyle/>
        <a:p>
          <a:r>
            <a:rPr lang="en-US" b="0" i="0" baseline="0"/>
            <a:t>Encryption: Use encryption tools to encrypt the data before transferring it.</a:t>
          </a:r>
          <a:endParaRPr lang="en-US"/>
        </a:p>
      </dgm:t>
    </dgm:pt>
    <dgm:pt modelId="{808B6365-3880-4465-BF0E-84A50D7A050F}" type="parTrans" cxnId="{2E1CC35E-5FB4-4B1C-8083-1B6F698938C1}">
      <dgm:prSet/>
      <dgm:spPr/>
      <dgm:t>
        <a:bodyPr/>
        <a:lstStyle/>
        <a:p>
          <a:endParaRPr lang="en-US"/>
        </a:p>
      </dgm:t>
    </dgm:pt>
    <dgm:pt modelId="{A31E69DD-AD4F-4AB2-A37C-7A6C2D53E891}" type="sibTrans" cxnId="{2E1CC35E-5FB4-4B1C-8083-1B6F698938C1}">
      <dgm:prSet/>
      <dgm:spPr/>
      <dgm:t>
        <a:bodyPr/>
        <a:lstStyle/>
        <a:p>
          <a:endParaRPr lang="en-US"/>
        </a:p>
      </dgm:t>
    </dgm:pt>
    <dgm:pt modelId="{C3C83707-4355-4914-B2DF-3090C805F018}">
      <dgm:prSet/>
      <dgm:spPr/>
      <dgm:t>
        <a:bodyPr/>
        <a:lstStyle/>
        <a:p>
          <a:r>
            <a:rPr lang="en-US" b="0" i="0" baseline="0"/>
            <a:t>Secure File Transfer Protocol (SFTP): Use SFTP to encrypt the data during transfer.</a:t>
          </a:r>
          <a:endParaRPr lang="en-US"/>
        </a:p>
      </dgm:t>
    </dgm:pt>
    <dgm:pt modelId="{C1D477BB-6579-4B3F-A412-08CE7A7BB7AD}" type="parTrans" cxnId="{2A3D8B65-13DB-4CCC-897E-1304CB22C577}">
      <dgm:prSet/>
      <dgm:spPr/>
      <dgm:t>
        <a:bodyPr/>
        <a:lstStyle/>
        <a:p>
          <a:endParaRPr lang="en-US"/>
        </a:p>
      </dgm:t>
    </dgm:pt>
    <dgm:pt modelId="{A2C0AE42-553A-4726-8029-DA864B14C6C5}" type="sibTrans" cxnId="{2A3D8B65-13DB-4CCC-897E-1304CB22C577}">
      <dgm:prSet/>
      <dgm:spPr/>
      <dgm:t>
        <a:bodyPr/>
        <a:lstStyle/>
        <a:p>
          <a:endParaRPr lang="en-US"/>
        </a:p>
      </dgm:t>
    </dgm:pt>
    <dgm:pt modelId="{45B73B34-8B37-4A96-973F-F531180F2C9E}">
      <dgm:prSet/>
      <dgm:spPr/>
      <dgm:t>
        <a:bodyPr/>
        <a:lstStyle/>
        <a:p>
          <a:r>
            <a:rPr lang="en-US" b="0" i="0" baseline="0"/>
            <a:t>Virtual Private Network (VPN): Use a VPN to create a secure connection between two networks over the internet.</a:t>
          </a:r>
          <a:endParaRPr lang="en-US"/>
        </a:p>
      </dgm:t>
    </dgm:pt>
    <dgm:pt modelId="{38ED8C67-D399-4770-B2BC-ADA0723EF493}" type="parTrans" cxnId="{7E78610C-E19A-408C-A127-44E07C40A50B}">
      <dgm:prSet/>
      <dgm:spPr/>
      <dgm:t>
        <a:bodyPr/>
        <a:lstStyle/>
        <a:p>
          <a:endParaRPr lang="en-US"/>
        </a:p>
      </dgm:t>
    </dgm:pt>
    <dgm:pt modelId="{3783208C-8054-4080-AD0D-6B2B9370BE8A}" type="sibTrans" cxnId="{7E78610C-E19A-408C-A127-44E07C40A50B}">
      <dgm:prSet/>
      <dgm:spPr/>
      <dgm:t>
        <a:bodyPr/>
        <a:lstStyle/>
        <a:p>
          <a:endParaRPr lang="en-US"/>
        </a:p>
      </dgm:t>
    </dgm:pt>
    <dgm:pt modelId="{D57B64AC-F3C1-418B-A7B0-FBABC9B64F87}">
      <dgm:prSet/>
      <dgm:spPr/>
      <dgm:t>
        <a:bodyPr/>
        <a:lstStyle/>
        <a:p>
          <a:r>
            <a:rPr lang="en-US" b="0" i="0" baseline="0"/>
            <a:t>Secure Email: Use email encryption tools like PGP or S/MIME to encrypt the email message and attachments.</a:t>
          </a:r>
          <a:endParaRPr lang="en-US"/>
        </a:p>
      </dgm:t>
    </dgm:pt>
    <dgm:pt modelId="{4187DB06-7406-407F-BD3C-88E5E3FF8478}" type="parTrans" cxnId="{B8CD0DEC-E053-4785-8C59-FED9AF82B5B1}">
      <dgm:prSet/>
      <dgm:spPr/>
      <dgm:t>
        <a:bodyPr/>
        <a:lstStyle/>
        <a:p>
          <a:endParaRPr lang="en-US"/>
        </a:p>
      </dgm:t>
    </dgm:pt>
    <dgm:pt modelId="{150DCCD1-1143-4DD6-97B5-D42FF9BDF75B}" type="sibTrans" cxnId="{B8CD0DEC-E053-4785-8C59-FED9AF82B5B1}">
      <dgm:prSet/>
      <dgm:spPr/>
      <dgm:t>
        <a:bodyPr/>
        <a:lstStyle/>
        <a:p>
          <a:endParaRPr lang="en-US"/>
        </a:p>
      </dgm:t>
    </dgm:pt>
    <dgm:pt modelId="{10C5FBF9-EEB0-4FF7-A8FC-43721298732B}">
      <dgm:prSet/>
      <dgm:spPr/>
      <dgm:t>
        <a:bodyPr/>
        <a:lstStyle/>
        <a:p>
          <a:r>
            <a:rPr lang="en-US" b="0" i="0" baseline="0"/>
            <a:t>Secure Cloud Storage: Use secure cloud storage solutions like Dropbox, Google Drive, or Microsoft OneDrive to transfer personal data between different locations.</a:t>
          </a:r>
          <a:endParaRPr lang="en-US"/>
        </a:p>
      </dgm:t>
    </dgm:pt>
    <dgm:pt modelId="{A62DF1ED-83B6-4212-A521-A38F17C965E4}" type="parTrans" cxnId="{8AB4903A-025C-49B2-84AA-8F509125A225}">
      <dgm:prSet/>
      <dgm:spPr/>
      <dgm:t>
        <a:bodyPr/>
        <a:lstStyle/>
        <a:p>
          <a:endParaRPr lang="en-US"/>
        </a:p>
      </dgm:t>
    </dgm:pt>
    <dgm:pt modelId="{29F7F6D0-5177-4876-A084-ACA51A9542AE}" type="sibTrans" cxnId="{8AB4903A-025C-49B2-84AA-8F509125A225}">
      <dgm:prSet/>
      <dgm:spPr/>
      <dgm:t>
        <a:bodyPr/>
        <a:lstStyle/>
        <a:p>
          <a:endParaRPr lang="en-US"/>
        </a:p>
      </dgm:t>
    </dgm:pt>
    <dgm:pt modelId="{F064CD3D-C42E-44FD-BD5F-3225B3EA5089}">
      <dgm:prSet/>
      <dgm:spPr/>
      <dgm:t>
        <a:bodyPr/>
        <a:lstStyle/>
        <a:p>
          <a:r>
            <a:rPr lang="en-US" b="0" i="0" baseline="0"/>
            <a:t>Secure Network:</a:t>
          </a:r>
          <a:r>
            <a:rPr lang="en-US"/>
            <a:t> Use a secure </a:t>
          </a:r>
          <a:r>
            <a:rPr lang="en-US" b="0" i="0" baseline="0"/>
            <a:t>network that has appropriate access controls in place to limit who can access personal data.</a:t>
          </a:r>
          <a:endParaRPr lang="en-US"/>
        </a:p>
      </dgm:t>
    </dgm:pt>
    <dgm:pt modelId="{B5AE9CE5-B41C-4C96-B143-98500A40FC4F}" type="parTrans" cxnId="{E90655F5-46D0-44C3-94D4-2FCF62B702DF}">
      <dgm:prSet/>
      <dgm:spPr/>
      <dgm:t>
        <a:bodyPr/>
        <a:lstStyle/>
        <a:p>
          <a:endParaRPr lang="en-US"/>
        </a:p>
      </dgm:t>
    </dgm:pt>
    <dgm:pt modelId="{67519B4C-F867-4CE4-B223-68533FFE6188}" type="sibTrans" cxnId="{E90655F5-46D0-44C3-94D4-2FCF62B702DF}">
      <dgm:prSet/>
      <dgm:spPr/>
      <dgm:t>
        <a:bodyPr/>
        <a:lstStyle/>
        <a:p>
          <a:endParaRPr lang="en-US"/>
        </a:p>
      </dgm:t>
    </dgm:pt>
    <dgm:pt modelId="{9F669C46-DD6B-4F3F-9187-830E1C571363}" type="pres">
      <dgm:prSet presAssocID="{0319FD04-7EE2-4FDF-A0B3-A4CEC0C4C237}" presName="diagram" presStyleCnt="0">
        <dgm:presLayoutVars>
          <dgm:dir/>
          <dgm:resizeHandles val="exact"/>
        </dgm:presLayoutVars>
      </dgm:prSet>
      <dgm:spPr/>
    </dgm:pt>
    <dgm:pt modelId="{ED3EBC85-CE64-44C5-8206-2F5B6473487C}" type="pres">
      <dgm:prSet presAssocID="{CC0039B1-D6D8-4260-9592-EF6648643149}" presName="node" presStyleLbl="node1" presStyleIdx="0" presStyleCnt="7">
        <dgm:presLayoutVars>
          <dgm:bulletEnabled val="1"/>
        </dgm:presLayoutVars>
      </dgm:prSet>
      <dgm:spPr/>
    </dgm:pt>
    <dgm:pt modelId="{794EC196-2D0C-440E-AF25-7B2904EF4AD5}" type="pres">
      <dgm:prSet presAssocID="{6CA41340-4C43-4116-B6AD-860C56D6F936}" presName="sibTrans" presStyleCnt="0"/>
      <dgm:spPr/>
    </dgm:pt>
    <dgm:pt modelId="{CFFA05AC-C7F9-4FA9-82E2-9C238249BAD6}" type="pres">
      <dgm:prSet presAssocID="{10900D42-A2DF-4614-9C52-245EB55569EC}" presName="node" presStyleLbl="node1" presStyleIdx="1" presStyleCnt="7">
        <dgm:presLayoutVars>
          <dgm:bulletEnabled val="1"/>
        </dgm:presLayoutVars>
      </dgm:prSet>
      <dgm:spPr/>
    </dgm:pt>
    <dgm:pt modelId="{054174AF-EC33-4744-A95E-E13095CFD60F}" type="pres">
      <dgm:prSet presAssocID="{A31E69DD-AD4F-4AB2-A37C-7A6C2D53E891}" presName="sibTrans" presStyleCnt="0"/>
      <dgm:spPr/>
    </dgm:pt>
    <dgm:pt modelId="{3E2F80C0-44EE-4709-BACE-64536D8886CD}" type="pres">
      <dgm:prSet presAssocID="{C3C83707-4355-4914-B2DF-3090C805F018}" presName="node" presStyleLbl="node1" presStyleIdx="2" presStyleCnt="7">
        <dgm:presLayoutVars>
          <dgm:bulletEnabled val="1"/>
        </dgm:presLayoutVars>
      </dgm:prSet>
      <dgm:spPr/>
    </dgm:pt>
    <dgm:pt modelId="{F0705F95-678D-4068-B9BC-B168C8F63D4C}" type="pres">
      <dgm:prSet presAssocID="{A2C0AE42-553A-4726-8029-DA864B14C6C5}" presName="sibTrans" presStyleCnt="0"/>
      <dgm:spPr/>
    </dgm:pt>
    <dgm:pt modelId="{8598D009-3A51-41A6-ADA0-1340244CA7E8}" type="pres">
      <dgm:prSet presAssocID="{45B73B34-8B37-4A96-973F-F531180F2C9E}" presName="node" presStyleLbl="node1" presStyleIdx="3" presStyleCnt="7">
        <dgm:presLayoutVars>
          <dgm:bulletEnabled val="1"/>
        </dgm:presLayoutVars>
      </dgm:prSet>
      <dgm:spPr/>
    </dgm:pt>
    <dgm:pt modelId="{7E6B1209-9D70-4D43-9DD2-D4004D0DE050}" type="pres">
      <dgm:prSet presAssocID="{3783208C-8054-4080-AD0D-6B2B9370BE8A}" presName="sibTrans" presStyleCnt="0"/>
      <dgm:spPr/>
    </dgm:pt>
    <dgm:pt modelId="{94E58685-6DD1-4BB7-A69B-90AA7746DAD2}" type="pres">
      <dgm:prSet presAssocID="{D57B64AC-F3C1-418B-A7B0-FBABC9B64F87}" presName="node" presStyleLbl="node1" presStyleIdx="4" presStyleCnt="7">
        <dgm:presLayoutVars>
          <dgm:bulletEnabled val="1"/>
        </dgm:presLayoutVars>
      </dgm:prSet>
      <dgm:spPr/>
    </dgm:pt>
    <dgm:pt modelId="{57A63F49-E7B8-4FB7-BBFA-AC6F890EEDE2}" type="pres">
      <dgm:prSet presAssocID="{150DCCD1-1143-4DD6-97B5-D42FF9BDF75B}" presName="sibTrans" presStyleCnt="0"/>
      <dgm:spPr/>
    </dgm:pt>
    <dgm:pt modelId="{7725EA70-B106-4B59-BB02-24586A5A09E7}" type="pres">
      <dgm:prSet presAssocID="{10C5FBF9-EEB0-4FF7-A8FC-43721298732B}" presName="node" presStyleLbl="node1" presStyleIdx="5" presStyleCnt="7">
        <dgm:presLayoutVars>
          <dgm:bulletEnabled val="1"/>
        </dgm:presLayoutVars>
      </dgm:prSet>
      <dgm:spPr/>
    </dgm:pt>
    <dgm:pt modelId="{BAE2D896-5446-4CA0-A1C3-96E73491AA77}" type="pres">
      <dgm:prSet presAssocID="{29F7F6D0-5177-4876-A084-ACA51A9542AE}" presName="sibTrans" presStyleCnt="0"/>
      <dgm:spPr/>
    </dgm:pt>
    <dgm:pt modelId="{AF891F7F-C105-42C6-98A5-87207DBB75F3}" type="pres">
      <dgm:prSet presAssocID="{F064CD3D-C42E-44FD-BD5F-3225B3EA5089}" presName="node" presStyleLbl="node1" presStyleIdx="6" presStyleCnt="7">
        <dgm:presLayoutVars>
          <dgm:bulletEnabled val="1"/>
        </dgm:presLayoutVars>
      </dgm:prSet>
      <dgm:spPr/>
    </dgm:pt>
  </dgm:ptLst>
  <dgm:cxnLst>
    <dgm:cxn modelId="{7E78610C-E19A-408C-A127-44E07C40A50B}" srcId="{0319FD04-7EE2-4FDF-A0B3-A4CEC0C4C237}" destId="{45B73B34-8B37-4A96-973F-F531180F2C9E}" srcOrd="3" destOrd="0" parTransId="{38ED8C67-D399-4770-B2BC-ADA0723EF493}" sibTransId="{3783208C-8054-4080-AD0D-6B2B9370BE8A}"/>
    <dgm:cxn modelId="{8AB4903A-025C-49B2-84AA-8F509125A225}" srcId="{0319FD04-7EE2-4FDF-A0B3-A4CEC0C4C237}" destId="{10C5FBF9-EEB0-4FF7-A8FC-43721298732B}" srcOrd="5" destOrd="0" parTransId="{A62DF1ED-83B6-4212-A521-A38F17C965E4}" sibTransId="{29F7F6D0-5177-4876-A084-ACA51A9542AE}"/>
    <dgm:cxn modelId="{2E1CC35E-5FB4-4B1C-8083-1B6F698938C1}" srcId="{0319FD04-7EE2-4FDF-A0B3-A4CEC0C4C237}" destId="{10900D42-A2DF-4614-9C52-245EB55569EC}" srcOrd="1" destOrd="0" parTransId="{808B6365-3880-4465-BF0E-84A50D7A050F}" sibTransId="{A31E69DD-AD4F-4AB2-A37C-7A6C2D53E891}"/>
    <dgm:cxn modelId="{D330CB64-9066-420E-8A8E-5BBCC3368063}" type="presOf" srcId="{D57B64AC-F3C1-418B-A7B0-FBABC9B64F87}" destId="{94E58685-6DD1-4BB7-A69B-90AA7746DAD2}" srcOrd="0" destOrd="0" presId="urn:microsoft.com/office/officeart/2005/8/layout/default"/>
    <dgm:cxn modelId="{2A3D8B65-13DB-4CCC-897E-1304CB22C577}" srcId="{0319FD04-7EE2-4FDF-A0B3-A4CEC0C4C237}" destId="{C3C83707-4355-4914-B2DF-3090C805F018}" srcOrd="2" destOrd="0" parTransId="{C1D477BB-6579-4B3F-A412-08CE7A7BB7AD}" sibTransId="{A2C0AE42-553A-4726-8029-DA864B14C6C5}"/>
    <dgm:cxn modelId="{AE6DD969-507B-48F5-8D2A-50469D0CDBA9}" type="presOf" srcId="{45B73B34-8B37-4A96-973F-F531180F2C9E}" destId="{8598D009-3A51-41A6-ADA0-1340244CA7E8}" srcOrd="0" destOrd="0" presId="urn:microsoft.com/office/officeart/2005/8/layout/default"/>
    <dgm:cxn modelId="{7D29924B-84D4-4732-ABEA-7840353B299B}" type="presOf" srcId="{10C5FBF9-EEB0-4FF7-A8FC-43721298732B}" destId="{7725EA70-B106-4B59-BB02-24586A5A09E7}" srcOrd="0" destOrd="0" presId="urn:microsoft.com/office/officeart/2005/8/layout/default"/>
    <dgm:cxn modelId="{7AFBBB89-0EA8-41B4-9A01-0258DC9FD8A6}" type="presOf" srcId="{CC0039B1-D6D8-4260-9592-EF6648643149}" destId="{ED3EBC85-CE64-44C5-8206-2F5B6473487C}" srcOrd="0" destOrd="0" presId="urn:microsoft.com/office/officeart/2005/8/layout/default"/>
    <dgm:cxn modelId="{4DE10FAE-B2F6-49E6-A77A-8F64C11718D9}" type="presOf" srcId="{F064CD3D-C42E-44FD-BD5F-3225B3EA5089}" destId="{AF891F7F-C105-42C6-98A5-87207DBB75F3}" srcOrd="0" destOrd="0" presId="urn:microsoft.com/office/officeart/2005/8/layout/default"/>
    <dgm:cxn modelId="{9B5284BF-E00C-46E6-81C7-02B3F7CCDC4C}" type="presOf" srcId="{C3C83707-4355-4914-B2DF-3090C805F018}" destId="{3E2F80C0-44EE-4709-BACE-64536D8886CD}" srcOrd="0" destOrd="0" presId="urn:microsoft.com/office/officeart/2005/8/layout/default"/>
    <dgm:cxn modelId="{2FB9C0D4-0827-4308-B377-04F9DC3E0DB7}" type="presOf" srcId="{10900D42-A2DF-4614-9C52-245EB55569EC}" destId="{CFFA05AC-C7F9-4FA9-82E2-9C238249BAD6}" srcOrd="0" destOrd="0" presId="urn:microsoft.com/office/officeart/2005/8/layout/default"/>
    <dgm:cxn modelId="{6B1DEED5-20A8-4E62-895D-383538EB0675}" type="presOf" srcId="{0319FD04-7EE2-4FDF-A0B3-A4CEC0C4C237}" destId="{9F669C46-DD6B-4F3F-9187-830E1C571363}" srcOrd="0" destOrd="0" presId="urn:microsoft.com/office/officeart/2005/8/layout/default"/>
    <dgm:cxn modelId="{B8CD0DEC-E053-4785-8C59-FED9AF82B5B1}" srcId="{0319FD04-7EE2-4FDF-A0B3-A4CEC0C4C237}" destId="{D57B64AC-F3C1-418B-A7B0-FBABC9B64F87}" srcOrd="4" destOrd="0" parTransId="{4187DB06-7406-407F-BD3C-88E5E3FF8478}" sibTransId="{150DCCD1-1143-4DD6-97B5-D42FF9BDF75B}"/>
    <dgm:cxn modelId="{89276FED-52E1-45B2-B594-30576B2BEAA2}" srcId="{0319FD04-7EE2-4FDF-A0B3-A4CEC0C4C237}" destId="{CC0039B1-D6D8-4260-9592-EF6648643149}" srcOrd="0" destOrd="0" parTransId="{01F64660-0E8F-439E-8066-2981D2CD7954}" sibTransId="{6CA41340-4C43-4116-B6AD-860C56D6F936}"/>
    <dgm:cxn modelId="{E90655F5-46D0-44C3-94D4-2FCF62B702DF}" srcId="{0319FD04-7EE2-4FDF-A0B3-A4CEC0C4C237}" destId="{F064CD3D-C42E-44FD-BD5F-3225B3EA5089}" srcOrd="6" destOrd="0" parTransId="{B5AE9CE5-B41C-4C96-B143-98500A40FC4F}" sibTransId="{67519B4C-F867-4CE4-B223-68533FFE6188}"/>
    <dgm:cxn modelId="{38BB8EAB-4E06-4B38-A91A-44B85A409EB2}" type="presParOf" srcId="{9F669C46-DD6B-4F3F-9187-830E1C571363}" destId="{ED3EBC85-CE64-44C5-8206-2F5B6473487C}" srcOrd="0" destOrd="0" presId="urn:microsoft.com/office/officeart/2005/8/layout/default"/>
    <dgm:cxn modelId="{23AF1FF0-D937-422A-8FBA-9CF156FF57B6}" type="presParOf" srcId="{9F669C46-DD6B-4F3F-9187-830E1C571363}" destId="{794EC196-2D0C-440E-AF25-7B2904EF4AD5}" srcOrd="1" destOrd="0" presId="urn:microsoft.com/office/officeart/2005/8/layout/default"/>
    <dgm:cxn modelId="{D21DDA8C-3ADA-48F2-A6D2-C1F25A7604D2}" type="presParOf" srcId="{9F669C46-DD6B-4F3F-9187-830E1C571363}" destId="{CFFA05AC-C7F9-4FA9-82E2-9C238249BAD6}" srcOrd="2" destOrd="0" presId="urn:microsoft.com/office/officeart/2005/8/layout/default"/>
    <dgm:cxn modelId="{C8EB57CC-F4CA-4137-9458-E78EE2C7648D}" type="presParOf" srcId="{9F669C46-DD6B-4F3F-9187-830E1C571363}" destId="{054174AF-EC33-4744-A95E-E13095CFD60F}" srcOrd="3" destOrd="0" presId="urn:microsoft.com/office/officeart/2005/8/layout/default"/>
    <dgm:cxn modelId="{F029509A-6DB9-46AA-8B56-469F0846695A}" type="presParOf" srcId="{9F669C46-DD6B-4F3F-9187-830E1C571363}" destId="{3E2F80C0-44EE-4709-BACE-64536D8886CD}" srcOrd="4" destOrd="0" presId="urn:microsoft.com/office/officeart/2005/8/layout/default"/>
    <dgm:cxn modelId="{C8DC1E80-7E9C-4F31-BCD1-02DBE524DF81}" type="presParOf" srcId="{9F669C46-DD6B-4F3F-9187-830E1C571363}" destId="{F0705F95-678D-4068-B9BC-B168C8F63D4C}" srcOrd="5" destOrd="0" presId="urn:microsoft.com/office/officeart/2005/8/layout/default"/>
    <dgm:cxn modelId="{CED5EB0A-FD35-4DCE-BCDC-3919C8A649E9}" type="presParOf" srcId="{9F669C46-DD6B-4F3F-9187-830E1C571363}" destId="{8598D009-3A51-41A6-ADA0-1340244CA7E8}" srcOrd="6" destOrd="0" presId="urn:microsoft.com/office/officeart/2005/8/layout/default"/>
    <dgm:cxn modelId="{DE0A7671-6E94-49A7-9B3A-EBACA15672E3}" type="presParOf" srcId="{9F669C46-DD6B-4F3F-9187-830E1C571363}" destId="{7E6B1209-9D70-4D43-9DD2-D4004D0DE050}" srcOrd="7" destOrd="0" presId="urn:microsoft.com/office/officeart/2005/8/layout/default"/>
    <dgm:cxn modelId="{87EC2915-26F6-401A-9EF6-E293627938A6}" type="presParOf" srcId="{9F669C46-DD6B-4F3F-9187-830E1C571363}" destId="{94E58685-6DD1-4BB7-A69B-90AA7746DAD2}" srcOrd="8" destOrd="0" presId="urn:microsoft.com/office/officeart/2005/8/layout/default"/>
    <dgm:cxn modelId="{DA803802-443C-4834-921B-7E54F92B1D92}" type="presParOf" srcId="{9F669C46-DD6B-4F3F-9187-830E1C571363}" destId="{57A63F49-E7B8-4FB7-BBFA-AC6F890EEDE2}" srcOrd="9" destOrd="0" presId="urn:microsoft.com/office/officeart/2005/8/layout/default"/>
    <dgm:cxn modelId="{8F0BFE0E-F1A1-46C8-90E4-623E1A402483}" type="presParOf" srcId="{9F669C46-DD6B-4F3F-9187-830E1C571363}" destId="{7725EA70-B106-4B59-BB02-24586A5A09E7}" srcOrd="10" destOrd="0" presId="urn:microsoft.com/office/officeart/2005/8/layout/default"/>
    <dgm:cxn modelId="{BE680016-56C4-4598-8495-A2AF595998DE}" type="presParOf" srcId="{9F669C46-DD6B-4F3F-9187-830E1C571363}" destId="{BAE2D896-5446-4CA0-A1C3-96E73491AA77}" srcOrd="11" destOrd="0" presId="urn:microsoft.com/office/officeart/2005/8/layout/default"/>
    <dgm:cxn modelId="{6190F912-6292-4629-AA43-06F29CE4F47D}" type="presParOf" srcId="{9F669C46-DD6B-4F3F-9187-830E1C571363}" destId="{AF891F7F-C105-42C6-98A5-87207DBB75F3}"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53C5C6-DE77-4EFB-BDC5-D9203394E6D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79B6BBD-CF09-4386-9E9E-C2FCEE770515}">
      <dgm:prSet/>
      <dgm:spPr/>
      <dgm:t>
        <a:bodyPr/>
        <a:lstStyle/>
        <a:p>
          <a:r>
            <a:rPr lang="en-US"/>
            <a:t>Storing data in multiple locations is very challenging when ensuring that your data is secure, accessible, and well-organized. Here are some general guidelines we can follow to store our data in many locations. </a:t>
          </a:r>
        </a:p>
      </dgm:t>
    </dgm:pt>
    <dgm:pt modelId="{667294BE-54CE-465A-A0B6-B1CB618E65CB}" type="parTrans" cxnId="{74DDEB8A-CD92-4BC2-A5A3-FAEE863DF47E}">
      <dgm:prSet/>
      <dgm:spPr/>
      <dgm:t>
        <a:bodyPr/>
        <a:lstStyle/>
        <a:p>
          <a:endParaRPr lang="en-US"/>
        </a:p>
      </dgm:t>
    </dgm:pt>
    <dgm:pt modelId="{7BF2F485-D3E8-4624-94A0-D0F4810F8B3F}" type="sibTrans" cxnId="{74DDEB8A-CD92-4BC2-A5A3-FAEE863DF47E}">
      <dgm:prSet/>
      <dgm:spPr/>
      <dgm:t>
        <a:bodyPr/>
        <a:lstStyle/>
        <a:p>
          <a:endParaRPr lang="en-US"/>
        </a:p>
      </dgm:t>
    </dgm:pt>
    <dgm:pt modelId="{CDCBFC5E-D3D5-4A2A-B197-FEC5EE2FDF51}">
      <dgm:prSet/>
      <dgm:spPr/>
      <dgm:t>
        <a:bodyPr/>
        <a:lstStyle/>
        <a:p>
          <a:r>
            <a:rPr lang="en-US"/>
            <a:t>Determine data storage needs: Define what type of data you need to store, how much data you have, how frequently the data is accessed, and how long you need to keep the data.</a:t>
          </a:r>
        </a:p>
      </dgm:t>
    </dgm:pt>
    <dgm:pt modelId="{0C4AA256-986B-46EF-8DD0-635D6CDF905A}" type="parTrans" cxnId="{8306302C-A24C-4E19-B0DD-DB014A2D6D4B}">
      <dgm:prSet/>
      <dgm:spPr/>
      <dgm:t>
        <a:bodyPr/>
        <a:lstStyle/>
        <a:p>
          <a:endParaRPr lang="en-US"/>
        </a:p>
      </dgm:t>
    </dgm:pt>
    <dgm:pt modelId="{BD13D618-7F82-49BC-BA2E-C1D05D5D66EA}" type="sibTrans" cxnId="{8306302C-A24C-4E19-B0DD-DB014A2D6D4B}">
      <dgm:prSet/>
      <dgm:spPr/>
      <dgm:t>
        <a:bodyPr/>
        <a:lstStyle/>
        <a:p>
          <a:endParaRPr lang="en-US"/>
        </a:p>
      </dgm:t>
    </dgm:pt>
    <dgm:pt modelId="{601DC06D-2B14-4A8F-8271-EE2D4D009C43}">
      <dgm:prSet/>
      <dgm:spPr/>
      <dgm:t>
        <a:bodyPr/>
        <a:lstStyle/>
        <a:p>
          <a:r>
            <a:rPr lang="en-US"/>
            <a:t>Choose storage technologies: Choose the appropriate storage technologies that fit your data storage needs, such as file servers, databases, cloud storage, or a combination of these technologies.</a:t>
          </a:r>
        </a:p>
      </dgm:t>
    </dgm:pt>
    <dgm:pt modelId="{E33F85BB-9FE6-4F4B-B3BD-1B0B5A2DC450}" type="parTrans" cxnId="{90CD25FD-6691-420F-9968-67E6B621F28E}">
      <dgm:prSet/>
      <dgm:spPr/>
      <dgm:t>
        <a:bodyPr/>
        <a:lstStyle/>
        <a:p>
          <a:endParaRPr lang="en-US"/>
        </a:p>
      </dgm:t>
    </dgm:pt>
    <dgm:pt modelId="{1DF9747F-E80C-477E-ABB5-D99C6ACE3129}" type="sibTrans" cxnId="{90CD25FD-6691-420F-9968-67E6B621F28E}">
      <dgm:prSet/>
      <dgm:spPr/>
      <dgm:t>
        <a:bodyPr/>
        <a:lstStyle/>
        <a:p>
          <a:endParaRPr lang="en-US"/>
        </a:p>
      </dgm:t>
    </dgm:pt>
    <dgm:pt modelId="{4F73BDD5-B879-4690-928F-97B2D48B88E6}">
      <dgm:prSet/>
      <dgm:spPr/>
      <dgm:t>
        <a:bodyPr/>
        <a:lstStyle/>
        <a:p>
          <a:r>
            <a:rPr lang="en-US"/>
            <a:t>Establish data security policies: Develop data security policies and protocols that apply to all locations where the data is stored, including physical security measures, access controls, encryption, and backups.</a:t>
          </a:r>
        </a:p>
      </dgm:t>
    </dgm:pt>
    <dgm:pt modelId="{AA8E7372-B664-4861-A9C0-887C0B4B29B7}" type="parTrans" cxnId="{CEBE7592-5349-457B-8ADE-2DE6CADDD436}">
      <dgm:prSet/>
      <dgm:spPr/>
      <dgm:t>
        <a:bodyPr/>
        <a:lstStyle/>
        <a:p>
          <a:endParaRPr lang="en-US"/>
        </a:p>
      </dgm:t>
    </dgm:pt>
    <dgm:pt modelId="{3F124287-7A70-4F14-8D96-4DAA53E863AB}" type="sibTrans" cxnId="{CEBE7592-5349-457B-8ADE-2DE6CADDD436}">
      <dgm:prSet/>
      <dgm:spPr/>
      <dgm:t>
        <a:bodyPr/>
        <a:lstStyle/>
        <a:p>
          <a:endParaRPr lang="en-US"/>
        </a:p>
      </dgm:t>
    </dgm:pt>
    <dgm:pt modelId="{310F02FA-44CF-43F0-86CA-9A0D23C763AA}">
      <dgm:prSet/>
      <dgm:spPr/>
      <dgm:t>
        <a:bodyPr/>
        <a:lstStyle/>
        <a:p>
          <a:r>
            <a:rPr lang="en-US" dirty="0"/>
            <a:t>Implement data backup and recovery processes: Regularly back up your data and store copies in secure, off-site locations. Develop recovery processes and test them regularly to ensure they work correctly.</a:t>
          </a:r>
        </a:p>
      </dgm:t>
    </dgm:pt>
    <dgm:pt modelId="{0E44BCD8-8594-46A6-A8BE-575B692C0E1C}" type="parTrans" cxnId="{889DE423-039A-4A00-B9B7-A17D1530E087}">
      <dgm:prSet/>
      <dgm:spPr/>
      <dgm:t>
        <a:bodyPr/>
        <a:lstStyle/>
        <a:p>
          <a:endParaRPr lang="en-US"/>
        </a:p>
      </dgm:t>
    </dgm:pt>
    <dgm:pt modelId="{D9565B59-2516-48AD-87A6-74F1F6EB5A1D}" type="sibTrans" cxnId="{889DE423-039A-4A00-B9B7-A17D1530E087}">
      <dgm:prSet/>
      <dgm:spPr/>
      <dgm:t>
        <a:bodyPr/>
        <a:lstStyle/>
        <a:p>
          <a:endParaRPr lang="en-US"/>
        </a:p>
      </dgm:t>
    </dgm:pt>
    <dgm:pt modelId="{576AA97C-4AA5-4FEA-A59D-E1F87A676556}">
      <dgm:prSet/>
      <dgm:spPr/>
      <dgm:t>
        <a:bodyPr/>
        <a:lstStyle/>
        <a:p>
          <a:r>
            <a:rPr lang="en-US" dirty="0"/>
            <a:t>Maintain data consistency: Establish data naming conventions, data formats, and data categorization procedures to ensure that your data is consistently named, formatted, and categorized across all locations.</a:t>
          </a:r>
        </a:p>
      </dgm:t>
    </dgm:pt>
    <dgm:pt modelId="{4A1698F0-2201-4BA9-A05B-6CA01D44F665}" type="parTrans" cxnId="{26AFF5D7-BECA-4AC1-A2EA-B494726643AD}">
      <dgm:prSet/>
      <dgm:spPr/>
      <dgm:t>
        <a:bodyPr/>
        <a:lstStyle/>
        <a:p>
          <a:endParaRPr lang="en-US"/>
        </a:p>
      </dgm:t>
    </dgm:pt>
    <dgm:pt modelId="{10C2B8F9-749A-4224-8686-93D7CF07DCE1}" type="sibTrans" cxnId="{26AFF5D7-BECA-4AC1-A2EA-B494726643AD}">
      <dgm:prSet/>
      <dgm:spPr/>
      <dgm:t>
        <a:bodyPr/>
        <a:lstStyle/>
        <a:p>
          <a:endParaRPr lang="en-US"/>
        </a:p>
      </dgm:t>
    </dgm:pt>
    <dgm:pt modelId="{B721F37A-BABC-4C34-8040-F589C7029ACE}">
      <dgm:prSet/>
      <dgm:spPr/>
      <dgm:t>
        <a:bodyPr/>
        <a:lstStyle/>
        <a:p>
          <a:r>
            <a:rPr lang="en-US"/>
            <a:t>Establish data governance policies: Develop data governance policies to ensure that your data is properly managed, controlled, and used across all locations.</a:t>
          </a:r>
        </a:p>
      </dgm:t>
    </dgm:pt>
    <dgm:pt modelId="{30460FB2-FAFE-46B9-9F8C-F72FF9CEA090}" type="parTrans" cxnId="{58EFC10C-7241-432D-8A11-EA08A1DC87B5}">
      <dgm:prSet/>
      <dgm:spPr/>
      <dgm:t>
        <a:bodyPr/>
        <a:lstStyle/>
        <a:p>
          <a:endParaRPr lang="en-US"/>
        </a:p>
      </dgm:t>
    </dgm:pt>
    <dgm:pt modelId="{9461D30D-4C29-45FB-B2B7-85DF58EF1D9D}" type="sibTrans" cxnId="{58EFC10C-7241-432D-8A11-EA08A1DC87B5}">
      <dgm:prSet/>
      <dgm:spPr/>
      <dgm:t>
        <a:bodyPr/>
        <a:lstStyle/>
        <a:p>
          <a:endParaRPr lang="en-US"/>
        </a:p>
      </dgm:t>
    </dgm:pt>
    <dgm:pt modelId="{3AB3C364-DB88-4155-9279-D4F7DC3350EA}">
      <dgm:prSet/>
      <dgm:spPr/>
      <dgm:t>
        <a:bodyPr/>
        <a:lstStyle/>
        <a:p>
          <a:r>
            <a:rPr lang="en-US" dirty="0"/>
            <a:t>Monitor data usage: Establish mechanisms to monitor data usage across all locations, such as access logs and audit trails, to detect any unauthorized access or activity.</a:t>
          </a:r>
        </a:p>
      </dgm:t>
    </dgm:pt>
    <dgm:pt modelId="{200FEF5A-8F57-441C-B91F-90D9CA5A4674}" type="parTrans" cxnId="{D8B8E471-E51A-4E82-91F6-AD8F4EF77E2E}">
      <dgm:prSet/>
      <dgm:spPr/>
      <dgm:t>
        <a:bodyPr/>
        <a:lstStyle/>
        <a:p>
          <a:endParaRPr lang="en-US"/>
        </a:p>
      </dgm:t>
    </dgm:pt>
    <dgm:pt modelId="{0E43259E-B1A1-4924-A8D5-2E2DE2D79D0B}" type="sibTrans" cxnId="{D8B8E471-E51A-4E82-91F6-AD8F4EF77E2E}">
      <dgm:prSet/>
      <dgm:spPr/>
      <dgm:t>
        <a:bodyPr/>
        <a:lstStyle/>
        <a:p>
          <a:endParaRPr lang="en-US"/>
        </a:p>
      </dgm:t>
    </dgm:pt>
    <dgm:pt modelId="{95C6D151-3CA7-4A8D-9083-9D3C01AE2B7C}" type="pres">
      <dgm:prSet presAssocID="{2353C5C6-DE77-4EFB-BDC5-D9203394E6DE}" presName="vert0" presStyleCnt="0">
        <dgm:presLayoutVars>
          <dgm:dir/>
          <dgm:animOne val="branch"/>
          <dgm:animLvl val="lvl"/>
        </dgm:presLayoutVars>
      </dgm:prSet>
      <dgm:spPr/>
    </dgm:pt>
    <dgm:pt modelId="{0B769396-8DC8-4DAD-BB3F-058933EB1638}" type="pres">
      <dgm:prSet presAssocID="{679B6BBD-CF09-4386-9E9E-C2FCEE770515}" presName="thickLine" presStyleLbl="alignNode1" presStyleIdx="0" presStyleCnt="8"/>
      <dgm:spPr/>
    </dgm:pt>
    <dgm:pt modelId="{74C60006-24EF-47CA-B65B-F57997C5AA02}" type="pres">
      <dgm:prSet presAssocID="{679B6BBD-CF09-4386-9E9E-C2FCEE770515}" presName="horz1" presStyleCnt="0"/>
      <dgm:spPr/>
    </dgm:pt>
    <dgm:pt modelId="{4B70BED6-0D7F-4D5C-843C-FE128C529A15}" type="pres">
      <dgm:prSet presAssocID="{679B6BBD-CF09-4386-9E9E-C2FCEE770515}" presName="tx1" presStyleLbl="revTx" presStyleIdx="0" presStyleCnt="8"/>
      <dgm:spPr/>
    </dgm:pt>
    <dgm:pt modelId="{9A5A0DB0-B004-4E6C-8B20-3F3DC97EAA7A}" type="pres">
      <dgm:prSet presAssocID="{679B6BBD-CF09-4386-9E9E-C2FCEE770515}" presName="vert1" presStyleCnt="0"/>
      <dgm:spPr/>
    </dgm:pt>
    <dgm:pt modelId="{E7643AAF-57EA-4C9E-86FB-BD5FF533B8CC}" type="pres">
      <dgm:prSet presAssocID="{CDCBFC5E-D3D5-4A2A-B197-FEC5EE2FDF51}" presName="thickLine" presStyleLbl="alignNode1" presStyleIdx="1" presStyleCnt="8"/>
      <dgm:spPr/>
    </dgm:pt>
    <dgm:pt modelId="{0119BF06-DB38-4167-A3A9-DFF42D8D19AB}" type="pres">
      <dgm:prSet presAssocID="{CDCBFC5E-D3D5-4A2A-B197-FEC5EE2FDF51}" presName="horz1" presStyleCnt="0"/>
      <dgm:spPr/>
    </dgm:pt>
    <dgm:pt modelId="{ECDC4CF4-E1FA-4BBE-B405-E67061096197}" type="pres">
      <dgm:prSet presAssocID="{CDCBFC5E-D3D5-4A2A-B197-FEC5EE2FDF51}" presName="tx1" presStyleLbl="revTx" presStyleIdx="1" presStyleCnt="8"/>
      <dgm:spPr/>
    </dgm:pt>
    <dgm:pt modelId="{334930E0-6ECB-411C-976B-9E5A33D36BF1}" type="pres">
      <dgm:prSet presAssocID="{CDCBFC5E-D3D5-4A2A-B197-FEC5EE2FDF51}" presName="vert1" presStyleCnt="0"/>
      <dgm:spPr/>
    </dgm:pt>
    <dgm:pt modelId="{A6B6402D-0D2F-4EC6-BAF8-B06FD50E4500}" type="pres">
      <dgm:prSet presAssocID="{601DC06D-2B14-4A8F-8271-EE2D4D009C43}" presName="thickLine" presStyleLbl="alignNode1" presStyleIdx="2" presStyleCnt="8"/>
      <dgm:spPr/>
    </dgm:pt>
    <dgm:pt modelId="{ED1F7382-6916-453F-B835-E656C5FDA30F}" type="pres">
      <dgm:prSet presAssocID="{601DC06D-2B14-4A8F-8271-EE2D4D009C43}" presName="horz1" presStyleCnt="0"/>
      <dgm:spPr/>
    </dgm:pt>
    <dgm:pt modelId="{60F368C8-626D-453C-B045-90D5DA877F50}" type="pres">
      <dgm:prSet presAssocID="{601DC06D-2B14-4A8F-8271-EE2D4D009C43}" presName="tx1" presStyleLbl="revTx" presStyleIdx="2" presStyleCnt="8"/>
      <dgm:spPr/>
    </dgm:pt>
    <dgm:pt modelId="{6359DBDF-94F1-4CDA-9A91-0E17ECE866FA}" type="pres">
      <dgm:prSet presAssocID="{601DC06D-2B14-4A8F-8271-EE2D4D009C43}" presName="vert1" presStyleCnt="0"/>
      <dgm:spPr/>
    </dgm:pt>
    <dgm:pt modelId="{19C836F7-71A4-46B0-A421-877B4985F960}" type="pres">
      <dgm:prSet presAssocID="{4F73BDD5-B879-4690-928F-97B2D48B88E6}" presName="thickLine" presStyleLbl="alignNode1" presStyleIdx="3" presStyleCnt="8"/>
      <dgm:spPr/>
    </dgm:pt>
    <dgm:pt modelId="{81071C5F-AFD8-4895-8A0D-2931903EFEB8}" type="pres">
      <dgm:prSet presAssocID="{4F73BDD5-B879-4690-928F-97B2D48B88E6}" presName="horz1" presStyleCnt="0"/>
      <dgm:spPr/>
    </dgm:pt>
    <dgm:pt modelId="{2360A017-A367-4749-9BCC-FA8ABD5EE395}" type="pres">
      <dgm:prSet presAssocID="{4F73BDD5-B879-4690-928F-97B2D48B88E6}" presName="tx1" presStyleLbl="revTx" presStyleIdx="3" presStyleCnt="8"/>
      <dgm:spPr/>
    </dgm:pt>
    <dgm:pt modelId="{814D12C1-6381-407F-8925-440580E0C013}" type="pres">
      <dgm:prSet presAssocID="{4F73BDD5-B879-4690-928F-97B2D48B88E6}" presName="vert1" presStyleCnt="0"/>
      <dgm:spPr/>
    </dgm:pt>
    <dgm:pt modelId="{8878E090-8C21-4907-B345-AC7CBC79DC58}" type="pres">
      <dgm:prSet presAssocID="{310F02FA-44CF-43F0-86CA-9A0D23C763AA}" presName="thickLine" presStyleLbl="alignNode1" presStyleIdx="4" presStyleCnt="8"/>
      <dgm:spPr/>
    </dgm:pt>
    <dgm:pt modelId="{008749AA-D754-4C49-A008-C5AF251849E2}" type="pres">
      <dgm:prSet presAssocID="{310F02FA-44CF-43F0-86CA-9A0D23C763AA}" presName="horz1" presStyleCnt="0"/>
      <dgm:spPr/>
    </dgm:pt>
    <dgm:pt modelId="{0BBC2ACF-0461-4662-9680-1F3D3AD97BE7}" type="pres">
      <dgm:prSet presAssocID="{310F02FA-44CF-43F0-86CA-9A0D23C763AA}" presName="tx1" presStyleLbl="revTx" presStyleIdx="4" presStyleCnt="8"/>
      <dgm:spPr/>
    </dgm:pt>
    <dgm:pt modelId="{537C91D8-8BFF-4297-9697-DB3814EC2585}" type="pres">
      <dgm:prSet presAssocID="{310F02FA-44CF-43F0-86CA-9A0D23C763AA}" presName="vert1" presStyleCnt="0"/>
      <dgm:spPr/>
    </dgm:pt>
    <dgm:pt modelId="{EDD2873C-1B36-42CA-B9F8-C093BE4E01C9}" type="pres">
      <dgm:prSet presAssocID="{576AA97C-4AA5-4FEA-A59D-E1F87A676556}" presName="thickLine" presStyleLbl="alignNode1" presStyleIdx="5" presStyleCnt="8"/>
      <dgm:spPr/>
    </dgm:pt>
    <dgm:pt modelId="{078A211A-DCF5-4F5B-ACB1-5B20F8B65708}" type="pres">
      <dgm:prSet presAssocID="{576AA97C-4AA5-4FEA-A59D-E1F87A676556}" presName="horz1" presStyleCnt="0"/>
      <dgm:spPr/>
    </dgm:pt>
    <dgm:pt modelId="{A37DE60B-DF55-4B4D-B799-B025DD2E433C}" type="pres">
      <dgm:prSet presAssocID="{576AA97C-4AA5-4FEA-A59D-E1F87A676556}" presName="tx1" presStyleLbl="revTx" presStyleIdx="5" presStyleCnt="8"/>
      <dgm:spPr/>
    </dgm:pt>
    <dgm:pt modelId="{1897043A-A4E4-43CD-8988-51A850E91DDF}" type="pres">
      <dgm:prSet presAssocID="{576AA97C-4AA5-4FEA-A59D-E1F87A676556}" presName="vert1" presStyleCnt="0"/>
      <dgm:spPr/>
    </dgm:pt>
    <dgm:pt modelId="{B58FA29E-0EBA-43C2-9EDC-C3D5584D39D3}" type="pres">
      <dgm:prSet presAssocID="{B721F37A-BABC-4C34-8040-F589C7029ACE}" presName="thickLine" presStyleLbl="alignNode1" presStyleIdx="6" presStyleCnt="8"/>
      <dgm:spPr/>
    </dgm:pt>
    <dgm:pt modelId="{9437A1E3-25B7-434F-B5C5-01CAF91A09E6}" type="pres">
      <dgm:prSet presAssocID="{B721F37A-BABC-4C34-8040-F589C7029ACE}" presName="horz1" presStyleCnt="0"/>
      <dgm:spPr/>
    </dgm:pt>
    <dgm:pt modelId="{82EA7CC1-54D2-4413-BFC5-AF29E8B88BBD}" type="pres">
      <dgm:prSet presAssocID="{B721F37A-BABC-4C34-8040-F589C7029ACE}" presName="tx1" presStyleLbl="revTx" presStyleIdx="6" presStyleCnt="8"/>
      <dgm:spPr/>
    </dgm:pt>
    <dgm:pt modelId="{17475086-22D6-4B4C-937B-A860556F78DB}" type="pres">
      <dgm:prSet presAssocID="{B721F37A-BABC-4C34-8040-F589C7029ACE}" presName="vert1" presStyleCnt="0"/>
      <dgm:spPr/>
    </dgm:pt>
    <dgm:pt modelId="{60089B0A-32B3-4640-8002-A4814A4E46FD}" type="pres">
      <dgm:prSet presAssocID="{3AB3C364-DB88-4155-9279-D4F7DC3350EA}" presName="thickLine" presStyleLbl="alignNode1" presStyleIdx="7" presStyleCnt="8"/>
      <dgm:spPr/>
    </dgm:pt>
    <dgm:pt modelId="{EEF1FBB7-EB0F-4088-A5E9-6BDBC8F96085}" type="pres">
      <dgm:prSet presAssocID="{3AB3C364-DB88-4155-9279-D4F7DC3350EA}" presName="horz1" presStyleCnt="0"/>
      <dgm:spPr/>
    </dgm:pt>
    <dgm:pt modelId="{73B952F0-5A7F-4B61-BE14-12864B05D4C8}" type="pres">
      <dgm:prSet presAssocID="{3AB3C364-DB88-4155-9279-D4F7DC3350EA}" presName="tx1" presStyleLbl="revTx" presStyleIdx="7" presStyleCnt="8"/>
      <dgm:spPr/>
    </dgm:pt>
    <dgm:pt modelId="{BB832234-5646-4DEB-BA94-C4B508029E58}" type="pres">
      <dgm:prSet presAssocID="{3AB3C364-DB88-4155-9279-D4F7DC3350EA}" presName="vert1" presStyleCnt="0"/>
      <dgm:spPr/>
    </dgm:pt>
  </dgm:ptLst>
  <dgm:cxnLst>
    <dgm:cxn modelId="{99F82504-FFD0-43CB-9450-63FCFAB7E8A7}" type="presOf" srcId="{3AB3C364-DB88-4155-9279-D4F7DC3350EA}" destId="{73B952F0-5A7F-4B61-BE14-12864B05D4C8}" srcOrd="0" destOrd="0" presId="urn:microsoft.com/office/officeart/2008/layout/LinedList"/>
    <dgm:cxn modelId="{58EFC10C-7241-432D-8A11-EA08A1DC87B5}" srcId="{2353C5C6-DE77-4EFB-BDC5-D9203394E6DE}" destId="{B721F37A-BABC-4C34-8040-F589C7029ACE}" srcOrd="6" destOrd="0" parTransId="{30460FB2-FAFE-46B9-9F8C-F72FF9CEA090}" sibTransId="{9461D30D-4C29-45FB-B2B7-85DF58EF1D9D}"/>
    <dgm:cxn modelId="{889DE423-039A-4A00-B9B7-A17D1530E087}" srcId="{2353C5C6-DE77-4EFB-BDC5-D9203394E6DE}" destId="{310F02FA-44CF-43F0-86CA-9A0D23C763AA}" srcOrd="4" destOrd="0" parTransId="{0E44BCD8-8594-46A6-A8BE-575B692C0E1C}" sibTransId="{D9565B59-2516-48AD-87A6-74F1F6EB5A1D}"/>
    <dgm:cxn modelId="{8306302C-A24C-4E19-B0DD-DB014A2D6D4B}" srcId="{2353C5C6-DE77-4EFB-BDC5-D9203394E6DE}" destId="{CDCBFC5E-D3D5-4A2A-B197-FEC5EE2FDF51}" srcOrd="1" destOrd="0" parTransId="{0C4AA256-986B-46EF-8DD0-635D6CDF905A}" sibTransId="{BD13D618-7F82-49BC-BA2E-C1D05D5D66EA}"/>
    <dgm:cxn modelId="{0A017533-5D28-4801-B001-99306E40A5FE}" type="presOf" srcId="{576AA97C-4AA5-4FEA-A59D-E1F87A676556}" destId="{A37DE60B-DF55-4B4D-B799-B025DD2E433C}" srcOrd="0" destOrd="0" presId="urn:microsoft.com/office/officeart/2008/layout/LinedList"/>
    <dgm:cxn modelId="{4A8C854D-CFE9-44C4-824C-EB29D50E16F1}" type="presOf" srcId="{CDCBFC5E-D3D5-4A2A-B197-FEC5EE2FDF51}" destId="{ECDC4CF4-E1FA-4BBE-B405-E67061096197}" srcOrd="0" destOrd="0" presId="urn:microsoft.com/office/officeart/2008/layout/LinedList"/>
    <dgm:cxn modelId="{99459B4E-B9AA-46B2-90A9-2883AB5592A3}" type="presOf" srcId="{310F02FA-44CF-43F0-86CA-9A0D23C763AA}" destId="{0BBC2ACF-0461-4662-9680-1F3D3AD97BE7}" srcOrd="0" destOrd="0" presId="urn:microsoft.com/office/officeart/2008/layout/LinedList"/>
    <dgm:cxn modelId="{D8B8E471-E51A-4E82-91F6-AD8F4EF77E2E}" srcId="{2353C5C6-DE77-4EFB-BDC5-D9203394E6DE}" destId="{3AB3C364-DB88-4155-9279-D4F7DC3350EA}" srcOrd="7" destOrd="0" parTransId="{200FEF5A-8F57-441C-B91F-90D9CA5A4674}" sibTransId="{0E43259E-B1A1-4924-A8D5-2E2DE2D79D0B}"/>
    <dgm:cxn modelId="{A4B5827A-C84C-4B4E-B7D1-270A73B26517}" type="presOf" srcId="{4F73BDD5-B879-4690-928F-97B2D48B88E6}" destId="{2360A017-A367-4749-9BCC-FA8ABD5EE395}" srcOrd="0" destOrd="0" presId="urn:microsoft.com/office/officeart/2008/layout/LinedList"/>
    <dgm:cxn modelId="{251A5C87-B2AE-4250-A8D5-8471B17C5211}" type="presOf" srcId="{679B6BBD-CF09-4386-9E9E-C2FCEE770515}" destId="{4B70BED6-0D7F-4D5C-843C-FE128C529A15}" srcOrd="0" destOrd="0" presId="urn:microsoft.com/office/officeart/2008/layout/LinedList"/>
    <dgm:cxn modelId="{74DDEB8A-CD92-4BC2-A5A3-FAEE863DF47E}" srcId="{2353C5C6-DE77-4EFB-BDC5-D9203394E6DE}" destId="{679B6BBD-CF09-4386-9E9E-C2FCEE770515}" srcOrd="0" destOrd="0" parTransId="{667294BE-54CE-465A-A0B6-B1CB618E65CB}" sibTransId="{7BF2F485-D3E8-4624-94A0-D0F4810F8B3F}"/>
    <dgm:cxn modelId="{CEBE7592-5349-457B-8ADE-2DE6CADDD436}" srcId="{2353C5C6-DE77-4EFB-BDC5-D9203394E6DE}" destId="{4F73BDD5-B879-4690-928F-97B2D48B88E6}" srcOrd="3" destOrd="0" parTransId="{AA8E7372-B664-4861-A9C0-887C0B4B29B7}" sibTransId="{3F124287-7A70-4F14-8D96-4DAA53E863AB}"/>
    <dgm:cxn modelId="{C875ABA5-F77E-4CE7-8D89-ECF8EFD8D11C}" type="presOf" srcId="{B721F37A-BABC-4C34-8040-F589C7029ACE}" destId="{82EA7CC1-54D2-4413-BFC5-AF29E8B88BBD}" srcOrd="0" destOrd="0" presId="urn:microsoft.com/office/officeart/2008/layout/LinedList"/>
    <dgm:cxn modelId="{BFA221CF-461C-4AFC-89D9-EC3A90035466}" type="presOf" srcId="{2353C5C6-DE77-4EFB-BDC5-D9203394E6DE}" destId="{95C6D151-3CA7-4A8D-9083-9D3C01AE2B7C}" srcOrd="0" destOrd="0" presId="urn:microsoft.com/office/officeart/2008/layout/LinedList"/>
    <dgm:cxn modelId="{26AFF5D7-BECA-4AC1-A2EA-B494726643AD}" srcId="{2353C5C6-DE77-4EFB-BDC5-D9203394E6DE}" destId="{576AA97C-4AA5-4FEA-A59D-E1F87A676556}" srcOrd="5" destOrd="0" parTransId="{4A1698F0-2201-4BA9-A05B-6CA01D44F665}" sibTransId="{10C2B8F9-749A-4224-8686-93D7CF07DCE1}"/>
    <dgm:cxn modelId="{694CDBDC-4CE9-42C1-A925-E2AB3993891F}" type="presOf" srcId="{601DC06D-2B14-4A8F-8271-EE2D4D009C43}" destId="{60F368C8-626D-453C-B045-90D5DA877F50}" srcOrd="0" destOrd="0" presId="urn:microsoft.com/office/officeart/2008/layout/LinedList"/>
    <dgm:cxn modelId="{90CD25FD-6691-420F-9968-67E6B621F28E}" srcId="{2353C5C6-DE77-4EFB-BDC5-D9203394E6DE}" destId="{601DC06D-2B14-4A8F-8271-EE2D4D009C43}" srcOrd="2" destOrd="0" parTransId="{E33F85BB-9FE6-4F4B-B3BD-1B0B5A2DC450}" sibTransId="{1DF9747F-E80C-477E-ABB5-D99C6ACE3129}"/>
    <dgm:cxn modelId="{961CADBF-728F-4D08-80F6-E4A05A48FB3F}" type="presParOf" srcId="{95C6D151-3CA7-4A8D-9083-9D3C01AE2B7C}" destId="{0B769396-8DC8-4DAD-BB3F-058933EB1638}" srcOrd="0" destOrd="0" presId="urn:microsoft.com/office/officeart/2008/layout/LinedList"/>
    <dgm:cxn modelId="{24860D18-E64A-4618-9DE0-7FE5883CEE53}" type="presParOf" srcId="{95C6D151-3CA7-4A8D-9083-9D3C01AE2B7C}" destId="{74C60006-24EF-47CA-B65B-F57997C5AA02}" srcOrd="1" destOrd="0" presId="urn:microsoft.com/office/officeart/2008/layout/LinedList"/>
    <dgm:cxn modelId="{D3D029DC-1BCF-4CA6-8F2B-0AE64A174AA7}" type="presParOf" srcId="{74C60006-24EF-47CA-B65B-F57997C5AA02}" destId="{4B70BED6-0D7F-4D5C-843C-FE128C529A15}" srcOrd="0" destOrd="0" presId="urn:microsoft.com/office/officeart/2008/layout/LinedList"/>
    <dgm:cxn modelId="{6E220403-46A2-44F9-BA86-5858EF9B6D12}" type="presParOf" srcId="{74C60006-24EF-47CA-B65B-F57997C5AA02}" destId="{9A5A0DB0-B004-4E6C-8B20-3F3DC97EAA7A}" srcOrd="1" destOrd="0" presId="urn:microsoft.com/office/officeart/2008/layout/LinedList"/>
    <dgm:cxn modelId="{A21881D0-D555-47C1-8A95-70D4B56C42B5}" type="presParOf" srcId="{95C6D151-3CA7-4A8D-9083-9D3C01AE2B7C}" destId="{E7643AAF-57EA-4C9E-86FB-BD5FF533B8CC}" srcOrd="2" destOrd="0" presId="urn:microsoft.com/office/officeart/2008/layout/LinedList"/>
    <dgm:cxn modelId="{75068EAA-2297-4F7B-AFDE-2B0BE4B1AB3A}" type="presParOf" srcId="{95C6D151-3CA7-4A8D-9083-9D3C01AE2B7C}" destId="{0119BF06-DB38-4167-A3A9-DFF42D8D19AB}" srcOrd="3" destOrd="0" presId="urn:microsoft.com/office/officeart/2008/layout/LinedList"/>
    <dgm:cxn modelId="{11AA950E-CE5D-45C9-B868-DFDDE36A7654}" type="presParOf" srcId="{0119BF06-DB38-4167-A3A9-DFF42D8D19AB}" destId="{ECDC4CF4-E1FA-4BBE-B405-E67061096197}" srcOrd="0" destOrd="0" presId="urn:microsoft.com/office/officeart/2008/layout/LinedList"/>
    <dgm:cxn modelId="{586779A3-8632-444A-B3CE-8B5EEBFDAA35}" type="presParOf" srcId="{0119BF06-DB38-4167-A3A9-DFF42D8D19AB}" destId="{334930E0-6ECB-411C-976B-9E5A33D36BF1}" srcOrd="1" destOrd="0" presId="urn:microsoft.com/office/officeart/2008/layout/LinedList"/>
    <dgm:cxn modelId="{D02102B6-721B-4581-82EA-622A4E20B733}" type="presParOf" srcId="{95C6D151-3CA7-4A8D-9083-9D3C01AE2B7C}" destId="{A6B6402D-0D2F-4EC6-BAF8-B06FD50E4500}" srcOrd="4" destOrd="0" presId="urn:microsoft.com/office/officeart/2008/layout/LinedList"/>
    <dgm:cxn modelId="{726793AD-A39A-4E27-9F6C-BC8B3FDE91DF}" type="presParOf" srcId="{95C6D151-3CA7-4A8D-9083-9D3C01AE2B7C}" destId="{ED1F7382-6916-453F-B835-E656C5FDA30F}" srcOrd="5" destOrd="0" presId="urn:microsoft.com/office/officeart/2008/layout/LinedList"/>
    <dgm:cxn modelId="{8508FBDF-B13A-4104-81D8-B7496F16C13B}" type="presParOf" srcId="{ED1F7382-6916-453F-B835-E656C5FDA30F}" destId="{60F368C8-626D-453C-B045-90D5DA877F50}" srcOrd="0" destOrd="0" presId="urn:microsoft.com/office/officeart/2008/layout/LinedList"/>
    <dgm:cxn modelId="{20E5EF46-8D8B-4509-BDA0-7F7D2F73044E}" type="presParOf" srcId="{ED1F7382-6916-453F-B835-E656C5FDA30F}" destId="{6359DBDF-94F1-4CDA-9A91-0E17ECE866FA}" srcOrd="1" destOrd="0" presId="urn:microsoft.com/office/officeart/2008/layout/LinedList"/>
    <dgm:cxn modelId="{0A429466-D76B-41DD-BFB4-07C0969C8C90}" type="presParOf" srcId="{95C6D151-3CA7-4A8D-9083-9D3C01AE2B7C}" destId="{19C836F7-71A4-46B0-A421-877B4985F960}" srcOrd="6" destOrd="0" presId="urn:microsoft.com/office/officeart/2008/layout/LinedList"/>
    <dgm:cxn modelId="{6754D5F4-52B6-479D-9693-0DE4D55A2A99}" type="presParOf" srcId="{95C6D151-3CA7-4A8D-9083-9D3C01AE2B7C}" destId="{81071C5F-AFD8-4895-8A0D-2931903EFEB8}" srcOrd="7" destOrd="0" presId="urn:microsoft.com/office/officeart/2008/layout/LinedList"/>
    <dgm:cxn modelId="{4392D198-E949-4129-8F5A-5E4D548982C0}" type="presParOf" srcId="{81071C5F-AFD8-4895-8A0D-2931903EFEB8}" destId="{2360A017-A367-4749-9BCC-FA8ABD5EE395}" srcOrd="0" destOrd="0" presId="urn:microsoft.com/office/officeart/2008/layout/LinedList"/>
    <dgm:cxn modelId="{D02FDF2C-6136-49D6-84E0-3F35EB683DD7}" type="presParOf" srcId="{81071C5F-AFD8-4895-8A0D-2931903EFEB8}" destId="{814D12C1-6381-407F-8925-440580E0C013}" srcOrd="1" destOrd="0" presId="urn:microsoft.com/office/officeart/2008/layout/LinedList"/>
    <dgm:cxn modelId="{5C97F2E2-E068-4C00-BB07-4498A154E5F7}" type="presParOf" srcId="{95C6D151-3CA7-4A8D-9083-9D3C01AE2B7C}" destId="{8878E090-8C21-4907-B345-AC7CBC79DC58}" srcOrd="8" destOrd="0" presId="urn:microsoft.com/office/officeart/2008/layout/LinedList"/>
    <dgm:cxn modelId="{CCAA1938-FDCF-451C-97A0-4F731E2EB351}" type="presParOf" srcId="{95C6D151-3CA7-4A8D-9083-9D3C01AE2B7C}" destId="{008749AA-D754-4C49-A008-C5AF251849E2}" srcOrd="9" destOrd="0" presId="urn:microsoft.com/office/officeart/2008/layout/LinedList"/>
    <dgm:cxn modelId="{6C5F2165-F0F0-4FCE-87CD-3E8EB59717E5}" type="presParOf" srcId="{008749AA-D754-4C49-A008-C5AF251849E2}" destId="{0BBC2ACF-0461-4662-9680-1F3D3AD97BE7}" srcOrd="0" destOrd="0" presId="urn:microsoft.com/office/officeart/2008/layout/LinedList"/>
    <dgm:cxn modelId="{2A5B0892-EA4E-465B-8725-B5621FBC4F81}" type="presParOf" srcId="{008749AA-D754-4C49-A008-C5AF251849E2}" destId="{537C91D8-8BFF-4297-9697-DB3814EC2585}" srcOrd="1" destOrd="0" presId="urn:microsoft.com/office/officeart/2008/layout/LinedList"/>
    <dgm:cxn modelId="{695E60E8-AAF7-40A8-B314-FABD17466CF5}" type="presParOf" srcId="{95C6D151-3CA7-4A8D-9083-9D3C01AE2B7C}" destId="{EDD2873C-1B36-42CA-B9F8-C093BE4E01C9}" srcOrd="10" destOrd="0" presId="urn:microsoft.com/office/officeart/2008/layout/LinedList"/>
    <dgm:cxn modelId="{55648E71-F4AE-4E6C-AC9B-DF2466FB2DFA}" type="presParOf" srcId="{95C6D151-3CA7-4A8D-9083-9D3C01AE2B7C}" destId="{078A211A-DCF5-4F5B-ACB1-5B20F8B65708}" srcOrd="11" destOrd="0" presId="urn:microsoft.com/office/officeart/2008/layout/LinedList"/>
    <dgm:cxn modelId="{76F1BC22-544E-4443-BA92-733EAC48B65E}" type="presParOf" srcId="{078A211A-DCF5-4F5B-ACB1-5B20F8B65708}" destId="{A37DE60B-DF55-4B4D-B799-B025DD2E433C}" srcOrd="0" destOrd="0" presId="urn:microsoft.com/office/officeart/2008/layout/LinedList"/>
    <dgm:cxn modelId="{61E288F1-84E9-4D93-B791-88C44AE4982C}" type="presParOf" srcId="{078A211A-DCF5-4F5B-ACB1-5B20F8B65708}" destId="{1897043A-A4E4-43CD-8988-51A850E91DDF}" srcOrd="1" destOrd="0" presId="urn:microsoft.com/office/officeart/2008/layout/LinedList"/>
    <dgm:cxn modelId="{36CE637C-0F1F-4335-9B0D-25C9632855AF}" type="presParOf" srcId="{95C6D151-3CA7-4A8D-9083-9D3C01AE2B7C}" destId="{B58FA29E-0EBA-43C2-9EDC-C3D5584D39D3}" srcOrd="12" destOrd="0" presId="urn:microsoft.com/office/officeart/2008/layout/LinedList"/>
    <dgm:cxn modelId="{2BC80D7B-737F-4EE3-84F0-010AF9A15850}" type="presParOf" srcId="{95C6D151-3CA7-4A8D-9083-9D3C01AE2B7C}" destId="{9437A1E3-25B7-434F-B5C5-01CAF91A09E6}" srcOrd="13" destOrd="0" presId="urn:microsoft.com/office/officeart/2008/layout/LinedList"/>
    <dgm:cxn modelId="{90B955D8-717D-477B-B428-08820B0FC56D}" type="presParOf" srcId="{9437A1E3-25B7-434F-B5C5-01CAF91A09E6}" destId="{82EA7CC1-54D2-4413-BFC5-AF29E8B88BBD}" srcOrd="0" destOrd="0" presId="urn:microsoft.com/office/officeart/2008/layout/LinedList"/>
    <dgm:cxn modelId="{81A7B9DE-F3D3-44FA-85A0-3A3D64476587}" type="presParOf" srcId="{9437A1E3-25B7-434F-B5C5-01CAF91A09E6}" destId="{17475086-22D6-4B4C-937B-A860556F78DB}" srcOrd="1" destOrd="0" presId="urn:microsoft.com/office/officeart/2008/layout/LinedList"/>
    <dgm:cxn modelId="{5E9614A1-601B-4730-BD6A-F2B0A37D0A0D}" type="presParOf" srcId="{95C6D151-3CA7-4A8D-9083-9D3C01AE2B7C}" destId="{60089B0A-32B3-4640-8002-A4814A4E46FD}" srcOrd="14" destOrd="0" presId="urn:microsoft.com/office/officeart/2008/layout/LinedList"/>
    <dgm:cxn modelId="{45179AA0-D2E7-43B5-9970-E202F1211924}" type="presParOf" srcId="{95C6D151-3CA7-4A8D-9083-9D3C01AE2B7C}" destId="{EEF1FBB7-EB0F-4088-A5E9-6BDBC8F96085}" srcOrd="15" destOrd="0" presId="urn:microsoft.com/office/officeart/2008/layout/LinedList"/>
    <dgm:cxn modelId="{CCBA6AAE-B509-4D2C-B067-A80F20AA022B}" type="presParOf" srcId="{EEF1FBB7-EB0F-4088-A5E9-6BDBC8F96085}" destId="{73B952F0-5A7F-4B61-BE14-12864B05D4C8}" srcOrd="0" destOrd="0" presId="urn:microsoft.com/office/officeart/2008/layout/LinedList"/>
    <dgm:cxn modelId="{1A0E1169-4E7F-4C94-80EB-F061E0659D1B}" type="presParOf" srcId="{EEF1FBB7-EB0F-4088-A5E9-6BDBC8F96085}" destId="{BB832234-5646-4DEB-BA94-C4B508029E5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EBC85-CE64-44C5-8206-2F5B6473487C}">
      <dsp:nvSpPr>
        <dsp:cNvPr id="0" name=""/>
        <dsp:cNvSpPr/>
      </dsp:nvSpPr>
      <dsp:spPr>
        <a:xfrm>
          <a:off x="2817" y="593689"/>
          <a:ext cx="2235464" cy="134127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There are several ways to transfer personal data securely within a network. Here are some recommendations:</a:t>
          </a:r>
          <a:endParaRPr lang="en-US" sz="1200" kern="1200"/>
        </a:p>
      </dsp:txBody>
      <dsp:txXfrm>
        <a:off x="2817" y="593689"/>
        <a:ext cx="2235464" cy="1341278"/>
      </dsp:txXfrm>
    </dsp:sp>
    <dsp:sp modelId="{CFFA05AC-C7F9-4FA9-82E2-9C238249BAD6}">
      <dsp:nvSpPr>
        <dsp:cNvPr id="0" name=""/>
        <dsp:cNvSpPr/>
      </dsp:nvSpPr>
      <dsp:spPr>
        <a:xfrm>
          <a:off x="2461828" y="593689"/>
          <a:ext cx="2235464" cy="134127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Encryption: Use encryption tools to encrypt the data before transferring it.</a:t>
          </a:r>
          <a:endParaRPr lang="en-US" sz="1200" kern="1200"/>
        </a:p>
      </dsp:txBody>
      <dsp:txXfrm>
        <a:off x="2461828" y="593689"/>
        <a:ext cx="2235464" cy="1341278"/>
      </dsp:txXfrm>
    </dsp:sp>
    <dsp:sp modelId="{3E2F80C0-44EE-4709-BACE-64536D8886CD}">
      <dsp:nvSpPr>
        <dsp:cNvPr id="0" name=""/>
        <dsp:cNvSpPr/>
      </dsp:nvSpPr>
      <dsp:spPr>
        <a:xfrm>
          <a:off x="4920839" y="593689"/>
          <a:ext cx="2235464" cy="1341278"/>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Secure File Transfer Protocol (SFTP): Use SFTP to encrypt the data during transfer.</a:t>
          </a:r>
          <a:endParaRPr lang="en-US" sz="1200" kern="1200"/>
        </a:p>
      </dsp:txBody>
      <dsp:txXfrm>
        <a:off x="4920839" y="593689"/>
        <a:ext cx="2235464" cy="1341278"/>
      </dsp:txXfrm>
    </dsp:sp>
    <dsp:sp modelId="{8598D009-3A51-41A6-ADA0-1340244CA7E8}">
      <dsp:nvSpPr>
        <dsp:cNvPr id="0" name=""/>
        <dsp:cNvSpPr/>
      </dsp:nvSpPr>
      <dsp:spPr>
        <a:xfrm>
          <a:off x="7379850" y="593689"/>
          <a:ext cx="2235464" cy="1341278"/>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Virtual Private Network (VPN): Use a VPN to create a secure connection between two networks over the internet.</a:t>
          </a:r>
          <a:endParaRPr lang="en-US" sz="1200" kern="1200"/>
        </a:p>
      </dsp:txBody>
      <dsp:txXfrm>
        <a:off x="7379850" y="593689"/>
        <a:ext cx="2235464" cy="1341278"/>
      </dsp:txXfrm>
    </dsp:sp>
    <dsp:sp modelId="{94E58685-6DD1-4BB7-A69B-90AA7746DAD2}">
      <dsp:nvSpPr>
        <dsp:cNvPr id="0" name=""/>
        <dsp:cNvSpPr/>
      </dsp:nvSpPr>
      <dsp:spPr>
        <a:xfrm>
          <a:off x="1232323" y="2158514"/>
          <a:ext cx="2235464" cy="134127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Secure Email: Use email encryption tools like PGP or S/MIME to encrypt the email message and attachments.</a:t>
          </a:r>
          <a:endParaRPr lang="en-US" sz="1200" kern="1200"/>
        </a:p>
      </dsp:txBody>
      <dsp:txXfrm>
        <a:off x="1232323" y="2158514"/>
        <a:ext cx="2235464" cy="1341278"/>
      </dsp:txXfrm>
    </dsp:sp>
    <dsp:sp modelId="{7725EA70-B106-4B59-BB02-24586A5A09E7}">
      <dsp:nvSpPr>
        <dsp:cNvPr id="0" name=""/>
        <dsp:cNvSpPr/>
      </dsp:nvSpPr>
      <dsp:spPr>
        <a:xfrm>
          <a:off x="3691334" y="2158514"/>
          <a:ext cx="2235464" cy="134127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Secure Cloud Storage: Use secure cloud storage solutions like Dropbox, Google Drive, or Microsoft OneDrive to transfer personal data between different locations.</a:t>
          </a:r>
          <a:endParaRPr lang="en-US" sz="1200" kern="1200"/>
        </a:p>
      </dsp:txBody>
      <dsp:txXfrm>
        <a:off x="3691334" y="2158514"/>
        <a:ext cx="2235464" cy="1341278"/>
      </dsp:txXfrm>
    </dsp:sp>
    <dsp:sp modelId="{AF891F7F-C105-42C6-98A5-87207DBB75F3}">
      <dsp:nvSpPr>
        <dsp:cNvPr id="0" name=""/>
        <dsp:cNvSpPr/>
      </dsp:nvSpPr>
      <dsp:spPr>
        <a:xfrm>
          <a:off x="6150345" y="2158514"/>
          <a:ext cx="2235464" cy="134127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Secure Network:</a:t>
          </a:r>
          <a:r>
            <a:rPr lang="en-US" sz="1200" kern="1200"/>
            <a:t> Use a secure </a:t>
          </a:r>
          <a:r>
            <a:rPr lang="en-US" sz="1200" b="0" i="0" kern="1200" baseline="0"/>
            <a:t>network that has appropriate access controls in place to limit who can access personal data.</a:t>
          </a:r>
          <a:endParaRPr lang="en-US" sz="1200" kern="1200"/>
        </a:p>
      </dsp:txBody>
      <dsp:txXfrm>
        <a:off x="6150345" y="2158514"/>
        <a:ext cx="2235464" cy="13412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69396-8DC8-4DAD-BB3F-058933EB1638}">
      <dsp:nvSpPr>
        <dsp:cNvPr id="0" name=""/>
        <dsp:cNvSpPr/>
      </dsp:nvSpPr>
      <dsp:spPr>
        <a:xfrm>
          <a:off x="0" y="0"/>
          <a:ext cx="674983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70BED6-0D7F-4D5C-843C-FE128C529A15}">
      <dsp:nvSpPr>
        <dsp:cNvPr id="0" name=""/>
        <dsp:cNvSpPr/>
      </dsp:nvSpPr>
      <dsp:spPr>
        <a:xfrm>
          <a:off x="0" y="0"/>
          <a:ext cx="6749839" cy="623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Storing data in multiple locations is very challenging when ensuring that your data is secure, accessible, and well-organized. Here are some general guidelines we can follow to store our data in many locations. </a:t>
          </a:r>
        </a:p>
      </dsp:txBody>
      <dsp:txXfrm>
        <a:off x="0" y="0"/>
        <a:ext cx="6749839" cy="623285"/>
      </dsp:txXfrm>
    </dsp:sp>
    <dsp:sp modelId="{E7643AAF-57EA-4C9E-86FB-BD5FF533B8CC}">
      <dsp:nvSpPr>
        <dsp:cNvPr id="0" name=""/>
        <dsp:cNvSpPr/>
      </dsp:nvSpPr>
      <dsp:spPr>
        <a:xfrm>
          <a:off x="0" y="623285"/>
          <a:ext cx="674983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DC4CF4-E1FA-4BBE-B405-E67061096197}">
      <dsp:nvSpPr>
        <dsp:cNvPr id="0" name=""/>
        <dsp:cNvSpPr/>
      </dsp:nvSpPr>
      <dsp:spPr>
        <a:xfrm>
          <a:off x="0" y="623285"/>
          <a:ext cx="6749839" cy="623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Determine data storage needs: Define what type of data you need to store, how much data you have, how frequently the data is accessed, and how long you need to keep the data.</a:t>
          </a:r>
        </a:p>
      </dsp:txBody>
      <dsp:txXfrm>
        <a:off x="0" y="623285"/>
        <a:ext cx="6749839" cy="623285"/>
      </dsp:txXfrm>
    </dsp:sp>
    <dsp:sp modelId="{A6B6402D-0D2F-4EC6-BAF8-B06FD50E4500}">
      <dsp:nvSpPr>
        <dsp:cNvPr id="0" name=""/>
        <dsp:cNvSpPr/>
      </dsp:nvSpPr>
      <dsp:spPr>
        <a:xfrm>
          <a:off x="0" y="1246571"/>
          <a:ext cx="674983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F368C8-626D-453C-B045-90D5DA877F50}">
      <dsp:nvSpPr>
        <dsp:cNvPr id="0" name=""/>
        <dsp:cNvSpPr/>
      </dsp:nvSpPr>
      <dsp:spPr>
        <a:xfrm>
          <a:off x="0" y="1246571"/>
          <a:ext cx="6749839" cy="623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Choose storage technologies: Choose the appropriate storage technologies that fit your data storage needs, such as file servers, databases, cloud storage, or a combination of these technologies.</a:t>
          </a:r>
        </a:p>
      </dsp:txBody>
      <dsp:txXfrm>
        <a:off x="0" y="1246571"/>
        <a:ext cx="6749839" cy="623285"/>
      </dsp:txXfrm>
    </dsp:sp>
    <dsp:sp modelId="{19C836F7-71A4-46B0-A421-877B4985F960}">
      <dsp:nvSpPr>
        <dsp:cNvPr id="0" name=""/>
        <dsp:cNvSpPr/>
      </dsp:nvSpPr>
      <dsp:spPr>
        <a:xfrm>
          <a:off x="0" y="1869856"/>
          <a:ext cx="674983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60A017-A367-4749-9BCC-FA8ABD5EE395}">
      <dsp:nvSpPr>
        <dsp:cNvPr id="0" name=""/>
        <dsp:cNvSpPr/>
      </dsp:nvSpPr>
      <dsp:spPr>
        <a:xfrm>
          <a:off x="0" y="1869856"/>
          <a:ext cx="6749839" cy="623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Establish data security policies: Develop data security policies and protocols that apply to all locations where the data is stored, including physical security measures, access controls, encryption, and backups.</a:t>
          </a:r>
        </a:p>
      </dsp:txBody>
      <dsp:txXfrm>
        <a:off x="0" y="1869856"/>
        <a:ext cx="6749839" cy="623285"/>
      </dsp:txXfrm>
    </dsp:sp>
    <dsp:sp modelId="{8878E090-8C21-4907-B345-AC7CBC79DC58}">
      <dsp:nvSpPr>
        <dsp:cNvPr id="0" name=""/>
        <dsp:cNvSpPr/>
      </dsp:nvSpPr>
      <dsp:spPr>
        <a:xfrm>
          <a:off x="0" y="2493142"/>
          <a:ext cx="674983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BC2ACF-0461-4662-9680-1F3D3AD97BE7}">
      <dsp:nvSpPr>
        <dsp:cNvPr id="0" name=""/>
        <dsp:cNvSpPr/>
      </dsp:nvSpPr>
      <dsp:spPr>
        <a:xfrm>
          <a:off x="0" y="2493142"/>
          <a:ext cx="6749839" cy="623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Implement data backup and recovery processes: Regularly back up your data and store copies in secure, off-site locations. Develop recovery processes and test them regularly to ensure they work correctly.</a:t>
          </a:r>
        </a:p>
      </dsp:txBody>
      <dsp:txXfrm>
        <a:off x="0" y="2493142"/>
        <a:ext cx="6749839" cy="623285"/>
      </dsp:txXfrm>
    </dsp:sp>
    <dsp:sp modelId="{EDD2873C-1B36-42CA-B9F8-C093BE4E01C9}">
      <dsp:nvSpPr>
        <dsp:cNvPr id="0" name=""/>
        <dsp:cNvSpPr/>
      </dsp:nvSpPr>
      <dsp:spPr>
        <a:xfrm>
          <a:off x="0" y="3116428"/>
          <a:ext cx="674983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7DE60B-DF55-4B4D-B799-B025DD2E433C}">
      <dsp:nvSpPr>
        <dsp:cNvPr id="0" name=""/>
        <dsp:cNvSpPr/>
      </dsp:nvSpPr>
      <dsp:spPr>
        <a:xfrm>
          <a:off x="0" y="3116428"/>
          <a:ext cx="6749839" cy="623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Maintain data consistency: Establish data naming conventions, data formats, and data categorization procedures to ensure that your data is consistently named, formatted, and categorized across all locations.</a:t>
          </a:r>
        </a:p>
      </dsp:txBody>
      <dsp:txXfrm>
        <a:off x="0" y="3116428"/>
        <a:ext cx="6749839" cy="623285"/>
      </dsp:txXfrm>
    </dsp:sp>
    <dsp:sp modelId="{B58FA29E-0EBA-43C2-9EDC-C3D5584D39D3}">
      <dsp:nvSpPr>
        <dsp:cNvPr id="0" name=""/>
        <dsp:cNvSpPr/>
      </dsp:nvSpPr>
      <dsp:spPr>
        <a:xfrm>
          <a:off x="0" y="3739713"/>
          <a:ext cx="674983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EA7CC1-54D2-4413-BFC5-AF29E8B88BBD}">
      <dsp:nvSpPr>
        <dsp:cNvPr id="0" name=""/>
        <dsp:cNvSpPr/>
      </dsp:nvSpPr>
      <dsp:spPr>
        <a:xfrm>
          <a:off x="0" y="3739713"/>
          <a:ext cx="6749839" cy="623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Establish data governance policies: Develop data governance policies to ensure that your data is properly managed, controlled, and used across all locations.</a:t>
          </a:r>
        </a:p>
      </dsp:txBody>
      <dsp:txXfrm>
        <a:off x="0" y="3739713"/>
        <a:ext cx="6749839" cy="623285"/>
      </dsp:txXfrm>
    </dsp:sp>
    <dsp:sp modelId="{60089B0A-32B3-4640-8002-A4814A4E46FD}">
      <dsp:nvSpPr>
        <dsp:cNvPr id="0" name=""/>
        <dsp:cNvSpPr/>
      </dsp:nvSpPr>
      <dsp:spPr>
        <a:xfrm>
          <a:off x="0" y="4362999"/>
          <a:ext cx="674983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B952F0-5A7F-4B61-BE14-12864B05D4C8}">
      <dsp:nvSpPr>
        <dsp:cNvPr id="0" name=""/>
        <dsp:cNvSpPr/>
      </dsp:nvSpPr>
      <dsp:spPr>
        <a:xfrm>
          <a:off x="0" y="4362999"/>
          <a:ext cx="6749839" cy="623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Monitor data usage: Establish mechanisms to monitor data usage across all locations, such as access logs and audit trails, to detect any unauthorized access or activity.</a:t>
          </a:r>
        </a:p>
      </dsp:txBody>
      <dsp:txXfrm>
        <a:off x="0" y="4362999"/>
        <a:ext cx="6749839" cy="62328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772002-DFD9-42E7-B201-53A86149392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403012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772002-DFD9-42E7-B201-53A861493921}" type="datetimeFigureOut">
              <a:rPr lang="en-CA" smtClean="0"/>
              <a:t>2023-04-18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210331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772002-DFD9-42E7-B201-53A86149392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2396196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772002-DFD9-42E7-B201-53A86149392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055F19-9D97-4278-9419-349199594FED}"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4901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72002-DFD9-42E7-B201-53A86149392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3921834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772002-DFD9-42E7-B201-53A861493921}" type="datetimeFigureOut">
              <a:rPr lang="en-CA" smtClean="0"/>
              <a:t>2023-04-18</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758102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772002-DFD9-42E7-B201-53A861493921}" type="datetimeFigureOut">
              <a:rPr lang="en-CA" smtClean="0"/>
              <a:t>2023-04-18</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835352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72002-DFD9-42E7-B201-53A86149392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2999915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72002-DFD9-42E7-B201-53A86149392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1200461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6772002-DFD9-42E7-B201-53A86149392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333832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72002-DFD9-42E7-B201-53A86149392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405221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772002-DFD9-42E7-B201-53A861493921}" type="datetimeFigureOut">
              <a:rPr lang="en-CA" smtClean="0"/>
              <a:t>2023-04-18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87463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72002-DFD9-42E7-B201-53A861493921}" type="datetimeFigureOut">
              <a:rPr lang="en-CA" smtClean="0"/>
              <a:t>2023-04-18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84019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6772002-DFD9-42E7-B201-53A861493921}" type="datetimeFigureOut">
              <a:rPr lang="en-CA" smtClean="0"/>
              <a:t>2023-04-18</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341037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772002-DFD9-42E7-B201-53A861493921}" type="datetimeFigureOut">
              <a:rPr lang="en-CA" smtClean="0"/>
              <a:t>2023-04-18</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88411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6772002-DFD9-42E7-B201-53A861493921}" type="datetimeFigureOut">
              <a:rPr lang="en-CA" smtClean="0"/>
              <a:t>2023-04-18</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385171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772002-DFD9-42E7-B201-53A861493921}" type="datetimeFigureOut">
              <a:rPr lang="en-CA" smtClean="0"/>
              <a:t>2023-04-18</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055F19-9D97-4278-9419-349199594FED}" type="slidenum">
              <a:rPr lang="en-CA" smtClean="0"/>
              <a:t>‹#›</a:t>
            </a:fld>
            <a:endParaRPr lang="en-CA"/>
          </a:p>
        </p:txBody>
      </p:sp>
    </p:spTree>
    <p:extLst>
      <p:ext uri="{BB962C8B-B14F-4D97-AF65-F5344CB8AC3E}">
        <p14:creationId xmlns:p14="http://schemas.microsoft.com/office/powerpoint/2010/main" val="347401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772002-DFD9-42E7-B201-53A861493921}" type="datetimeFigureOut">
              <a:rPr lang="en-CA" smtClean="0"/>
              <a:t>2023-04-18</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3055F19-9D97-4278-9419-349199594FED}" type="slidenum">
              <a:rPr lang="en-CA" smtClean="0"/>
              <a:t>‹#›</a:t>
            </a:fld>
            <a:endParaRPr lang="en-CA"/>
          </a:p>
        </p:txBody>
      </p:sp>
    </p:spTree>
    <p:extLst>
      <p:ext uri="{BB962C8B-B14F-4D97-AF65-F5344CB8AC3E}">
        <p14:creationId xmlns:p14="http://schemas.microsoft.com/office/powerpoint/2010/main" val="423932357"/>
      </p:ext>
    </p:extLst>
  </p:cSld>
  <p:clrMap bg1="dk1" tx1="lt1" bg2="dk2" tx2="lt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202" r:id="rId7"/>
    <p:sldLayoutId id="2147484203" r:id="rId8"/>
    <p:sldLayoutId id="2147484204" r:id="rId9"/>
    <p:sldLayoutId id="2147484205" r:id="rId10"/>
    <p:sldLayoutId id="2147484206" r:id="rId11"/>
    <p:sldLayoutId id="2147484207" r:id="rId12"/>
    <p:sldLayoutId id="2147484208" r:id="rId13"/>
    <p:sldLayoutId id="2147484209" r:id="rId14"/>
    <p:sldLayoutId id="2147484210" r:id="rId15"/>
    <p:sldLayoutId id="2147484211" r:id="rId16"/>
    <p:sldLayoutId id="21474842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Joel991014/FinalProject_BDAT100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98ED-9226-4FD2-C420-551BF7769E16}"/>
              </a:ext>
            </a:extLst>
          </p:cNvPr>
          <p:cNvSpPr>
            <a:spLocks noGrp="1"/>
          </p:cNvSpPr>
          <p:nvPr>
            <p:ph type="ctrTitle"/>
          </p:nvPr>
        </p:nvSpPr>
        <p:spPr/>
        <p:txBody>
          <a:bodyPr/>
          <a:lstStyle/>
          <a:p>
            <a:r>
              <a:rPr lang="en-CA" dirty="0"/>
              <a:t>Web App</a:t>
            </a:r>
          </a:p>
        </p:txBody>
      </p:sp>
      <p:sp>
        <p:nvSpPr>
          <p:cNvPr id="3" name="Subtitle 2">
            <a:extLst>
              <a:ext uri="{FF2B5EF4-FFF2-40B4-BE49-F238E27FC236}">
                <a16:creationId xmlns:a16="http://schemas.microsoft.com/office/drawing/2014/main" id="{0FAEAE55-FB16-A91E-C22A-77929D8C23B3}"/>
              </a:ext>
            </a:extLst>
          </p:cNvPr>
          <p:cNvSpPr>
            <a:spLocks noGrp="1"/>
          </p:cNvSpPr>
          <p:nvPr>
            <p:ph type="subTitle" idx="1"/>
          </p:nvPr>
        </p:nvSpPr>
        <p:spPr>
          <a:xfrm>
            <a:off x="928813" y="5268992"/>
            <a:ext cx="8825658" cy="861420"/>
          </a:xfrm>
        </p:spPr>
        <p:txBody>
          <a:bodyPr/>
          <a:lstStyle/>
          <a:p>
            <a:r>
              <a:rPr lang="en-CA" dirty="0"/>
              <a:t>Group Assignment of BDAT1001-Group 9</a:t>
            </a:r>
          </a:p>
        </p:txBody>
      </p:sp>
    </p:spTree>
    <p:extLst>
      <p:ext uri="{BB962C8B-B14F-4D97-AF65-F5344CB8AC3E}">
        <p14:creationId xmlns:p14="http://schemas.microsoft.com/office/powerpoint/2010/main" val="105002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825-7FA3-3BB4-17E1-AA4B8E61B560}"/>
              </a:ext>
            </a:extLst>
          </p:cNvPr>
          <p:cNvSpPr>
            <a:spLocks noGrp="1"/>
          </p:cNvSpPr>
          <p:nvPr>
            <p:ph type="title"/>
          </p:nvPr>
        </p:nvSpPr>
        <p:spPr>
          <a:xfrm>
            <a:off x="2786047" y="609600"/>
            <a:ext cx="6487955" cy="1320800"/>
          </a:xfrm>
        </p:spPr>
        <p:txBody>
          <a:bodyPr>
            <a:normAutofit/>
          </a:bodyPr>
          <a:lstStyle/>
          <a:p>
            <a:pPr>
              <a:lnSpc>
                <a:spcPct val="90000"/>
              </a:lnSpc>
            </a:pPr>
            <a:r>
              <a:rPr lang="en-US" sz="2000" b="1" i="0" u="none" strike="noStrike" baseline="0"/>
              <a:t>What security protocol is best for transferring personal files?</a:t>
            </a:r>
            <a:br>
              <a:rPr lang="en-US" sz="2000" b="0" i="0" u="none" strike="noStrike" baseline="0">
                <a:latin typeface="Bookman Old Style" panose="02050604050505020204" pitchFamily="18" charset="0"/>
              </a:rPr>
            </a:br>
            <a:br>
              <a:rPr lang="en-US" sz="2000"/>
            </a:br>
            <a:endParaRPr lang="en-CA" sz="2000"/>
          </a:p>
        </p:txBody>
      </p:sp>
      <p:sp>
        <p:nvSpPr>
          <p:cNvPr id="3" name="Content Placeholder 2">
            <a:extLst>
              <a:ext uri="{FF2B5EF4-FFF2-40B4-BE49-F238E27FC236}">
                <a16:creationId xmlns:a16="http://schemas.microsoft.com/office/drawing/2014/main" id="{C741A435-E14B-E022-7BF8-92CBFE1A1D09}"/>
              </a:ext>
            </a:extLst>
          </p:cNvPr>
          <p:cNvSpPr>
            <a:spLocks noGrp="1"/>
          </p:cNvSpPr>
          <p:nvPr>
            <p:ph idx="1"/>
          </p:nvPr>
        </p:nvSpPr>
        <p:spPr>
          <a:xfrm>
            <a:off x="2786047" y="2160589"/>
            <a:ext cx="6487955" cy="3880773"/>
          </a:xfrm>
        </p:spPr>
        <p:txBody>
          <a:bodyPr>
            <a:normAutofit fontScale="92500" lnSpcReduction="20000"/>
          </a:bodyPr>
          <a:lstStyle/>
          <a:p>
            <a:pPr>
              <a:lnSpc>
                <a:spcPct val="90000"/>
              </a:lnSpc>
            </a:pPr>
            <a:r>
              <a:rPr lang="en-US" sz="1500" b="0" i="0" u="none" strike="noStrike" baseline="0" dirty="0">
                <a:latin typeface="Bookman Old Style" panose="02050604050505020204" pitchFamily="18" charset="0"/>
              </a:rPr>
              <a:t>Transport Layer Security (TLS): TLS is a widely used protocol that provides secure communication over the internet. It uses encryption to protect the data during transfer and also includes mechanisms for authentication and data integrity checks.</a:t>
            </a:r>
          </a:p>
          <a:p>
            <a:pPr>
              <a:lnSpc>
                <a:spcPct val="90000"/>
              </a:lnSpc>
            </a:pPr>
            <a:endParaRPr lang="en-US" sz="1500" b="0" i="0" u="none" strike="noStrike" baseline="0" dirty="0">
              <a:latin typeface="Bookman Old Style" panose="02050604050505020204" pitchFamily="18" charset="0"/>
            </a:endParaRPr>
          </a:p>
          <a:p>
            <a:pPr>
              <a:lnSpc>
                <a:spcPct val="90000"/>
              </a:lnSpc>
            </a:pPr>
            <a:r>
              <a:rPr lang="en-US" sz="1500" b="0" i="0" u="none" strike="noStrike" baseline="0" dirty="0">
                <a:latin typeface="Bookman Old Style" panose="02050604050505020204" pitchFamily="18" charset="0"/>
              </a:rPr>
              <a:t>Secure File Transfer Protocol (SFTP): SFTP is a secure version of FTP (File Transfer Protocol) that provides encryption and authentication during file transfers. It uses SSH (Secure Shell) to establish a secure connection and can also support access control and data integrity checks.</a:t>
            </a:r>
          </a:p>
          <a:p>
            <a:pPr>
              <a:lnSpc>
                <a:spcPct val="90000"/>
              </a:lnSpc>
            </a:pPr>
            <a:endParaRPr lang="en-US" sz="1500" b="0" i="0" u="none" strike="noStrike" baseline="0" dirty="0">
              <a:latin typeface="Bookman Old Style" panose="02050604050505020204" pitchFamily="18" charset="0"/>
            </a:endParaRPr>
          </a:p>
          <a:p>
            <a:pPr>
              <a:lnSpc>
                <a:spcPct val="90000"/>
              </a:lnSpc>
            </a:pPr>
            <a:r>
              <a:rPr lang="en-US" sz="1500" b="0" i="0" u="none" strike="noStrike" baseline="0" dirty="0">
                <a:latin typeface="Bookman Old Style" panose="02050604050505020204" pitchFamily="18" charset="0"/>
              </a:rPr>
              <a:t>Pretty Good Privacy (PGP): PGP is a cryptographic protocol that can be used to encrypt and decrypt files, emails, and other data. It uses a combination of symmetric and asymmetric encryption techniques to provide strong security.</a:t>
            </a:r>
          </a:p>
          <a:p>
            <a:pPr>
              <a:lnSpc>
                <a:spcPct val="90000"/>
              </a:lnSpc>
            </a:pPr>
            <a:endParaRPr lang="en-US" sz="1500" b="0" i="0" u="none" strike="noStrike" baseline="0" dirty="0">
              <a:latin typeface="Bookman Old Style" panose="02050604050505020204" pitchFamily="18" charset="0"/>
            </a:endParaRPr>
          </a:p>
          <a:p>
            <a:pPr>
              <a:lnSpc>
                <a:spcPct val="90000"/>
              </a:lnSpc>
            </a:pPr>
            <a:r>
              <a:rPr lang="en-US" sz="1500" b="0" i="0" u="none" strike="noStrike" baseline="0" dirty="0">
                <a:latin typeface="Bookman Old Style" panose="02050604050505020204" pitchFamily="18" charset="0"/>
              </a:rPr>
              <a:t>Secure Shell (SSH): SSH is a protocol that provides secure communication and data transfer over the internet. It can be used to encrypt file transfers and also includes features for authentication and access control.</a:t>
            </a:r>
            <a:endParaRPr lang="en-CA" sz="1500" b="0" i="0" u="none" strike="noStrike" baseline="0" dirty="0">
              <a:latin typeface="Bookman Old Style" panose="02050604050505020204" pitchFamily="18" charset="0"/>
            </a:endParaRPr>
          </a:p>
          <a:p>
            <a:pPr>
              <a:lnSpc>
                <a:spcPct val="90000"/>
              </a:lnSpc>
            </a:pPr>
            <a:endParaRPr lang="en-CA" sz="1100" dirty="0"/>
          </a:p>
        </p:txBody>
      </p:sp>
      <p:pic>
        <p:nvPicPr>
          <p:cNvPr id="5" name="Picture 4" descr="Padlock on computer motherboard">
            <a:extLst>
              <a:ext uri="{FF2B5EF4-FFF2-40B4-BE49-F238E27FC236}">
                <a16:creationId xmlns:a16="http://schemas.microsoft.com/office/drawing/2014/main" id="{A571F406-23A0-77B8-1174-F06D71FAF41E}"/>
              </a:ext>
            </a:extLst>
          </p:cNvPr>
          <p:cNvPicPr>
            <a:picLocks noChangeAspect="1"/>
          </p:cNvPicPr>
          <p:nvPr/>
        </p:nvPicPr>
        <p:blipFill rotWithShape="1">
          <a:blip r:embed="rId2">
            <a:duotone>
              <a:prstClr val="black"/>
              <a:schemeClr val="tx2">
                <a:tint val="45000"/>
                <a:satMod val="400000"/>
              </a:schemeClr>
            </a:duotone>
          </a:blip>
          <a:srcRect l="25053" r="48408"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Tree>
    <p:extLst>
      <p:ext uri="{BB962C8B-B14F-4D97-AF65-F5344CB8AC3E}">
        <p14:creationId xmlns:p14="http://schemas.microsoft.com/office/powerpoint/2010/main" val="3979308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825-7FA3-3BB4-17E1-AA4B8E61B560}"/>
              </a:ext>
            </a:extLst>
          </p:cNvPr>
          <p:cNvSpPr>
            <a:spLocks noGrp="1"/>
          </p:cNvSpPr>
          <p:nvPr>
            <p:ph type="title"/>
          </p:nvPr>
        </p:nvSpPr>
        <p:spPr>
          <a:xfrm>
            <a:off x="2786047" y="609600"/>
            <a:ext cx="6487955" cy="1320800"/>
          </a:xfrm>
        </p:spPr>
        <p:txBody>
          <a:bodyPr>
            <a:normAutofit fontScale="90000"/>
          </a:bodyPr>
          <a:lstStyle/>
          <a:p>
            <a:pPr>
              <a:lnSpc>
                <a:spcPct val="90000"/>
              </a:lnSpc>
            </a:pPr>
            <a:r>
              <a:rPr lang="en-US" sz="2800" b="1" i="0" u="none" strike="noStrike" baseline="0"/>
              <a:t>Can we encode and encrypt images?</a:t>
            </a:r>
            <a:br>
              <a:rPr lang="en-US" sz="2800" b="0" i="0" u="none" strike="noStrike" baseline="0"/>
            </a:br>
            <a:br>
              <a:rPr lang="en-US" sz="2800"/>
            </a:br>
            <a:endParaRPr lang="en-CA" sz="2800"/>
          </a:p>
        </p:txBody>
      </p:sp>
      <p:sp>
        <p:nvSpPr>
          <p:cNvPr id="3" name="Content Placeholder 2">
            <a:extLst>
              <a:ext uri="{FF2B5EF4-FFF2-40B4-BE49-F238E27FC236}">
                <a16:creationId xmlns:a16="http://schemas.microsoft.com/office/drawing/2014/main" id="{C741A435-E14B-E022-7BF8-92CBFE1A1D09}"/>
              </a:ext>
            </a:extLst>
          </p:cNvPr>
          <p:cNvSpPr>
            <a:spLocks noGrp="1"/>
          </p:cNvSpPr>
          <p:nvPr>
            <p:ph idx="1"/>
          </p:nvPr>
        </p:nvSpPr>
        <p:spPr>
          <a:xfrm>
            <a:off x="2786047" y="2160589"/>
            <a:ext cx="6487955" cy="3880773"/>
          </a:xfrm>
        </p:spPr>
        <p:txBody>
          <a:bodyPr>
            <a:normAutofit/>
          </a:bodyPr>
          <a:lstStyle/>
          <a:p>
            <a:pPr>
              <a:lnSpc>
                <a:spcPct val="90000"/>
              </a:lnSpc>
            </a:pPr>
            <a:r>
              <a:rPr lang="en-US" sz="1400" dirty="0">
                <a:latin typeface="Bookman Old Style" panose="02050604050505020204" pitchFamily="18" charset="0"/>
              </a:rPr>
              <a:t>Yes, it is possible to encode and encrypt images</a:t>
            </a:r>
          </a:p>
          <a:p>
            <a:pPr>
              <a:lnSpc>
                <a:spcPct val="90000"/>
              </a:lnSpc>
            </a:pPr>
            <a:r>
              <a:rPr lang="en-US" sz="1400" dirty="0">
                <a:latin typeface="Bookman Old Style" panose="02050604050505020204" pitchFamily="18" charset="0"/>
              </a:rPr>
              <a:t>Encoding is the process of converting an image file from one format to another.</a:t>
            </a:r>
          </a:p>
          <a:p>
            <a:pPr>
              <a:lnSpc>
                <a:spcPct val="90000"/>
              </a:lnSpc>
            </a:pPr>
            <a:r>
              <a:rPr lang="en-US" sz="1400" dirty="0">
                <a:latin typeface="Bookman Old Style" panose="02050604050505020204" pitchFamily="18" charset="0"/>
              </a:rPr>
              <a:t>Encryption is the process of converting the contents of an image file into a coded or encrypted form to prevent unauthorized access.</a:t>
            </a:r>
          </a:p>
          <a:p>
            <a:pPr>
              <a:lnSpc>
                <a:spcPct val="90000"/>
              </a:lnSpc>
            </a:pPr>
            <a:r>
              <a:rPr lang="en-US" sz="1400" dirty="0">
                <a:latin typeface="Bookman Old Style" panose="02050604050505020204" pitchFamily="18" charset="0"/>
              </a:rPr>
              <a:t>Steganography is a method of hiding information within an image or other media file, without visibly altering the file.</a:t>
            </a:r>
          </a:p>
          <a:p>
            <a:pPr>
              <a:lnSpc>
                <a:spcPct val="90000"/>
              </a:lnSpc>
            </a:pPr>
            <a:r>
              <a:rPr lang="en-US" sz="1400" dirty="0">
                <a:latin typeface="Bookman Old Style" panose="02050604050505020204" pitchFamily="18" charset="0"/>
              </a:rPr>
              <a:t>Encryption software such as VeraCrypt or BitLocker can be used to create encrypted volumes or containers that can store image files or other sensitive data.</a:t>
            </a:r>
          </a:p>
          <a:p>
            <a:pPr>
              <a:lnSpc>
                <a:spcPct val="90000"/>
              </a:lnSpc>
            </a:pPr>
            <a:r>
              <a:rPr lang="en-US" sz="1400" dirty="0">
                <a:latin typeface="Bookman Old Style" panose="02050604050505020204" pitchFamily="18" charset="0"/>
              </a:rPr>
              <a:t>Encoding and encrypting images can affect their quality and may result in larger file sizes.</a:t>
            </a:r>
          </a:p>
          <a:p>
            <a:pPr>
              <a:lnSpc>
                <a:spcPct val="90000"/>
              </a:lnSpc>
            </a:pPr>
            <a:r>
              <a:rPr lang="en-US" sz="1400" dirty="0">
                <a:latin typeface="Bookman Old Style" panose="02050604050505020204" pitchFamily="18" charset="0"/>
              </a:rPr>
              <a:t>It's important to ensure that the encryption method used is strong enough to prevent unauthorized access and that the encryption key or password is kept secure.</a:t>
            </a:r>
            <a:endParaRPr lang="en-CA" sz="1400" dirty="0">
              <a:latin typeface="Bookman Old Style" panose="02050604050505020204" pitchFamily="18" charset="0"/>
            </a:endParaRPr>
          </a:p>
        </p:txBody>
      </p:sp>
      <p:pic>
        <p:nvPicPr>
          <p:cNvPr id="5" name="Picture 4" descr="Programming data on computer monitor">
            <a:extLst>
              <a:ext uri="{FF2B5EF4-FFF2-40B4-BE49-F238E27FC236}">
                <a16:creationId xmlns:a16="http://schemas.microsoft.com/office/drawing/2014/main" id="{D78CEBD7-F2EC-08C2-B250-B6F5038654DE}"/>
              </a:ext>
            </a:extLst>
          </p:cNvPr>
          <p:cNvPicPr>
            <a:picLocks noChangeAspect="1"/>
          </p:cNvPicPr>
          <p:nvPr/>
        </p:nvPicPr>
        <p:blipFill rotWithShape="1">
          <a:blip r:embed="rId2">
            <a:duotone>
              <a:prstClr val="black"/>
              <a:schemeClr val="tx2">
                <a:tint val="45000"/>
                <a:satMod val="400000"/>
              </a:schemeClr>
            </a:duotone>
          </a:blip>
          <a:srcRect l="41702" r="31758"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Tree>
    <p:extLst>
      <p:ext uri="{BB962C8B-B14F-4D97-AF65-F5344CB8AC3E}">
        <p14:creationId xmlns:p14="http://schemas.microsoft.com/office/powerpoint/2010/main" val="1494567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825-7FA3-3BB4-17E1-AA4B8E61B560}"/>
              </a:ext>
            </a:extLst>
          </p:cNvPr>
          <p:cNvSpPr>
            <a:spLocks noGrp="1"/>
          </p:cNvSpPr>
          <p:nvPr>
            <p:ph type="title"/>
          </p:nvPr>
        </p:nvSpPr>
        <p:spPr>
          <a:xfrm>
            <a:off x="2849562" y="609600"/>
            <a:ext cx="6424440" cy="1320800"/>
          </a:xfrm>
        </p:spPr>
        <p:txBody>
          <a:bodyPr>
            <a:normAutofit/>
          </a:bodyPr>
          <a:lstStyle/>
          <a:p>
            <a:pPr>
              <a:lnSpc>
                <a:spcPct val="90000"/>
              </a:lnSpc>
            </a:pPr>
            <a:r>
              <a:rPr lang="en-US" sz="1700" b="1" i="0" u="none" strike="noStrike" baseline="0"/>
              <a:t>Our database cannot be moved from the site, and we need to be able to access it externally using a secure API. Can you explain the architecture of a secure API?</a:t>
            </a:r>
            <a:br>
              <a:rPr lang="en-US" sz="1700" b="0" i="0" u="none" strike="noStrike" baseline="0"/>
            </a:br>
            <a:br>
              <a:rPr lang="en-US" sz="1700"/>
            </a:br>
            <a:endParaRPr lang="en-CA" sz="1700"/>
          </a:p>
        </p:txBody>
      </p:sp>
      <p:sp>
        <p:nvSpPr>
          <p:cNvPr id="3" name="Content Placeholder 2">
            <a:extLst>
              <a:ext uri="{FF2B5EF4-FFF2-40B4-BE49-F238E27FC236}">
                <a16:creationId xmlns:a16="http://schemas.microsoft.com/office/drawing/2014/main" id="{C741A435-E14B-E022-7BF8-92CBFE1A1D09}"/>
              </a:ext>
            </a:extLst>
          </p:cNvPr>
          <p:cNvSpPr>
            <a:spLocks noGrp="1"/>
          </p:cNvSpPr>
          <p:nvPr>
            <p:ph idx="1"/>
          </p:nvPr>
        </p:nvSpPr>
        <p:spPr>
          <a:xfrm>
            <a:off x="2849562" y="1537398"/>
            <a:ext cx="6424440" cy="5104561"/>
          </a:xfrm>
        </p:spPr>
        <p:txBody>
          <a:bodyPr>
            <a:noAutofit/>
          </a:bodyPr>
          <a:lstStyle/>
          <a:p>
            <a:pPr>
              <a:lnSpc>
                <a:spcPct val="90000"/>
              </a:lnSpc>
            </a:pPr>
            <a:r>
              <a:rPr lang="en-US" sz="1400" dirty="0">
                <a:latin typeface="Bookman Old Style" panose="02050604050505020204" pitchFamily="18" charset="0"/>
              </a:rPr>
              <a:t>An API (Application Programming Interface) is a set of protocols, routines, and tools for building software applications. A secure API is designed to provide secure access to resources such as databases</a:t>
            </a:r>
          </a:p>
          <a:p>
            <a:pPr>
              <a:lnSpc>
                <a:spcPct val="90000"/>
              </a:lnSpc>
            </a:pPr>
            <a:r>
              <a:rPr lang="en-US" sz="1400" dirty="0">
                <a:latin typeface="Bookman Old Style" panose="02050604050505020204" pitchFamily="18" charset="0"/>
              </a:rPr>
              <a:t>Authentication: The API should require authentication to ensure that only authorized users can access the data. Ex-API keys</a:t>
            </a:r>
          </a:p>
          <a:p>
            <a:pPr>
              <a:lnSpc>
                <a:spcPct val="90000"/>
              </a:lnSpc>
            </a:pPr>
            <a:r>
              <a:rPr lang="en-US" sz="1400" dirty="0">
                <a:latin typeface="Bookman Old Style" panose="02050604050505020204" pitchFamily="18" charset="0"/>
              </a:rPr>
              <a:t>Authorization: The API should ensure that the user has the appropriate permissions to access the data. This can be achieved using SSL/TLS encryption.</a:t>
            </a:r>
          </a:p>
          <a:p>
            <a:pPr>
              <a:lnSpc>
                <a:spcPct val="90000"/>
              </a:lnSpc>
            </a:pPr>
            <a:r>
              <a:rPr lang="en-US" sz="1400" dirty="0">
                <a:latin typeface="Bookman Old Style" panose="02050604050505020204" pitchFamily="18" charset="0"/>
              </a:rPr>
              <a:t>Encryption: All data transmitted over the API should be encrypted to protect against interception and unauthorized access.</a:t>
            </a:r>
          </a:p>
          <a:p>
            <a:pPr>
              <a:lnSpc>
                <a:spcPct val="90000"/>
              </a:lnSpc>
            </a:pPr>
            <a:r>
              <a:rPr lang="en-US" sz="1400" dirty="0">
                <a:latin typeface="Bookman Old Style" panose="02050604050505020204" pitchFamily="18" charset="0"/>
              </a:rPr>
              <a:t>Input validation: The API should validate all user input to prevent injection attacks and other types of security vulnerabilities.</a:t>
            </a:r>
          </a:p>
          <a:p>
            <a:pPr>
              <a:lnSpc>
                <a:spcPct val="90000"/>
              </a:lnSpc>
            </a:pPr>
            <a:r>
              <a:rPr lang="en-US" sz="1400" dirty="0">
                <a:latin typeface="Bookman Old Style" panose="02050604050505020204" pitchFamily="18" charset="0"/>
              </a:rPr>
              <a:t>Rate limiting: The API should include rate limiting to prevent denial-of-service attacks and other forms of abuse.</a:t>
            </a:r>
          </a:p>
          <a:p>
            <a:pPr>
              <a:lnSpc>
                <a:spcPct val="90000"/>
              </a:lnSpc>
            </a:pPr>
            <a:r>
              <a:rPr lang="en-US" sz="1400" dirty="0">
                <a:latin typeface="Bookman Old Style" panose="02050604050505020204" pitchFamily="18" charset="0"/>
              </a:rPr>
              <a:t>Logging and monitoring: The API should log all transactions and monitor for suspicious activity to identify potential security breaches.</a:t>
            </a:r>
          </a:p>
          <a:p>
            <a:pPr>
              <a:lnSpc>
                <a:spcPct val="90000"/>
              </a:lnSpc>
            </a:pPr>
            <a:r>
              <a:rPr lang="en-US" sz="1400" dirty="0">
                <a:latin typeface="Bookman Old Style" panose="02050604050505020204" pitchFamily="18" charset="0"/>
              </a:rPr>
              <a:t>Firewall and network security: The API should be protected by firewalls and other network security measures to prevent unauthorized access and other types of attacks.</a:t>
            </a:r>
            <a:endParaRPr lang="en-CA" sz="1400" dirty="0">
              <a:latin typeface="Bookman Old Style" panose="02050604050505020204" pitchFamily="18" charset="0"/>
            </a:endParaRPr>
          </a:p>
        </p:txBody>
      </p:sp>
      <p:pic>
        <p:nvPicPr>
          <p:cNvPr id="5" name="Picture 4" descr="Computer script on a screen">
            <a:extLst>
              <a:ext uri="{FF2B5EF4-FFF2-40B4-BE49-F238E27FC236}">
                <a16:creationId xmlns:a16="http://schemas.microsoft.com/office/drawing/2014/main" id="{B4E79A77-BFDF-0EBE-81E0-DB7961546004}"/>
              </a:ext>
            </a:extLst>
          </p:cNvPr>
          <p:cNvPicPr>
            <a:picLocks noChangeAspect="1"/>
          </p:cNvPicPr>
          <p:nvPr/>
        </p:nvPicPr>
        <p:blipFill rotWithShape="1">
          <a:blip r:embed="rId2"/>
          <a:srcRect l="20183" r="5324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3071879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825-7FA3-3BB4-17E1-AA4B8E61B560}"/>
              </a:ext>
            </a:extLst>
          </p:cNvPr>
          <p:cNvSpPr>
            <a:spLocks noGrp="1"/>
          </p:cNvSpPr>
          <p:nvPr>
            <p:ph type="title"/>
          </p:nvPr>
        </p:nvSpPr>
        <p:spPr>
          <a:xfrm>
            <a:off x="2786047" y="609600"/>
            <a:ext cx="6487955" cy="1320800"/>
          </a:xfrm>
        </p:spPr>
        <p:txBody>
          <a:bodyPr>
            <a:normAutofit/>
          </a:bodyPr>
          <a:lstStyle/>
          <a:p>
            <a:pPr>
              <a:lnSpc>
                <a:spcPct val="90000"/>
              </a:lnSpc>
            </a:pPr>
            <a:r>
              <a:rPr lang="en-US" sz="1700" b="1" i="0" u="none" strike="noStrike" baseline="0"/>
              <a:t>Can you recommend a secure framework for coding an API?</a:t>
            </a:r>
            <a:br>
              <a:rPr lang="en-US" sz="1700" b="0" i="0" u="none" strike="noStrike" baseline="0"/>
            </a:br>
            <a:br>
              <a:rPr lang="en-US" sz="1700" b="0" i="0" u="none" strike="noStrike" baseline="0"/>
            </a:br>
            <a:br>
              <a:rPr lang="en-US" sz="1700"/>
            </a:br>
            <a:endParaRPr lang="en-CA" sz="1700"/>
          </a:p>
        </p:txBody>
      </p:sp>
      <p:sp>
        <p:nvSpPr>
          <p:cNvPr id="3" name="Content Placeholder 2">
            <a:extLst>
              <a:ext uri="{FF2B5EF4-FFF2-40B4-BE49-F238E27FC236}">
                <a16:creationId xmlns:a16="http://schemas.microsoft.com/office/drawing/2014/main" id="{C741A435-E14B-E022-7BF8-92CBFE1A1D09}"/>
              </a:ext>
            </a:extLst>
          </p:cNvPr>
          <p:cNvSpPr>
            <a:spLocks noGrp="1"/>
          </p:cNvSpPr>
          <p:nvPr>
            <p:ph idx="1"/>
          </p:nvPr>
        </p:nvSpPr>
        <p:spPr>
          <a:xfrm>
            <a:off x="2786047" y="1191847"/>
            <a:ext cx="6487955" cy="5684442"/>
          </a:xfrm>
        </p:spPr>
        <p:txBody>
          <a:bodyPr>
            <a:noAutofit/>
          </a:bodyPr>
          <a:lstStyle/>
          <a:p>
            <a:pPr marL="0" indent="0">
              <a:lnSpc>
                <a:spcPct val="90000"/>
              </a:lnSpc>
              <a:buNone/>
            </a:pPr>
            <a:r>
              <a:rPr lang="en-US" sz="1400" dirty="0">
                <a:latin typeface="Bookman Old Style" panose="02050604050505020204" pitchFamily="18" charset="0"/>
              </a:rPr>
              <a:t>Here are some of the secure frameworks for coding an API that I recommended:</a:t>
            </a:r>
          </a:p>
          <a:p>
            <a:pPr>
              <a:lnSpc>
                <a:spcPct val="90000"/>
              </a:lnSpc>
            </a:pPr>
            <a:r>
              <a:rPr lang="en-US" sz="1400" dirty="0">
                <a:latin typeface="Bookman Old Style" panose="02050604050505020204" pitchFamily="18" charset="0"/>
              </a:rPr>
              <a:t>Spring Boot: An open-source Java framework that provides a comprehensive set of features for building secure APIs. It offers a wide range of security features, including authentication, authorization, and encryption, and supports various data storage options.</a:t>
            </a:r>
          </a:p>
          <a:p>
            <a:pPr>
              <a:lnSpc>
                <a:spcPct val="90000"/>
              </a:lnSpc>
            </a:pPr>
            <a:r>
              <a:rPr lang="en-US" sz="1400" dirty="0">
                <a:latin typeface="Bookman Old Style" panose="02050604050505020204" pitchFamily="18" charset="0"/>
              </a:rPr>
              <a:t>Django Rest Framework: A powerful Python-based framework that allows developers to quickly build RESTful APIs. It offers several security features, including support for authentication, permissions, and throttling.</a:t>
            </a:r>
          </a:p>
          <a:p>
            <a:pPr>
              <a:lnSpc>
                <a:spcPct val="90000"/>
              </a:lnSpc>
            </a:pPr>
            <a:r>
              <a:rPr lang="en-US" sz="1400" dirty="0">
                <a:latin typeface="Bookman Old Style" panose="02050604050505020204" pitchFamily="18" charset="0"/>
              </a:rPr>
              <a:t>Node.js with Express: A JavaScript-based runtime environment and lightweight framework that provides a simple way to build web applications and APIs. It offers several security features, including support for SSL/TLS encryption, authentication, and authorization.</a:t>
            </a:r>
          </a:p>
          <a:p>
            <a:pPr>
              <a:lnSpc>
                <a:spcPct val="90000"/>
              </a:lnSpc>
            </a:pPr>
            <a:r>
              <a:rPr lang="en-US" sz="1400" dirty="0">
                <a:latin typeface="Bookman Old Style" panose="02050604050505020204" pitchFamily="18" charset="0"/>
              </a:rPr>
              <a:t>Laravel: A PHP-based framework that offers a powerful set of tools for building secure APIs. It provides support for various security features, including encryption, authentication, and authorization.</a:t>
            </a:r>
          </a:p>
          <a:p>
            <a:pPr>
              <a:lnSpc>
                <a:spcPct val="90000"/>
              </a:lnSpc>
            </a:pPr>
            <a:r>
              <a:rPr lang="en-US" sz="1400" dirty="0">
                <a:latin typeface="Bookman Old Style" panose="02050604050505020204" pitchFamily="18" charset="0"/>
              </a:rPr>
              <a:t>Ruby on Rails: A popular framework for building web applications and APIs. It offers several security features, including built-in support for authentication, authorization, and encryption.</a:t>
            </a:r>
            <a:endParaRPr lang="en-CA" sz="1400" dirty="0">
              <a:latin typeface="Bookman Old Style" panose="02050604050505020204" pitchFamily="18" charset="0"/>
            </a:endParaRPr>
          </a:p>
        </p:txBody>
      </p:sp>
      <p:pic>
        <p:nvPicPr>
          <p:cNvPr id="5" name="Picture 4" descr="Padlock on computer motherboard">
            <a:extLst>
              <a:ext uri="{FF2B5EF4-FFF2-40B4-BE49-F238E27FC236}">
                <a16:creationId xmlns:a16="http://schemas.microsoft.com/office/drawing/2014/main" id="{8820BB92-7A25-2D97-9D02-CB2AC6E4F102}"/>
              </a:ext>
            </a:extLst>
          </p:cNvPr>
          <p:cNvPicPr>
            <a:picLocks noChangeAspect="1"/>
          </p:cNvPicPr>
          <p:nvPr/>
        </p:nvPicPr>
        <p:blipFill rotWithShape="1">
          <a:blip r:embed="rId2">
            <a:duotone>
              <a:prstClr val="black"/>
              <a:schemeClr val="tx2">
                <a:tint val="45000"/>
                <a:satMod val="400000"/>
              </a:schemeClr>
            </a:duotone>
          </a:blip>
          <a:srcRect l="25053" r="48408"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Tree>
    <p:extLst>
      <p:ext uri="{BB962C8B-B14F-4D97-AF65-F5344CB8AC3E}">
        <p14:creationId xmlns:p14="http://schemas.microsoft.com/office/powerpoint/2010/main" val="3979010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825-7FA3-3BB4-17E1-AA4B8E61B560}"/>
              </a:ext>
            </a:extLst>
          </p:cNvPr>
          <p:cNvSpPr>
            <a:spLocks noGrp="1"/>
          </p:cNvSpPr>
          <p:nvPr>
            <p:ph type="title"/>
          </p:nvPr>
        </p:nvSpPr>
        <p:spPr>
          <a:xfrm>
            <a:off x="2849562" y="609600"/>
            <a:ext cx="6424440" cy="1320800"/>
          </a:xfrm>
        </p:spPr>
        <p:txBody>
          <a:bodyPr>
            <a:normAutofit/>
          </a:bodyPr>
          <a:lstStyle/>
          <a:p>
            <a:pPr>
              <a:lnSpc>
                <a:spcPct val="90000"/>
              </a:lnSpc>
            </a:pPr>
            <a:r>
              <a:rPr lang="en-US" sz="1700" b="1" i="0" u="none" strike="noStrike" baseline="0"/>
              <a:t>What data interchange format should we use while transferring data between locations?</a:t>
            </a:r>
            <a:br>
              <a:rPr lang="en-US" sz="1700" b="0" i="0" u="none" strike="noStrike" baseline="0"/>
            </a:br>
            <a:br>
              <a:rPr lang="en-US" sz="1700" b="0" i="0" u="none" strike="noStrike" baseline="0"/>
            </a:br>
            <a:br>
              <a:rPr lang="en-US" sz="1700"/>
            </a:br>
            <a:endParaRPr lang="en-CA" sz="1700"/>
          </a:p>
        </p:txBody>
      </p:sp>
      <p:sp>
        <p:nvSpPr>
          <p:cNvPr id="3" name="Content Placeholder 2">
            <a:extLst>
              <a:ext uri="{FF2B5EF4-FFF2-40B4-BE49-F238E27FC236}">
                <a16:creationId xmlns:a16="http://schemas.microsoft.com/office/drawing/2014/main" id="{C741A435-E14B-E022-7BF8-92CBFE1A1D09}"/>
              </a:ext>
            </a:extLst>
          </p:cNvPr>
          <p:cNvSpPr>
            <a:spLocks noGrp="1"/>
          </p:cNvSpPr>
          <p:nvPr>
            <p:ph idx="1"/>
          </p:nvPr>
        </p:nvSpPr>
        <p:spPr>
          <a:xfrm>
            <a:off x="2849562" y="2160589"/>
            <a:ext cx="6424440" cy="3880773"/>
          </a:xfrm>
        </p:spPr>
        <p:txBody>
          <a:bodyPr>
            <a:normAutofit fontScale="92500" lnSpcReduction="10000"/>
          </a:bodyPr>
          <a:lstStyle/>
          <a:p>
            <a:pPr>
              <a:lnSpc>
                <a:spcPct val="90000"/>
              </a:lnSpc>
            </a:pPr>
            <a:r>
              <a:rPr lang="en-US" sz="1400" dirty="0">
                <a:latin typeface="Bookman Old Style" panose="02050604050505020204" pitchFamily="18" charset="0"/>
              </a:rPr>
              <a:t>The choice of data interchange format for transferring data between locations depends on several factors, including the nature of the data, the intended use of the data, and the systems involved in the transfer. Here are some of the most popular data interchange formats.</a:t>
            </a:r>
          </a:p>
          <a:p>
            <a:pPr>
              <a:lnSpc>
                <a:spcPct val="90000"/>
              </a:lnSpc>
            </a:pPr>
            <a:endParaRPr lang="en-US" sz="1400" dirty="0">
              <a:latin typeface="Bookman Old Style" panose="02050604050505020204" pitchFamily="18" charset="0"/>
            </a:endParaRPr>
          </a:p>
          <a:p>
            <a:pPr>
              <a:lnSpc>
                <a:spcPct val="90000"/>
              </a:lnSpc>
            </a:pPr>
            <a:r>
              <a:rPr lang="en-US" sz="1400" dirty="0">
                <a:latin typeface="Bookman Old Style" panose="02050604050505020204" pitchFamily="18" charset="0"/>
              </a:rPr>
              <a:t>JSON (JavaScript Object Notation): JSON is a lightweight, text-based data interchange format that is easy to read and write. It is widely used in web applications and is supported by most modern programming languages.</a:t>
            </a:r>
          </a:p>
          <a:p>
            <a:pPr>
              <a:lnSpc>
                <a:spcPct val="90000"/>
              </a:lnSpc>
            </a:pPr>
            <a:endParaRPr lang="en-US" sz="1400" dirty="0">
              <a:latin typeface="Bookman Old Style" panose="02050604050505020204" pitchFamily="18" charset="0"/>
            </a:endParaRPr>
          </a:p>
          <a:p>
            <a:pPr>
              <a:lnSpc>
                <a:spcPct val="90000"/>
              </a:lnSpc>
            </a:pPr>
            <a:r>
              <a:rPr lang="en-US" sz="1400" dirty="0">
                <a:latin typeface="Bookman Old Style" panose="02050604050505020204" pitchFamily="18" charset="0"/>
              </a:rPr>
              <a:t>XML (Extensible Markup Language): XML is a popular data interchange format that is used in a wide range of applications. It is a flexible and extensible format that allows for structured data and is widely supported.</a:t>
            </a:r>
          </a:p>
          <a:p>
            <a:pPr>
              <a:lnSpc>
                <a:spcPct val="90000"/>
              </a:lnSpc>
            </a:pPr>
            <a:endParaRPr lang="en-US" sz="1400" dirty="0">
              <a:latin typeface="Bookman Old Style" panose="02050604050505020204" pitchFamily="18" charset="0"/>
            </a:endParaRPr>
          </a:p>
          <a:p>
            <a:pPr>
              <a:lnSpc>
                <a:spcPct val="90000"/>
              </a:lnSpc>
            </a:pPr>
            <a:r>
              <a:rPr lang="en-US" sz="1400" dirty="0">
                <a:latin typeface="Bookman Old Style" panose="02050604050505020204" pitchFamily="18" charset="0"/>
              </a:rPr>
              <a:t>CSV (Comma-Separated Values): CSV is a simple data interchange format that is commonly used for exchanging tabular data. It is easy to read and write and is supported by most spreadsheet applications</a:t>
            </a:r>
          </a:p>
          <a:p>
            <a:pPr>
              <a:lnSpc>
                <a:spcPct val="90000"/>
              </a:lnSpc>
            </a:pPr>
            <a:endParaRPr lang="en-CA" sz="1100" dirty="0">
              <a:latin typeface="Bookman Old Style" panose="02050604050505020204" pitchFamily="18" charset="0"/>
            </a:endParaRPr>
          </a:p>
        </p:txBody>
      </p:sp>
      <p:pic>
        <p:nvPicPr>
          <p:cNvPr id="5" name="Picture 4" descr="Top view of cubes connected with black lines">
            <a:extLst>
              <a:ext uri="{FF2B5EF4-FFF2-40B4-BE49-F238E27FC236}">
                <a16:creationId xmlns:a16="http://schemas.microsoft.com/office/drawing/2014/main" id="{CC8B8988-6C50-0AA1-1D1E-08900DB10C65}"/>
              </a:ext>
            </a:extLst>
          </p:cNvPr>
          <p:cNvPicPr>
            <a:picLocks noChangeAspect="1"/>
          </p:cNvPicPr>
          <p:nvPr/>
        </p:nvPicPr>
        <p:blipFill rotWithShape="1">
          <a:blip r:embed="rId2"/>
          <a:srcRect l="43804" r="26338" b="-2"/>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3381052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825-7FA3-3BB4-17E1-AA4B8E61B560}"/>
              </a:ext>
            </a:extLst>
          </p:cNvPr>
          <p:cNvSpPr>
            <a:spLocks noGrp="1"/>
          </p:cNvSpPr>
          <p:nvPr>
            <p:ph type="title"/>
          </p:nvPr>
        </p:nvSpPr>
        <p:spPr>
          <a:xfrm>
            <a:off x="2786047" y="609600"/>
            <a:ext cx="6487955" cy="1320800"/>
          </a:xfrm>
        </p:spPr>
        <p:txBody>
          <a:bodyPr>
            <a:normAutofit/>
          </a:bodyPr>
          <a:lstStyle/>
          <a:p>
            <a:pPr>
              <a:lnSpc>
                <a:spcPct val="90000"/>
              </a:lnSpc>
            </a:pPr>
            <a:r>
              <a:rPr lang="en-US" sz="1700" b="1" i="0" u="none" strike="noStrike" baseline="0"/>
              <a:t>How should we store our data in our many locations?</a:t>
            </a:r>
            <a:br>
              <a:rPr lang="en-US" sz="1700" b="0" i="0" u="none" strike="noStrike" baseline="0"/>
            </a:br>
            <a:br>
              <a:rPr lang="en-US" sz="1700" b="0" i="0" u="none" strike="noStrike" baseline="0"/>
            </a:br>
            <a:br>
              <a:rPr lang="en-US" sz="1700" b="0" i="0" u="none" strike="noStrike" baseline="0"/>
            </a:br>
            <a:br>
              <a:rPr lang="en-US" sz="1700"/>
            </a:br>
            <a:endParaRPr lang="en-CA" sz="1700"/>
          </a:p>
        </p:txBody>
      </p:sp>
      <p:graphicFrame>
        <p:nvGraphicFramePr>
          <p:cNvPr id="16" name="Content Placeholder 2">
            <a:extLst>
              <a:ext uri="{FF2B5EF4-FFF2-40B4-BE49-F238E27FC236}">
                <a16:creationId xmlns:a16="http://schemas.microsoft.com/office/drawing/2014/main" id="{25327DD6-42C0-DFB8-0A3B-3F4C1A2F2149}"/>
              </a:ext>
            </a:extLst>
          </p:cNvPr>
          <p:cNvGraphicFramePr>
            <a:graphicFrameLocks noGrp="1"/>
          </p:cNvGraphicFramePr>
          <p:nvPr>
            <p:ph idx="1"/>
            <p:extLst>
              <p:ext uri="{D42A27DB-BD31-4B8C-83A1-F6EECF244321}">
                <p14:modId xmlns:p14="http://schemas.microsoft.com/office/powerpoint/2010/main" val="1334485614"/>
              </p:ext>
            </p:extLst>
          </p:nvPr>
        </p:nvGraphicFramePr>
        <p:xfrm>
          <a:off x="2786047" y="1055077"/>
          <a:ext cx="6749839" cy="4986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Padlock on computer motherboard">
            <a:extLst>
              <a:ext uri="{FF2B5EF4-FFF2-40B4-BE49-F238E27FC236}">
                <a16:creationId xmlns:a16="http://schemas.microsoft.com/office/drawing/2014/main" id="{51613677-20D0-5A20-91BC-2AA05F77CD2B}"/>
              </a:ext>
            </a:extLst>
          </p:cNvPr>
          <p:cNvPicPr>
            <a:picLocks noChangeAspect="1"/>
          </p:cNvPicPr>
          <p:nvPr/>
        </p:nvPicPr>
        <p:blipFill rotWithShape="1">
          <a:blip r:embed="rId7">
            <a:duotone>
              <a:prstClr val="black"/>
              <a:schemeClr val="tx2">
                <a:tint val="45000"/>
                <a:satMod val="400000"/>
              </a:schemeClr>
            </a:duotone>
          </a:blip>
          <a:srcRect l="25053" r="48408"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Tree>
    <p:extLst>
      <p:ext uri="{BB962C8B-B14F-4D97-AF65-F5344CB8AC3E}">
        <p14:creationId xmlns:p14="http://schemas.microsoft.com/office/powerpoint/2010/main" val="392605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825-7FA3-3BB4-17E1-AA4B8E61B560}"/>
              </a:ext>
            </a:extLst>
          </p:cNvPr>
          <p:cNvSpPr>
            <a:spLocks noGrp="1"/>
          </p:cNvSpPr>
          <p:nvPr>
            <p:ph type="title"/>
          </p:nvPr>
        </p:nvSpPr>
        <p:spPr/>
        <p:txBody>
          <a:bodyPr anchor="t">
            <a:normAutofit/>
          </a:bodyPr>
          <a:lstStyle/>
          <a:p>
            <a:pPr>
              <a:lnSpc>
                <a:spcPct val="90000"/>
              </a:lnSpc>
            </a:pPr>
            <a:r>
              <a:rPr lang="en-US" sz="1400" b="1" i="0" u="none" strike="noStrike" baseline="0" dirty="0"/>
              <a:t>What are the ethical concerns related to the transmission of personal data?</a:t>
            </a:r>
            <a:br>
              <a:rPr lang="en-US" sz="1400" b="0" i="0" u="none" strike="noStrike" baseline="0" dirty="0"/>
            </a:br>
            <a:br>
              <a:rPr lang="en-US" sz="1400" b="0" i="0" u="none" strike="noStrike" baseline="0" dirty="0"/>
            </a:br>
            <a:br>
              <a:rPr lang="en-US" sz="1400" b="0" i="0" u="none" strike="noStrike" baseline="0" dirty="0"/>
            </a:br>
            <a:br>
              <a:rPr lang="en-US" sz="1400" b="0" i="0" u="none" strike="noStrike" baseline="0" dirty="0"/>
            </a:br>
            <a:br>
              <a:rPr lang="en-US" sz="1400" dirty="0"/>
            </a:br>
            <a:endParaRPr lang="en-CA" sz="1400" dirty="0"/>
          </a:p>
        </p:txBody>
      </p:sp>
      <p:sp>
        <p:nvSpPr>
          <p:cNvPr id="3" name="Content Placeholder 2">
            <a:extLst>
              <a:ext uri="{FF2B5EF4-FFF2-40B4-BE49-F238E27FC236}">
                <a16:creationId xmlns:a16="http://schemas.microsoft.com/office/drawing/2014/main" id="{C741A435-E14B-E022-7BF8-92CBFE1A1D09}"/>
              </a:ext>
            </a:extLst>
          </p:cNvPr>
          <p:cNvSpPr>
            <a:spLocks noGrp="1"/>
          </p:cNvSpPr>
          <p:nvPr>
            <p:ph idx="1"/>
          </p:nvPr>
        </p:nvSpPr>
        <p:spPr>
          <a:xfrm>
            <a:off x="677334" y="1031132"/>
            <a:ext cx="6832419" cy="5826867"/>
          </a:xfrm>
        </p:spPr>
        <p:txBody>
          <a:bodyPr>
            <a:noAutofit/>
          </a:bodyPr>
          <a:lstStyle/>
          <a:p>
            <a:pPr>
              <a:lnSpc>
                <a:spcPct val="90000"/>
              </a:lnSpc>
            </a:pPr>
            <a:r>
              <a:rPr lang="en-US" sz="1300" dirty="0">
                <a:latin typeface="Bookman Old Style" panose="02050604050505020204" pitchFamily="18" charset="0"/>
              </a:rPr>
              <a:t>The transmission of personal data raises several ethical concerns, including:</a:t>
            </a:r>
          </a:p>
          <a:p>
            <a:pPr>
              <a:lnSpc>
                <a:spcPct val="90000"/>
              </a:lnSpc>
            </a:pPr>
            <a:r>
              <a:rPr lang="en-US" sz="1300" dirty="0">
                <a:latin typeface="Bookman Old Style" panose="02050604050505020204" pitchFamily="18" charset="0"/>
              </a:rPr>
              <a:t>Privacy: Personal data transmission may expose sensitive information about individuals, which could be used for malicious purposes such as identity theft, stalking, or harassment.</a:t>
            </a:r>
          </a:p>
          <a:p>
            <a:pPr>
              <a:lnSpc>
                <a:spcPct val="90000"/>
              </a:lnSpc>
            </a:pPr>
            <a:r>
              <a:rPr lang="en-US" sz="1300" dirty="0">
                <a:latin typeface="Bookman Old Style" panose="02050604050505020204" pitchFamily="18" charset="0"/>
              </a:rPr>
              <a:t>Consent: Individuals must give informed consent before their personal data can be transmitted. Ethical concerns arise when consent is not obtained, or when individuals are not fully aware of how their data will be used or shared.</a:t>
            </a:r>
          </a:p>
          <a:p>
            <a:pPr>
              <a:lnSpc>
                <a:spcPct val="90000"/>
              </a:lnSpc>
            </a:pPr>
            <a:r>
              <a:rPr lang="en-US" sz="1300" dirty="0">
                <a:latin typeface="Bookman Old Style" panose="02050604050505020204" pitchFamily="18" charset="0"/>
              </a:rPr>
              <a:t>Security: Personal data transmission must be conducted securely to prevent unauthorized access, data breaches, or other forms of cyber-attacks.</a:t>
            </a:r>
          </a:p>
          <a:p>
            <a:pPr>
              <a:lnSpc>
                <a:spcPct val="90000"/>
              </a:lnSpc>
            </a:pPr>
            <a:r>
              <a:rPr lang="en-US" sz="1300" dirty="0">
                <a:latin typeface="Bookman Old Style" panose="02050604050505020204" pitchFamily="18" charset="0"/>
              </a:rPr>
              <a:t>Fairness: Ethical concerns arise when personal data is used to discriminate against individuals, such as denying them employment or insurance based on their personal characteristics.</a:t>
            </a:r>
          </a:p>
          <a:p>
            <a:pPr>
              <a:lnSpc>
                <a:spcPct val="90000"/>
              </a:lnSpc>
            </a:pPr>
            <a:r>
              <a:rPr lang="en-US" sz="1300" dirty="0">
                <a:latin typeface="Bookman Old Style" panose="02050604050505020204" pitchFamily="18" charset="0"/>
              </a:rPr>
              <a:t>Transparency: Individuals have the right to know how their personal data is being used and shared. Ethical concerns arise when personal data is transmitted without transparency or when individuals are not given access to their data.</a:t>
            </a:r>
          </a:p>
          <a:p>
            <a:pPr>
              <a:lnSpc>
                <a:spcPct val="90000"/>
              </a:lnSpc>
            </a:pPr>
            <a:r>
              <a:rPr lang="en-US" sz="1300" dirty="0">
                <a:latin typeface="Bookman Old Style" panose="02050604050505020204" pitchFamily="18" charset="0"/>
              </a:rPr>
              <a:t>Accuracy: Personal data transmitted should be accurate and up-to-date. Ethical concerns arise when inaccurate or outdated data is used to make decisions that affect individuals' lives.</a:t>
            </a:r>
          </a:p>
          <a:p>
            <a:pPr>
              <a:lnSpc>
                <a:spcPct val="90000"/>
              </a:lnSpc>
            </a:pPr>
            <a:r>
              <a:rPr lang="en-US" sz="1300" dirty="0">
                <a:latin typeface="Bookman Old Style" panose="02050604050505020204" pitchFamily="18" charset="0"/>
              </a:rPr>
              <a:t>Accountability: Organizations that transmit personal data must be accountable for the data they collect, use, and transmit. Ethical concerns arise when organizations fail to take responsibility for the security and integrity of personal data.</a:t>
            </a:r>
            <a:endParaRPr lang="en-CA" sz="1300" dirty="0">
              <a:latin typeface="Bookman Old Style" panose="02050604050505020204" pitchFamily="18" charset="0"/>
            </a:endParaRPr>
          </a:p>
        </p:txBody>
      </p:sp>
      <p:pic>
        <p:nvPicPr>
          <p:cNvPr id="5" name="Picture 4" descr="Exclamation mark on a yellow background">
            <a:extLst>
              <a:ext uri="{FF2B5EF4-FFF2-40B4-BE49-F238E27FC236}">
                <a16:creationId xmlns:a16="http://schemas.microsoft.com/office/drawing/2014/main" id="{D345158C-37C8-4058-CF68-C560E5DD9D9A}"/>
              </a:ext>
            </a:extLst>
          </p:cNvPr>
          <p:cNvPicPr>
            <a:picLocks noChangeAspect="1"/>
          </p:cNvPicPr>
          <p:nvPr/>
        </p:nvPicPr>
        <p:blipFill rotWithShape="1">
          <a:blip r:embed="rId2"/>
          <a:srcRect l="42517" t="9091" r="30373"/>
          <a:stretch/>
        </p:blipFill>
        <p:spPr>
          <a:xfrm>
            <a:off x="7702333" y="1270000"/>
            <a:ext cx="1491282" cy="3750581"/>
          </a:xfrm>
          <a:prstGeom prst="rect">
            <a:avLst/>
          </a:prstGeom>
        </p:spPr>
      </p:pic>
    </p:spTree>
    <p:extLst>
      <p:ext uri="{BB962C8B-B14F-4D97-AF65-F5344CB8AC3E}">
        <p14:creationId xmlns:p14="http://schemas.microsoft.com/office/powerpoint/2010/main" val="1068907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5B53-A77C-B989-1E57-5ADDD7480B60}"/>
              </a:ext>
            </a:extLst>
          </p:cNvPr>
          <p:cNvSpPr>
            <a:spLocks noGrp="1"/>
          </p:cNvSpPr>
          <p:nvPr>
            <p:ph type="title"/>
          </p:nvPr>
        </p:nvSpPr>
        <p:spPr/>
        <p:txBody>
          <a:bodyPr/>
          <a:lstStyle/>
          <a:p>
            <a:r>
              <a:rPr lang="en-CA"/>
              <a:t>GitHub link</a:t>
            </a:r>
          </a:p>
        </p:txBody>
      </p:sp>
      <p:sp>
        <p:nvSpPr>
          <p:cNvPr id="3" name="Content Placeholder 2">
            <a:extLst>
              <a:ext uri="{FF2B5EF4-FFF2-40B4-BE49-F238E27FC236}">
                <a16:creationId xmlns:a16="http://schemas.microsoft.com/office/drawing/2014/main" id="{503ECA9F-ABB6-CACC-5B96-6BE3489EA202}"/>
              </a:ext>
            </a:extLst>
          </p:cNvPr>
          <p:cNvSpPr>
            <a:spLocks noGrp="1"/>
          </p:cNvSpPr>
          <p:nvPr>
            <p:ph idx="1"/>
          </p:nvPr>
        </p:nvSpPr>
        <p:spPr/>
        <p:txBody>
          <a:bodyPr/>
          <a:lstStyle/>
          <a:p>
            <a:r>
              <a:rPr lang="en-CA" dirty="0">
                <a:hlinkClick r:id="rId2"/>
              </a:rPr>
              <a:t>GitHub - Joel991014/FinalProject_BDAT1001</a:t>
            </a:r>
            <a:endParaRPr lang="en-CA" dirty="0"/>
          </a:p>
        </p:txBody>
      </p:sp>
    </p:spTree>
    <p:extLst>
      <p:ext uri="{BB962C8B-B14F-4D97-AF65-F5344CB8AC3E}">
        <p14:creationId xmlns:p14="http://schemas.microsoft.com/office/powerpoint/2010/main" val="230282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right modern kitchen">
            <a:extLst>
              <a:ext uri="{FF2B5EF4-FFF2-40B4-BE49-F238E27FC236}">
                <a16:creationId xmlns:a16="http://schemas.microsoft.com/office/drawing/2014/main" id="{EA4DAA55-D8A2-B868-5001-30C0E23E7E82}"/>
              </a:ext>
            </a:extLst>
          </p:cNvPr>
          <p:cNvPicPr>
            <a:picLocks noChangeAspect="1"/>
          </p:cNvPicPr>
          <p:nvPr/>
        </p:nvPicPr>
        <p:blipFill rotWithShape="1">
          <a:blip r:embed="rId2"/>
          <a:srcRect l="48026" r="25401"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856432E1-6EE4-AEBA-18D9-A6C97D631A5A}"/>
              </a:ext>
            </a:extLst>
          </p:cNvPr>
          <p:cNvSpPr>
            <a:spLocks noGrp="1"/>
          </p:cNvSpPr>
          <p:nvPr>
            <p:ph idx="1"/>
          </p:nvPr>
        </p:nvSpPr>
        <p:spPr>
          <a:xfrm>
            <a:off x="2849562" y="2160589"/>
            <a:ext cx="6424440" cy="3880773"/>
          </a:xfrm>
        </p:spPr>
        <p:txBody>
          <a:bodyPr>
            <a:normAutofit/>
          </a:bodyPr>
          <a:lstStyle/>
          <a:p>
            <a:pPr marL="0" indent="0">
              <a:buNone/>
            </a:pPr>
            <a:r>
              <a:rPr lang="en-CA" dirty="0"/>
              <a:t>                                        </a:t>
            </a:r>
          </a:p>
          <a:p>
            <a:pPr marL="0" indent="0">
              <a:buNone/>
            </a:pPr>
            <a:endParaRPr lang="en-CA" dirty="0"/>
          </a:p>
          <a:p>
            <a:pPr marL="0" indent="0">
              <a:buNone/>
            </a:pPr>
            <a:endParaRPr lang="en-CA" sz="2800" dirty="0"/>
          </a:p>
          <a:p>
            <a:pPr marL="0" indent="0">
              <a:buNone/>
            </a:pPr>
            <a:r>
              <a:rPr lang="en-CA" sz="2800" dirty="0"/>
              <a:t>                       THANK YOU</a:t>
            </a:r>
          </a:p>
        </p:txBody>
      </p:sp>
    </p:spTree>
    <p:extLst>
      <p:ext uri="{BB962C8B-B14F-4D97-AF65-F5344CB8AC3E}">
        <p14:creationId xmlns:p14="http://schemas.microsoft.com/office/powerpoint/2010/main" val="27419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BCC9-0091-2D7B-6ED6-309277390C3A}"/>
              </a:ext>
            </a:extLst>
          </p:cNvPr>
          <p:cNvSpPr>
            <a:spLocks noGrp="1"/>
          </p:cNvSpPr>
          <p:nvPr>
            <p:ph type="title"/>
          </p:nvPr>
        </p:nvSpPr>
        <p:spPr/>
        <p:txBody>
          <a:bodyPr>
            <a:normAutofit/>
          </a:bodyPr>
          <a:lstStyle/>
          <a:p>
            <a:r>
              <a:rPr lang="en-CA" sz="3200" dirty="0"/>
              <a:t>Project Summary</a:t>
            </a:r>
          </a:p>
        </p:txBody>
      </p:sp>
      <p:sp>
        <p:nvSpPr>
          <p:cNvPr id="3" name="Content Placeholder 2">
            <a:extLst>
              <a:ext uri="{FF2B5EF4-FFF2-40B4-BE49-F238E27FC236}">
                <a16:creationId xmlns:a16="http://schemas.microsoft.com/office/drawing/2014/main" id="{6EB19D42-77C4-F133-3679-FF47B525E63A}"/>
              </a:ext>
            </a:extLst>
          </p:cNvPr>
          <p:cNvSpPr>
            <a:spLocks noGrp="1"/>
          </p:cNvSpPr>
          <p:nvPr>
            <p:ph idx="1"/>
          </p:nvPr>
        </p:nvSpPr>
        <p:spPr>
          <a:xfrm>
            <a:off x="677334" y="1517515"/>
            <a:ext cx="8596668" cy="4523847"/>
          </a:xfrm>
        </p:spPr>
        <p:txBody>
          <a:bodyPr>
            <a:normAutofit lnSpcReduction="10000"/>
          </a:bodyPr>
          <a:lstStyle/>
          <a:p>
            <a:r>
              <a:rPr lang="en-US" dirty="0"/>
              <a:t>Purpose: The purpose of this web app is to provide a secure login and registration process that is accessible only to authorized users, such as managers and admins.</a:t>
            </a:r>
          </a:p>
          <a:p>
            <a:r>
              <a:rPr lang="en-US" dirty="0"/>
              <a:t>Functionality: Includes a login and registration page, accessible only with authorized access.</a:t>
            </a:r>
          </a:p>
          <a:p>
            <a:r>
              <a:rPr lang="en-US" dirty="0"/>
              <a:t>Technology: Built using ASP.NET Core Web App, with the latest security features.</a:t>
            </a:r>
          </a:p>
          <a:p>
            <a:r>
              <a:rPr lang="en-US" dirty="0"/>
              <a:t>Benefits: Provides secure and efficient access to important information and tasks, reducing the risk of data breaches and unauthorized access.</a:t>
            </a:r>
          </a:p>
          <a:p>
            <a:r>
              <a:rPr lang="en-US" dirty="0"/>
              <a:t>Future Plans: Built on a scalable and flexible framework, future plans include the potential to add additional features and functionality to meet evolving needs.</a:t>
            </a:r>
            <a:endParaRPr lang="en-CA" dirty="0"/>
          </a:p>
        </p:txBody>
      </p:sp>
    </p:spTree>
    <p:extLst>
      <p:ext uri="{BB962C8B-B14F-4D97-AF65-F5344CB8AC3E}">
        <p14:creationId xmlns:p14="http://schemas.microsoft.com/office/powerpoint/2010/main" val="209998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BCC9-0091-2D7B-6ED6-309277390C3A}"/>
              </a:ext>
            </a:extLst>
          </p:cNvPr>
          <p:cNvSpPr>
            <a:spLocks noGrp="1"/>
          </p:cNvSpPr>
          <p:nvPr>
            <p:ph type="title"/>
          </p:nvPr>
        </p:nvSpPr>
        <p:spPr>
          <a:xfrm>
            <a:off x="677334" y="1011677"/>
            <a:ext cx="8596668" cy="651754"/>
          </a:xfrm>
        </p:spPr>
        <p:txBody>
          <a:bodyPr>
            <a:normAutofit/>
          </a:bodyPr>
          <a:lstStyle/>
          <a:p>
            <a:r>
              <a:rPr lang="en-US" sz="3200" dirty="0"/>
              <a:t>About you (Group members)</a:t>
            </a:r>
            <a:endParaRPr lang="en-CA" sz="3200" dirty="0"/>
          </a:p>
        </p:txBody>
      </p:sp>
      <p:sp>
        <p:nvSpPr>
          <p:cNvPr id="4" name="Rectangle 1">
            <a:extLst>
              <a:ext uri="{FF2B5EF4-FFF2-40B4-BE49-F238E27FC236}">
                <a16:creationId xmlns:a16="http://schemas.microsoft.com/office/drawing/2014/main" id="{61537527-20F0-7278-0EDA-0B582BE0530E}"/>
              </a:ext>
            </a:extLst>
          </p:cNvPr>
          <p:cNvSpPr>
            <a:spLocks noGrp="1" noChangeArrowheads="1"/>
          </p:cNvSpPr>
          <p:nvPr>
            <p:ph idx="1"/>
          </p:nvPr>
        </p:nvSpPr>
        <p:spPr bwMode="auto">
          <a:xfrm>
            <a:off x="778212" y="2391193"/>
            <a:ext cx="822960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Bookman Old Style" panose="02050604050505020204" pitchFamily="18" charset="0"/>
                <a:cs typeface="Open Sans" panose="020B0606030504020204" pitchFamily="34" charset="0"/>
              </a:rPr>
              <a:t>Jaya Bidwai -</a:t>
            </a:r>
            <a:r>
              <a:rPr kumimoji="0" lang="en-CA" altLang="en-US" sz="2400" b="0" i="0" u="none" strike="noStrike" cap="none" normalizeH="0" baseline="0" dirty="0">
                <a:ln>
                  <a:noFill/>
                </a:ln>
                <a:solidFill>
                  <a:schemeClr val="tx1"/>
                </a:solidFill>
                <a:effectLst/>
                <a:latin typeface="Bookman Old Style" panose="02050604050505020204" pitchFamily="18" charset="0"/>
                <a:cs typeface="Open Sans" panose="020B0606030504020204" pitchFamily="34" charset="0"/>
              </a:rPr>
              <a:t> </a:t>
            </a:r>
            <a:r>
              <a:rPr lang="en-CA" sz="2400" b="0" i="0" dirty="0">
                <a:effectLst/>
                <a:latin typeface="Open Sans" panose="020B0606030504020204" pitchFamily="34" charset="0"/>
              </a:rPr>
              <a:t>200561247</a:t>
            </a:r>
            <a:endParaRPr kumimoji="0" lang="en-US" altLang="en-US" sz="2400" b="0" i="0" u="none" strike="noStrike" cap="none" normalizeH="0" baseline="0" dirty="0">
              <a:ln>
                <a:noFill/>
              </a:ln>
              <a:effectLst/>
              <a:latin typeface="Bookman Old Style" panose="02050604050505020204" pitchFamily="18" charset="0"/>
              <a:cs typeface="Open Sans" panose="020B0606030504020204" pitchFamily="34" charset="0"/>
            </a:endParaRPr>
          </a:p>
          <a:p>
            <a:pPr marL="0" indent="0" defTabSz="91440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Bookman Old Style" panose="02050604050505020204" pitchFamily="18" charset="0"/>
                <a:cs typeface="Open Sans" panose="020B0606030504020204" pitchFamily="34" charset="0"/>
              </a:rPr>
              <a:t>Kritika Verma -200532320</a:t>
            </a:r>
          </a:p>
          <a:p>
            <a:pPr marL="0" marR="0" lvl="0" indent="0" algn="l" defTabSz="914400" rtl="0" eaLnBrk="0" fontAlgn="ctr"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Bookman Old Style" panose="02050604050505020204" pitchFamily="18" charset="0"/>
                <a:cs typeface="Open Sans" panose="020B0606030504020204" pitchFamily="34" charset="0"/>
              </a:rPr>
              <a:t>Joel Benny -200544680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99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5C8-322C-AF03-B93B-487BEB6C5909}"/>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2300" kern="1200">
                <a:solidFill>
                  <a:schemeClr val="accent1"/>
                </a:solidFill>
                <a:latin typeface="+mj-lt"/>
                <a:ea typeface="+mj-ea"/>
                <a:cs typeface="+mj-cs"/>
              </a:rPr>
              <a:t>Part 1 Demonstration</a:t>
            </a:r>
            <a:br>
              <a:rPr lang="en-US" sz="2300" kern="1200">
                <a:solidFill>
                  <a:schemeClr val="accent1"/>
                </a:solidFill>
                <a:latin typeface="+mj-lt"/>
                <a:ea typeface="+mj-ea"/>
                <a:cs typeface="+mj-cs"/>
              </a:rPr>
            </a:br>
            <a:br>
              <a:rPr lang="en-US" sz="2300" kern="1200">
                <a:solidFill>
                  <a:schemeClr val="accent1"/>
                </a:solidFill>
                <a:effectLst/>
                <a:latin typeface="+mj-lt"/>
                <a:ea typeface="+mj-ea"/>
                <a:cs typeface="+mj-cs"/>
              </a:rPr>
            </a:br>
            <a:r>
              <a:rPr lang="en-US" sz="2300" kern="1200">
                <a:solidFill>
                  <a:schemeClr val="accent1"/>
                </a:solidFill>
                <a:effectLst/>
                <a:latin typeface="+mj-lt"/>
                <a:ea typeface="+mj-ea"/>
                <a:cs typeface="+mj-cs"/>
              </a:rPr>
              <a:t>Welcome Page</a:t>
            </a:r>
            <a:endParaRPr lang="en-US" sz="2300" kern="1200">
              <a:solidFill>
                <a:schemeClr val="accent1"/>
              </a:solidFill>
              <a:latin typeface="+mj-lt"/>
              <a:ea typeface="+mj-ea"/>
              <a:cs typeface="+mj-cs"/>
            </a:endParaRPr>
          </a:p>
        </p:txBody>
      </p:sp>
      <p:pic>
        <p:nvPicPr>
          <p:cNvPr id="9" name="Content Placeholder 8" descr="Graphical user interface, text, application&#10;&#10;Description automatically generated">
            <a:extLst>
              <a:ext uri="{FF2B5EF4-FFF2-40B4-BE49-F238E27FC236}">
                <a16:creationId xmlns:a16="http://schemas.microsoft.com/office/drawing/2014/main" id="{E1D6BAD7-D078-23FE-881E-36FD6F8668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296" y="937556"/>
            <a:ext cx="6611138" cy="3616156"/>
          </a:xfrm>
          <a:prstGeom prst="rect">
            <a:avLst/>
          </a:prstGeom>
        </p:spPr>
      </p:pic>
    </p:spTree>
    <p:extLst>
      <p:ext uri="{BB962C8B-B14F-4D97-AF65-F5344CB8AC3E}">
        <p14:creationId xmlns:p14="http://schemas.microsoft.com/office/powerpoint/2010/main" val="39176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1BB9-D570-8D0B-5D36-82B1EEB09740}"/>
              </a:ext>
            </a:extLst>
          </p:cNvPr>
          <p:cNvSpPr>
            <a:spLocks noGrp="1"/>
          </p:cNvSpPr>
          <p:nvPr>
            <p:ph type="title"/>
          </p:nvPr>
        </p:nvSpPr>
        <p:spPr>
          <a:xfrm>
            <a:off x="677334" y="609600"/>
            <a:ext cx="8596668" cy="684179"/>
          </a:xfrm>
        </p:spPr>
        <p:txBody>
          <a:bodyPr/>
          <a:lstStyle/>
          <a:p>
            <a:r>
              <a:rPr lang="en-CA" dirty="0"/>
              <a:t>Register </a:t>
            </a:r>
            <a:r>
              <a:rPr lang="en-CA" sz="3200" dirty="0"/>
              <a:t>Page</a:t>
            </a:r>
          </a:p>
        </p:txBody>
      </p:sp>
      <p:pic>
        <p:nvPicPr>
          <p:cNvPr id="9" name="Content Placeholder 8">
            <a:extLst>
              <a:ext uri="{FF2B5EF4-FFF2-40B4-BE49-F238E27FC236}">
                <a16:creationId xmlns:a16="http://schemas.microsoft.com/office/drawing/2014/main" id="{D2AC31A2-A86D-7815-E145-8B6B3B4699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927" y="2052638"/>
            <a:ext cx="7861922" cy="4195762"/>
          </a:xfrm>
        </p:spPr>
      </p:pic>
    </p:spTree>
    <p:extLst>
      <p:ext uri="{BB962C8B-B14F-4D97-AF65-F5344CB8AC3E}">
        <p14:creationId xmlns:p14="http://schemas.microsoft.com/office/powerpoint/2010/main" val="375788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9F7A-9D10-7617-50E5-1DDACE956F96}"/>
              </a:ext>
            </a:extLst>
          </p:cNvPr>
          <p:cNvSpPr>
            <a:spLocks noGrp="1"/>
          </p:cNvSpPr>
          <p:nvPr>
            <p:ph type="title"/>
          </p:nvPr>
        </p:nvSpPr>
        <p:spPr>
          <a:xfrm>
            <a:off x="677334" y="609600"/>
            <a:ext cx="8596668" cy="645268"/>
          </a:xfrm>
        </p:spPr>
        <p:txBody>
          <a:bodyPr/>
          <a:lstStyle/>
          <a:p>
            <a:r>
              <a:rPr lang="en-CA" dirty="0"/>
              <a:t>Login Page</a:t>
            </a:r>
          </a:p>
        </p:txBody>
      </p:sp>
      <p:pic>
        <p:nvPicPr>
          <p:cNvPr id="7" name="Content Placeholder 6">
            <a:extLst>
              <a:ext uri="{FF2B5EF4-FFF2-40B4-BE49-F238E27FC236}">
                <a16:creationId xmlns:a16="http://schemas.microsoft.com/office/drawing/2014/main" id="{59F433E0-D1EF-D050-E314-4F4122490C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927" y="2052638"/>
            <a:ext cx="7861922" cy="4195762"/>
          </a:xfrm>
        </p:spPr>
      </p:pic>
    </p:spTree>
    <p:extLst>
      <p:ext uri="{BB962C8B-B14F-4D97-AF65-F5344CB8AC3E}">
        <p14:creationId xmlns:p14="http://schemas.microsoft.com/office/powerpoint/2010/main" val="360393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A9F3-EFAC-4D61-2915-6CA1803A234C}"/>
              </a:ext>
            </a:extLst>
          </p:cNvPr>
          <p:cNvSpPr>
            <a:spLocks noGrp="1"/>
          </p:cNvSpPr>
          <p:nvPr>
            <p:ph type="title"/>
          </p:nvPr>
        </p:nvSpPr>
        <p:spPr/>
        <p:txBody>
          <a:bodyPr/>
          <a:lstStyle/>
          <a:p>
            <a:r>
              <a:rPr lang="en-CA" dirty="0"/>
              <a:t>SSMS</a:t>
            </a:r>
          </a:p>
        </p:txBody>
      </p:sp>
      <p:pic>
        <p:nvPicPr>
          <p:cNvPr id="8" name="Content Placeholder 7">
            <a:extLst>
              <a:ext uri="{FF2B5EF4-FFF2-40B4-BE49-F238E27FC236}">
                <a16:creationId xmlns:a16="http://schemas.microsoft.com/office/drawing/2014/main" id="{2F87C697-4A5D-6F68-0995-41C0EED7B4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7333" y="1361872"/>
            <a:ext cx="7912189" cy="4610911"/>
          </a:xfrm>
        </p:spPr>
      </p:pic>
    </p:spTree>
    <p:extLst>
      <p:ext uri="{BB962C8B-B14F-4D97-AF65-F5344CB8AC3E}">
        <p14:creationId xmlns:p14="http://schemas.microsoft.com/office/powerpoint/2010/main" val="387052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825-7FA3-3BB4-17E1-AA4B8E61B560}"/>
              </a:ext>
            </a:extLst>
          </p:cNvPr>
          <p:cNvSpPr>
            <a:spLocks noGrp="1"/>
          </p:cNvSpPr>
          <p:nvPr>
            <p:ph type="title"/>
          </p:nvPr>
        </p:nvSpPr>
        <p:spPr>
          <a:xfrm>
            <a:off x="2849562" y="609600"/>
            <a:ext cx="6424440" cy="1320800"/>
          </a:xfrm>
        </p:spPr>
        <p:txBody>
          <a:bodyPr>
            <a:normAutofit/>
          </a:bodyPr>
          <a:lstStyle/>
          <a:p>
            <a:r>
              <a:rPr lang="en-CA" sz="2800" dirty="0"/>
              <a:t>Part 2-Security Technologies Recommendations Questions</a:t>
            </a:r>
          </a:p>
        </p:txBody>
      </p:sp>
      <p:sp>
        <p:nvSpPr>
          <p:cNvPr id="3" name="Content Placeholder 2">
            <a:extLst>
              <a:ext uri="{FF2B5EF4-FFF2-40B4-BE49-F238E27FC236}">
                <a16:creationId xmlns:a16="http://schemas.microsoft.com/office/drawing/2014/main" id="{C741A435-E14B-E022-7BF8-92CBFE1A1D09}"/>
              </a:ext>
            </a:extLst>
          </p:cNvPr>
          <p:cNvSpPr>
            <a:spLocks noGrp="1"/>
          </p:cNvSpPr>
          <p:nvPr>
            <p:ph idx="1"/>
          </p:nvPr>
        </p:nvSpPr>
        <p:spPr>
          <a:xfrm>
            <a:off x="2883780" y="1930400"/>
            <a:ext cx="6424440" cy="4548707"/>
          </a:xfrm>
        </p:spPr>
        <p:txBody>
          <a:bodyPr>
            <a:normAutofit/>
          </a:bodyPr>
          <a:lstStyle/>
          <a:p>
            <a:pPr marL="0" indent="0">
              <a:lnSpc>
                <a:spcPct val="90000"/>
              </a:lnSpc>
              <a:buNone/>
            </a:pPr>
            <a:endParaRPr lang="en-CA" sz="1400" b="0" i="0" u="none" strike="noStrike" baseline="0" dirty="0">
              <a:latin typeface="Bookman Old Style" panose="02050604050505020204" pitchFamily="18" charset="0"/>
            </a:endParaRPr>
          </a:p>
          <a:p>
            <a:pPr>
              <a:lnSpc>
                <a:spcPct val="90000"/>
              </a:lnSpc>
            </a:pPr>
            <a:r>
              <a:rPr lang="en-US" sz="1400" b="0" i="0" u="none" strike="noStrike" baseline="0" dirty="0">
                <a:latin typeface="Bookman Old Style" panose="02050604050505020204" pitchFamily="18" charset="0"/>
              </a:rPr>
              <a:t>How can we transfer personal data securely within their network?</a:t>
            </a:r>
          </a:p>
          <a:p>
            <a:pPr>
              <a:lnSpc>
                <a:spcPct val="90000"/>
              </a:lnSpc>
            </a:pPr>
            <a:r>
              <a:rPr lang="en-US" sz="1400" b="0" i="0" u="none" strike="noStrike" baseline="0" dirty="0">
                <a:latin typeface="Bookman Old Style" panose="02050604050505020204" pitchFamily="18" charset="0"/>
              </a:rPr>
              <a:t>What security protocol is best for transferring personal files?</a:t>
            </a:r>
          </a:p>
          <a:p>
            <a:pPr>
              <a:lnSpc>
                <a:spcPct val="90000"/>
              </a:lnSpc>
            </a:pPr>
            <a:r>
              <a:rPr lang="en-US" sz="1400" b="0" i="0" u="none" strike="noStrike" baseline="0" dirty="0">
                <a:latin typeface="Bookman Old Style" panose="02050604050505020204" pitchFamily="18" charset="0"/>
              </a:rPr>
              <a:t>Can we encode and encrypt images?</a:t>
            </a:r>
          </a:p>
          <a:p>
            <a:pPr>
              <a:lnSpc>
                <a:spcPct val="90000"/>
              </a:lnSpc>
            </a:pPr>
            <a:r>
              <a:rPr lang="en-US" sz="1400" b="0" i="0" u="none" strike="noStrike" baseline="0" dirty="0">
                <a:latin typeface="Bookman Old Style" panose="02050604050505020204" pitchFamily="18" charset="0"/>
              </a:rPr>
              <a:t>Our database cannot be moved from the site, and we need to be able to access it externally using a secure API. Can you explain the architecture of a secure API?</a:t>
            </a:r>
          </a:p>
          <a:p>
            <a:pPr>
              <a:lnSpc>
                <a:spcPct val="90000"/>
              </a:lnSpc>
            </a:pPr>
            <a:r>
              <a:rPr lang="en-US" sz="1400" b="0" i="0" u="none" strike="noStrike" baseline="0" dirty="0">
                <a:latin typeface="Bookman Old Style" panose="02050604050505020204" pitchFamily="18" charset="0"/>
              </a:rPr>
              <a:t>Can you recommend a secure framework for coding an API?</a:t>
            </a:r>
          </a:p>
          <a:p>
            <a:pPr>
              <a:lnSpc>
                <a:spcPct val="90000"/>
              </a:lnSpc>
            </a:pPr>
            <a:r>
              <a:rPr lang="en-US" sz="1400" b="0" i="0" u="none" strike="noStrike" baseline="0" dirty="0">
                <a:latin typeface="Bookman Old Style" panose="02050604050505020204" pitchFamily="18" charset="0"/>
              </a:rPr>
              <a:t>What data interchange format should we use while transferring data between locations?</a:t>
            </a:r>
          </a:p>
          <a:p>
            <a:pPr>
              <a:lnSpc>
                <a:spcPct val="90000"/>
              </a:lnSpc>
            </a:pPr>
            <a:r>
              <a:rPr lang="en-US" sz="1400" b="0" i="0" u="none" strike="noStrike" baseline="0" dirty="0">
                <a:latin typeface="Bookman Old Style" panose="02050604050505020204" pitchFamily="18" charset="0"/>
              </a:rPr>
              <a:t>How should we store our data in our many locations?</a:t>
            </a:r>
          </a:p>
          <a:p>
            <a:pPr>
              <a:lnSpc>
                <a:spcPct val="90000"/>
              </a:lnSpc>
            </a:pPr>
            <a:r>
              <a:rPr lang="en-US" sz="1400" b="0" i="0" u="none" strike="noStrike" baseline="0" dirty="0">
                <a:latin typeface="Bookman Old Style" panose="02050604050505020204" pitchFamily="18" charset="0"/>
              </a:rPr>
              <a:t>What are the ethical concerns related to the transmission of personal data?</a:t>
            </a:r>
          </a:p>
          <a:p>
            <a:pPr>
              <a:lnSpc>
                <a:spcPct val="90000"/>
              </a:lnSpc>
            </a:pPr>
            <a:endParaRPr lang="en-CA" sz="1400" b="0" i="0" u="none" strike="noStrike" baseline="0" dirty="0">
              <a:latin typeface="Bookman Old Style" panose="02050604050505020204" pitchFamily="18" charset="0"/>
            </a:endParaRPr>
          </a:p>
          <a:p>
            <a:pPr>
              <a:lnSpc>
                <a:spcPct val="90000"/>
              </a:lnSpc>
            </a:pPr>
            <a:endParaRPr lang="en-CA" sz="1400" dirty="0"/>
          </a:p>
        </p:txBody>
      </p:sp>
      <p:pic>
        <p:nvPicPr>
          <p:cNvPr id="5" name="Picture 4" descr="Top view of cubes connected with black lines">
            <a:extLst>
              <a:ext uri="{FF2B5EF4-FFF2-40B4-BE49-F238E27FC236}">
                <a16:creationId xmlns:a16="http://schemas.microsoft.com/office/drawing/2014/main" id="{D30B6360-EA82-E4EA-F176-B585499BE534}"/>
              </a:ext>
            </a:extLst>
          </p:cNvPr>
          <p:cNvPicPr>
            <a:picLocks noChangeAspect="1"/>
          </p:cNvPicPr>
          <p:nvPr/>
        </p:nvPicPr>
        <p:blipFill rotWithShape="1">
          <a:blip r:embed="rId2"/>
          <a:srcRect l="43804" r="26338" b="-2"/>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3033591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825-7FA3-3BB4-17E1-AA4B8E61B560}"/>
              </a:ext>
            </a:extLst>
          </p:cNvPr>
          <p:cNvSpPr>
            <a:spLocks noGrp="1"/>
          </p:cNvSpPr>
          <p:nvPr>
            <p:ph type="title"/>
          </p:nvPr>
        </p:nvSpPr>
        <p:spPr>
          <a:xfrm>
            <a:off x="1286933" y="609600"/>
            <a:ext cx="10197494" cy="1099457"/>
          </a:xfrm>
        </p:spPr>
        <p:txBody>
          <a:bodyPr>
            <a:normAutofit/>
          </a:bodyPr>
          <a:lstStyle/>
          <a:p>
            <a:pPr>
              <a:lnSpc>
                <a:spcPct val="90000"/>
              </a:lnSpc>
            </a:pPr>
            <a:r>
              <a:rPr lang="en-US" sz="2500" b="1"/>
              <a:t>How can we transfer personal data securely within their network?</a:t>
            </a:r>
            <a:br>
              <a:rPr lang="en-US" sz="2500"/>
            </a:br>
            <a:endParaRPr lang="en-CA" sz="2500"/>
          </a:p>
        </p:txBody>
      </p:sp>
      <p:graphicFrame>
        <p:nvGraphicFramePr>
          <p:cNvPr id="20" name="Content Placeholder 2">
            <a:extLst>
              <a:ext uri="{FF2B5EF4-FFF2-40B4-BE49-F238E27FC236}">
                <a16:creationId xmlns:a16="http://schemas.microsoft.com/office/drawing/2014/main" id="{3C1784CE-511C-5DE1-8CDC-481C26E2EBE9}"/>
              </a:ext>
            </a:extLst>
          </p:cNvPr>
          <p:cNvGraphicFramePr>
            <a:graphicFrameLocks noGrp="1"/>
          </p:cNvGraphicFramePr>
          <p:nvPr>
            <p:ph idx="1"/>
            <p:extLst>
              <p:ext uri="{D42A27DB-BD31-4B8C-83A1-F6EECF244321}">
                <p14:modId xmlns:p14="http://schemas.microsoft.com/office/powerpoint/2010/main" val="358700853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2505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855</TotalTime>
  <Words>1918</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Century Gothic</vt:lpstr>
      <vt:lpstr>Open Sans</vt:lpstr>
      <vt:lpstr>Wingdings 3</vt:lpstr>
      <vt:lpstr>Ion</vt:lpstr>
      <vt:lpstr>Web App</vt:lpstr>
      <vt:lpstr>Project Summary</vt:lpstr>
      <vt:lpstr>About you (Group members)</vt:lpstr>
      <vt:lpstr>Part 1 Demonstration  Welcome Page</vt:lpstr>
      <vt:lpstr>Register Page</vt:lpstr>
      <vt:lpstr>Login Page</vt:lpstr>
      <vt:lpstr>SSMS</vt:lpstr>
      <vt:lpstr>Part 2-Security Technologies Recommendations Questions</vt:lpstr>
      <vt:lpstr>How can we transfer personal data securely within their network? </vt:lpstr>
      <vt:lpstr>What security protocol is best for transferring personal files?  </vt:lpstr>
      <vt:lpstr>Can we encode and encrypt images?  </vt:lpstr>
      <vt:lpstr>Our database cannot be moved from the site, and we need to be able to access it externally using a secure API. Can you explain the architecture of a secure API?  </vt:lpstr>
      <vt:lpstr>Can you recommend a secure framework for coding an API?   </vt:lpstr>
      <vt:lpstr>What data interchange format should we use while transferring data between locations?   </vt:lpstr>
      <vt:lpstr>How should we store our data in our many locations?    </vt:lpstr>
      <vt:lpstr>What are the ethical concerns related to the transmission of personal data?     </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Deepak Bidwai</dc:creator>
  <cp:lastModifiedBy>Joel Benny</cp:lastModifiedBy>
  <cp:revision>56</cp:revision>
  <dcterms:created xsi:type="dcterms:W3CDTF">2023-04-04T15:00:57Z</dcterms:created>
  <dcterms:modified xsi:type="dcterms:W3CDTF">2023-04-18T14:16:52Z</dcterms:modified>
</cp:coreProperties>
</file>