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1" r:id="rId7"/>
    <p:sldId id="262" r:id="rId8"/>
    <p:sldId id="264" r:id="rId9"/>
    <p:sldId id="265" r:id="rId10"/>
    <p:sldId id="267" r:id="rId11"/>
    <p:sldId id="266" r:id="rId12"/>
    <p:sldId id="258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E1A4E-D472-402D-8B25-C48B47D2046B}" v="1" dt="2024-02-03T09:07:09.334"/>
    <p1510:client id="{9429D4E0-0718-46C7-876D-FFA30701B4BD}" v="1" dt="2024-02-03T08:49:38.293"/>
    <p1510:client id="{9B1B210F-EA6F-4B80-85C4-0370ED40C0C0}" v="99" dt="2024-02-03T09:19:51.647"/>
    <p1510:client id="{AA95D3B7-5E76-4A65-9C7C-240BB4F074E9}" v="79" dt="2024-02-03T09:32:54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SYNTHIFY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NEXUS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QUANTUMIZE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192704" custScaleY="164802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210000" custScaleY="162475"/>
      <dgm:spPr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SYNTHIFY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66948" y="1825894"/>
          <a:ext cx="1491814" cy="1275811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NEXUS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0" y="3594328"/>
          <a:ext cx="1625711" cy="1257797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QUANTUMIZE</a:t>
          </a: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jf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XENALYTICS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256809"/>
            <a:ext cx="4486656" cy="157425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Stock Price Prediction Analysis</a:t>
            </a:r>
            <a:endParaRPr lang="en-US"/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By- Hatim Talwara and Joel Alphonso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 chart of different colors&#10;&#10;Description automatically generated">
            <a:extLst>
              <a:ext uri="{FF2B5EF4-FFF2-40B4-BE49-F238E27FC236}">
                <a16:creationId xmlns:a16="http://schemas.microsoft.com/office/drawing/2014/main" id="{E872DCB3-C0E3-8BDC-A88E-A3C0C37E88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2" r="-3" b="20032"/>
          <a:stretch/>
        </p:blipFill>
        <p:spPr>
          <a:xfrm>
            <a:off x="300506" y="96602"/>
            <a:ext cx="6213502" cy="4378807"/>
          </a:xfrm>
          <a:prstGeom prst="rect">
            <a:avLst/>
          </a:prstGeom>
        </p:spPr>
      </p:pic>
      <p:pic>
        <p:nvPicPr>
          <p:cNvPr id="49" name="Content Placeholder 48" descr="A screenshot of a graph&#10;&#10;Description automatically generated">
            <a:extLst>
              <a:ext uri="{FF2B5EF4-FFF2-40B4-BE49-F238E27FC236}">
                <a16:creationId xmlns:a16="http://schemas.microsoft.com/office/drawing/2014/main" id="{D8578A9E-5FDB-237D-0AC3-F6C437CAB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42" r="10959" b="2"/>
          <a:stretch/>
        </p:blipFill>
        <p:spPr>
          <a:xfrm>
            <a:off x="6760853" y="10"/>
            <a:ext cx="5130639" cy="4475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213135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Investment STRATEGY #2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662002-BC16-2153-46D8-3D93BA0D2BAC}"/>
              </a:ext>
            </a:extLst>
          </p:cNvPr>
          <p:cNvSpPr txBox="1"/>
          <p:nvPr/>
        </p:nvSpPr>
        <p:spPr>
          <a:xfrm>
            <a:off x="1448873" y="4601513"/>
            <a:ext cx="4279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PREDICTED VALUES HEATMAP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2873A9-16A7-30B4-C033-A5461FF03051}"/>
              </a:ext>
            </a:extLst>
          </p:cNvPr>
          <p:cNvSpPr txBox="1"/>
          <p:nvPr/>
        </p:nvSpPr>
        <p:spPr>
          <a:xfrm>
            <a:off x="7295344" y="4657859"/>
            <a:ext cx="419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STOCK PRICES HEATMAP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659" y="2835480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356C5-F5E4-D83F-5A4A-53C75CC4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Our CHOICE OF COMPANIES TO INVEST IN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19102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1" t="21887" r="20502" b="23256"/>
          <a:stretch/>
        </p:blipFill>
        <p:spPr>
          <a:xfrm>
            <a:off x="5619750" y="965200"/>
            <a:ext cx="1547404" cy="141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SYNTHIFY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NEWS, CHARTS AND OUR ANALYSIS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9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91" y="1589152"/>
            <a:ext cx="4494998" cy="1134640"/>
          </a:xfrm>
        </p:spPr>
        <p:txBody>
          <a:bodyPr/>
          <a:lstStyle/>
          <a:p>
            <a:r>
              <a:rPr lang="en-US" dirty="0"/>
              <a:t>OUR PREDICTIVE ANALYSIS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SYNTHIFY</a:t>
            </a:r>
            <a:r>
              <a:rPr lang="en-US" sz="2000" dirty="0">
                <a:solidFill>
                  <a:schemeClr val="tx1"/>
                </a:solidFill>
              </a:rPr>
              <a:t> has been top choice as the company’s stock price graph indicates its stock price always lies in between </a:t>
            </a:r>
            <a:r>
              <a:rPr lang="en-US" sz="2000" b="1" i="1" u="sng" dirty="0">
                <a:solidFill>
                  <a:srgbClr val="FF0000"/>
                </a:solidFill>
              </a:rPr>
              <a:t>$ 140 to $165</a:t>
            </a:r>
            <a:r>
              <a:rPr lang="en-US" sz="2000" b="1" i="1" u="sng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tx1"/>
                </a:solidFill>
              </a:rPr>
              <a:t>and no negative news surrounds it which indicates </a:t>
            </a:r>
            <a:r>
              <a:rPr lang="en-US" sz="2000" dirty="0">
                <a:solidFill>
                  <a:srgbClr val="FF0000"/>
                </a:solidFill>
              </a:rPr>
              <a:t>its stability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 the market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560" r="22560"/>
          <a:stretch>
            <a:fillRect/>
          </a:stretch>
        </p:blipFill>
        <p:spPr>
          <a:xfrm>
            <a:off x="6095999" y="0"/>
            <a:ext cx="6102097" cy="23861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0"/>
            <a:ext cx="6096002" cy="34573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086" y="3457303"/>
            <a:ext cx="6008914" cy="33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NEXUS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NEWS,CHARTS &amp; OUR ANALYSIS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0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64" y="934476"/>
            <a:ext cx="4494998" cy="1134640"/>
          </a:xfrm>
        </p:spPr>
        <p:txBody>
          <a:bodyPr/>
          <a:lstStyle/>
          <a:p>
            <a:r>
              <a:rPr lang="en-US" dirty="0"/>
              <a:t>OUR PREDICTIVE ANALYSIS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585" y="2659130"/>
            <a:ext cx="4274602" cy="2885716"/>
          </a:xfrm>
        </p:spPr>
        <p:txBody>
          <a:bodyPr vert="horz" lIns="91440" tIns="45720" rIns="91440" bIns="45720" rtlCol="0" anchor="t" anchorCtr="1">
            <a:no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NEWS:</a:t>
            </a:r>
          </a:p>
          <a:p>
            <a:pPr algn="just"/>
            <a:r>
              <a:rPr lang="en-US" sz="2000" dirty="0"/>
              <a:t>Nexus Wins Prestigious Industry Award for Innovation.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ANALYSIS: </a:t>
            </a:r>
          </a:p>
          <a:p>
            <a:pPr algn="just"/>
            <a:r>
              <a:rPr lang="en-US" sz="2000" b="1" dirty="0"/>
              <a:t>NEXUS</a:t>
            </a:r>
            <a:r>
              <a:rPr lang="en-US" sz="2000" dirty="0"/>
              <a:t> comes next in our list as it recently won prestigious innovator award and its stock price also fluctuates between </a:t>
            </a:r>
            <a:r>
              <a:rPr lang="en-US" sz="2000" b="1" i="1" u="sng" dirty="0">
                <a:solidFill>
                  <a:srgbClr val="FF0000"/>
                </a:solidFill>
              </a:rPr>
              <a:t>$100 and $125</a:t>
            </a:r>
            <a:r>
              <a:rPr lang="en-US" sz="2000" dirty="0"/>
              <a:t> and likely will </a:t>
            </a:r>
            <a:r>
              <a:rPr lang="en-US" sz="2000" dirty="0">
                <a:solidFill>
                  <a:srgbClr val="0070C0"/>
                </a:solidFill>
              </a:rPr>
              <a:t>increase in the upcoming days</a:t>
            </a:r>
            <a:endParaRPr lang="en-IN" sz="2000">
              <a:solidFill>
                <a:srgbClr val="0070C0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414"/>
            <a:ext cx="6102097" cy="32848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325926"/>
            <a:ext cx="6096001" cy="35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4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QUANTUMIZE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NEWS,CHARTS &amp; ANALYSIS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3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129" y="1149124"/>
            <a:ext cx="4494998" cy="1134640"/>
          </a:xfrm>
        </p:spPr>
        <p:txBody>
          <a:bodyPr/>
          <a:lstStyle/>
          <a:p>
            <a:r>
              <a:rPr lang="en-US" dirty="0"/>
              <a:t>OUR PREDICTIVE ANALYSIS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263" y="2959636"/>
            <a:ext cx="5538651" cy="3308082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NEWS: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 err="1"/>
              <a:t>Quantumize</a:t>
            </a:r>
            <a:r>
              <a:rPr lang="en-US" sz="2000" dirty="0"/>
              <a:t> Leads in Renewable Energy Solutions - Promising Future Ahead for Eco-Conscious Investors!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ANALYSIS: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/>
              <a:t>QUANTUMIZE</a:t>
            </a:r>
            <a:r>
              <a:rPr lang="en-US" sz="2000" dirty="0"/>
              <a:t> is our final recommendation as it has been leading in renewable energy space and since its stock have larger fluctuations between </a:t>
            </a:r>
            <a:r>
              <a:rPr lang="en-US" sz="2000" b="1" i="1" u="sng" dirty="0">
                <a:solidFill>
                  <a:srgbClr val="FF0000"/>
                </a:solidFill>
              </a:rPr>
              <a:t>$68 to $94 </a:t>
            </a:r>
            <a:r>
              <a:rPr lang="en-US" sz="2000" dirty="0"/>
              <a:t>we will </a:t>
            </a:r>
            <a:r>
              <a:rPr lang="en-US" sz="2000" dirty="0">
                <a:solidFill>
                  <a:srgbClr val="FF0000"/>
                </a:solidFill>
              </a:rPr>
              <a:t>carefully place</a:t>
            </a:r>
            <a:r>
              <a:rPr lang="en-US" sz="2000" dirty="0">
                <a:solidFill>
                  <a:srgbClr val="FFC000"/>
                </a:solidFill>
              </a:rPr>
              <a:t> </a:t>
            </a:r>
            <a:r>
              <a:rPr lang="en-US" sz="2000" dirty="0"/>
              <a:t>our investment budget in sight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0"/>
            <a:ext cx="6102097" cy="3422469"/>
          </a:xfrm>
          <a:prstGeom prst="rect">
            <a:avLst/>
          </a:prstGeom>
        </p:spPr>
      </p:pic>
      <p:sp>
        <p:nvSpPr>
          <p:cNvPr id="10" name="AutoShape 10" descr="data:image/png;base64,iVBORw0KGgoAAAANSUhEUgAAA7sAAALLCAYAAAA4z5WDAAAAOXRFWHRTb2Z0d2FyZQBNYXRwbG90bGliIHZlcnNpb24zLjcuMSwgaHR0cHM6Ly9tYXRwbG90bGliLm9yZy/bCgiHAAAACXBIWXMAAA9hAAAPYQGoP6dpAAD7WklEQVR4nOzdd3xV5f0H8M+5MzshO5AQkrBkL9nBgYshiCjKcP1qbQVtbX8uHLVW+6NU60ZaW21l40CBiqgVZQ9BpoAkjLBCEhKyk7vO+f1BE7mc52Tdfe/n/Xr5Up/c3PMkJ/fc+z3P8/1+pfLycgVEREREREREQUTn6wkQERERERERuRuDXSIiIiIiIgo6DHaJiIiIiIgo6DDYJSIiIiIioqDDYJeIiIiIiIiCDoNdIiIiIiIiCjoMdomIiIiIiCjoMNglIiIiIiKioMNgl4iIiIiIiIIOg10iIiIiIiIKOgER7MqyjHfeeQejRo1CWloaMjIyMGbMGKxZs0b12Dlz5iAuLk7zn4KCAh/8BERERERERORNBl9PoDmKouDee+/FqlWrkJWVhRkzZsBqtWLNmjWYNm0a/vznP+OBBx5Qfd/UqVPRsWNH1XhsbKw3pk1EREREREQ+5PfB7qpVq7Bq1SoMHToUn3zyCcLDwwEAv/vd73D11Vfj2WefxY033ojMzEyn75s2bRpyc3N9MWWPqa+vx9mzZ9G+fXuEhYX5ejqkgecpcPBcBQaeJ/Ik/n0FDp6rwMDzFDhC4Vz5/Tbmzz77DADw29/+tjHQBYCEhATMnDkTFosFixcv9tX0vM7hcPh6CtQCPE+Bg+cqMPA8kSfx7ytw8FwFBp6nwBHs58rvV3aLi4sBQLVye+nYxo0bVV/bsmULdu3aBZ1Oh+zsbFx99dWIiory7GSJiIiIiIjIL/h9sJuQkAAAKCgoQLdu3Zy+1lBsKj8/X/V9c+bMcfr/2NhY/OlPf8LUqVNbdNz6+vq2TNejrFar07/JP/E8BQ6eq8DA80SexL+vwMFzFRh4ngKHv54rd26plsrLyxW3PZsHLF26FA8++CCGDRuGTz75pPGHLysrw9VXX42TJ0/CZDI1rgCvXr0aFRUVGDlyJFJTU1FUVIQvvvgC//d//4eKigosXrwYY8eObfa4x44dC/plfSIiIiIiIn+h1+uRnZ3ttufz+2DXbrdj0qRJ2LhxI7KzszF69GjY7XZ89tlnSEpKwg8//ICwsDCcO3euyedZv349brnlFlxxxRXYsmVLs8f115XdoqIipKSkwGQy+Xo6pIHnKXDwXAUGnifyJP59BQ6eq8DA8xQ4/PVcuXNl1++3MRsMBnz00Ud49dVX8dFHH+H9999HTEwMxo8fj4cffhgDBw5EYmJis89z1VVXISsrCwcPHkRlZSViYmKafLw/VyQzmUx+PT+6iOcpcPBcBQaeJ/Ik/n0FDp6rwMDzFDiC+Vz5fbALAGazGU8++SSefPJJp/GGwlT9+/dv0fMkJCTg2LFjqKurazbYJSIiIiIiosAVEMGulg8//BAAMHny5GYfW1NTg8OHDyMyMrKx6BURERERtZ4sy6ipqfFq2pcsyzCZTKioqEBVVZXXjkutw/MUOHxxrsLCwhAZGQmdzjsdcAMi2BVtO165ciUWLVqEAQMG4OabbwYAVFVVoaioCJ07d3Z6bF1dHX7961+jqqoK06dPh8EQED82ERERkd+RZRmlpaWIiopCYmIiJEny2nGtVitMJpPXPihT6/E8BQ5vnytFUVBfX4/S0lIkJCR45ZgBEfVdd9116NChA7p27YqwsDDs2rULmzZtQqdOnfCvf/0Ler0ewMUKzVdeeSUGDBiArl27IiUlBcXFxVi/fj3OnDmDHj164IUXXvDxT0NEREQUuGpqahAVFYXw8HBfT4WIAogkSY3XjZqaGkRHR3v8mAER7E6aNAmrV6/Gzp07YbPZkJmZiUcffRS/+tWvnFZ827Vrh/vvvx+7du3CV199hfLycoSHh6Nr1674xS9+gZ///Oe8MBMRERG5oL6+vkXFQYmIRMLCwnD+/HkGuw1mz56N2bNnN/u4mJgYvPTSS16YEREREVHo8tbWZSIKPt68fnAjPREREREREQUdBrtEREREREQUdBjsEhERERERUdBhsEtERERERHjwwQcRFxeHgoICX0/FLebMmYO4uDhs3LjR11Np5I9zCmYMdomIiIiI2mDWrFmIi4tDVlYWLBaLy88XrIFQ79690bt3b19Po8169+6NuLi4xn/i4+ORnZ2NSZMm4bPPPvP19KgJAVGNmYiIiIjIn1RVVeHTTz+FJEm4cOECPvvsM9x6662+nhZ5iF6vx6OPPgoAsNlsOHLkCD7//HN88803eOGFF/Dwww+36HkeeOABTJ48Genp6Z6cLv0Xg10iIiIiolb65JNPUFNTg1mzZmH+/PlYuHAhg90gZjAYVK1Q161bh8mTJ2POnDn42c9+hoiIiGafJyEhAQkJCZ6aJl2G25iJiIiIiFpp4cKFMBgM+PWvf43c3FysX78eJ0+e1Hz85s2bMW3aNHTp0gXJycno2bMnZsyYga1btwIAxo0bh7lz5wIAbr755sYts5du/42Li8O4ceOEzy/aKpyfn4/f/e53GDVqFLKyspCSkoKBAwfi97//Paqrq139FWDPnj24++670atXLyQnJyMnJwejR4/Ga6+9BgAoKChAXFwcTp06hVOnTjltBZ4zZ47Tcy1atAijR49Ghw4d0KFDB4wePRqLFy/WPHZzv8+mHDx4ED169EBmZmaLHq/l2muvRZcuXVBbW4vDhw8DuHge4+LiUF9fjxdffBH9+vVDYmJi48/b1Fb1/fv34+c//zl69OiB5ORkdOvWDZMnT8bnn3+ueuxnn32GCRMmIDMzEykpKRg2bBjefPNNOByONv88wYgru0Tkks3nLHh9fxVq7Qpuy47A3V0joPNis3AiIvIv1/+72CPPqwBQZAWSTkJb32W+Gp/slrkcPnwY3333HW644QYkJyfjzjvvxPr167F48WLV6h8AzJ8/H0899RTCw8Mxfvx4pKen4+zZs9i2bRtWrlyJYcOGYdq0aQAuBnFTp05Fx44dAQCxsbFtnufq1auxcOFC5ObmYuTIkZBlGTt37sRrr72GzZs3Y82aNTAajW167n379uHGG2+EXq/H2LFjkZGRgYqKChw+fBgLFy7E448/jtjYWDzxxBOYP38+gIsFsBqMHDmy8b8ff/xxvPPOO2jfvj1mzJjROPdZs2Zh3759jTcBGrTk96ll69atuPPOOxEZGYnPP/8cPXr0aNPPfznpss8+d999Nw4cOIDRo0cjNjYWmZmZTX7/ypUr8fOf/xyKouCmm25Cly5dUFJSgl27dmHhwoUYM2ZM42Off/55vPrqq2jfvj1uvvlmxMTEYOvWrXj22Wexc+dOvP/++275mYIBg10iarMfymy49cvzsPz3JuKmc1bUOxT8skeUbydGREQ+812JzddT8LiFCxcCAO644w4AF1diH330USxevBhPPPEEdLqfNk/u378fTz/9NFJTU7F27VqnoEdRFJw7dw4AMH36dJw8ebJxxTI3N9fled5xxx2YNWsWTCaT0/jcuXMxZ84cfPLJJ5gyZUqbnnv58uWwWCxYvHix02qzLMuNP1NcXBxmz56NJUuWAIDwRsDmzZvxzjvvoFu3bvjyyy8bg/vZs2fjuuuuw9/+9jdMnDgRw4cPB9Dy36fImjVr8LOf/Qzp6elYsWIFMjIy2vSzN1i/fj3y8vIQGRmJ7t27O32tsLAQmzdvRrt27Zp9nuLiYsycORNGoxFr1qxB3759nb5+5syZxv/+5ptv8Oqrr2L06NFYsGABIiMjAVz82f/3f/8X7733HlauXImJEye69LMFC25jJqI2+/PeysZAt8Hr+6ugKIpvJkRERORhNpsNy5cvR0xMTGOQFxUVhXHjxuH06dP49ttvnR7/r3/9C7Is4+mnn1at7kmShLS0NI/NtX379qpAF7hYJAmAaq5tER4erhqLj49v8fcvXboUAPDkk086rWLHxcXhiSeeAIDGYBlo++9zwYIFuOuuu9CjRw+sXbu21YGu3W7HnDlzMGfOHLzwwgu4++67MXnyZCiK0rjKfKnZs2e3KNAFLv4OGvK/Lw90AaBDhw6N//3OO+8AAF577bXGQBe4+LM/99xzkCQJH3/8cat+tmDGlV0iapPSegfWnKxXjRfWysirsKNrXNu2RREREfmzNWvW4Pz587jrrrsQFhbWOD516lR88MEHWLhwIa699trG8V27dgGA05i3KIqCRYsWYcmSJTh06BAqKyshy3Lj15taBW3OpEmTMH/+fMyYMQOTJk3CNddcg+HDhyM1NbVVz7Nv3z4AztuaGzSsbu/fv79xrC2/z7fffhuff/65ajW0NRwOR+N2ap1Oh7i4OIwaNQr3338/xo4dq3r8wIEDW/zcrfmZdu7cicjISCxatEj49fDwcOTl5bX42MGOwS4Rtcnyo3WwyeKvbSi0MNglIqKg1LCF+c4773Qav+qqq9C+fXusWbMGFy5caFzVq6yshCRJrQ4C3eHxxx/H3//+d6Snp2PMmDFITU1tXOmdO3euS72BBw0ahH//+9945ZVX8NFHHzUWkxowYACeeuqpFgejVVVV0Ol0SExMVH0tOTkZkiShqqqqcawtv8+GIlTXXnttmwJdADCbzSgqKmrx45OTW54fXllZCQAtWuW/cOEC7Ha7Ko/5UjU1NS0+drBjsEtEraYoChblaV9IN56z4P4rmLdLRBSKrkzyzM1OdxSoctXp06exbt06ANCsigxczGf95S9/CeBigamGXNL27du7dHxJkjSr7VZWViImJqbx/0tKSvCPf/wDPXv2xFdffeXUFqeoqKjJYKmlhg8fjuHDh6Ourg47d+7E2rVr8e677+Kuu+7C5s2bkZ2d3exzREdHQ5ZlnD9/HklJSU5fKykpgaIoiI6Obhxry+/zzTffxF/+8hc8/fTT0Ov1jefGky4vWNWUhu3bhYWFzRayio6OhiRJOHbsmEvzCxUMdomo1faU2nDwgl3z65sKrZAVhVWZiYhCkLsqHl9OlmVYrVaYTCanAlDetGTJEsiyjGHDhqFz586qr9vtdixduhQLFy5sDKgGDhyI3bt3Y926dY2VhrXo9XoAcNpqfKm4uDicPXtWNV5QUICKigqnYPfEiRNQFAVXX321qv+rK+12RMLDw5Gbm4vc3FzExMRgzpw5+PbbbxuDXb1eD5tNXLisT58+2LdvHzZt2oRJkyY5fW3Tpk0A4NRSqTW/zwZxcXH49NNPMWnSJDz55JNQFMWpMrSvDRw4ECtXrsS6deswdOjQJh87aNAgfPXVVzh69ChycnK8NMPAxQJVRNRqi/Jqm/x6qUVuMhgmIiIKNIqiYPHixZAkCfPnz8ebb76p+mf+/PkYPHgwfvjhB+zevRsAcN9990Gv1+OPf/yjqg+voigoLCxs/P+Grc+nT58WzmHAgAE4efJkYxAIAFarFU8//bTqsQ0FmHbs2OEUPJ85cwbPP/98G38LP9mxYwfq69W1O0pKSgBc3PbboF27digtLRU+furUqQAubqtu2M4LABUVFY2rzw2PAVr3+7xUXFwcPvnkEwwYMACzZ8/G22+/3dIf1eOmTp2KqKgozJs3rzGH+VKX3uD4xS9+AQB46KGHUFZWpnpsUVERfvzxR89NNsBwZZeIWqXOruDDY00HuwCwsdCCXvHM2yUiouCwYcMGFBQUYMSIEejUqZPm46ZPn44dO3Zg4cKF6N+/P3r27Ik5c+bgiSeewLBhwzBu3DhkZGSgqKgIW7ZswQ033IA//elPAC4WZJIkCS+88AIOHz6MmJgYxMbGNlZPnjVrFtatW4cpU6Zg8uTJCA8Px7fffovY2FhVDmtqaiomTJiAVatW4eqrr8ZVV12F4uJifPHFF7jqqqtw/Phxl34fr732GjZt2oRhw4YhMzMTYWFh2Lt3L9avX4/MzEynbd6jRo3C7t27cdttt2HYsGEwmUwYPnw4RowYgREjRuCBBx7AO++8g+HDh+Pmm2+GoihYvXo1zpw5g1/84hcYMWJE43O15vd5uYaAd/LkyXjqqaegKApmzZrl0u/BHZKSkjB//nz87Gc/w+jRozFmzBh06dIFpaWl2LlzJzp27NhYkfq6667DY489hpdeegn9+/fHddddh4yMDJSVleHYsWPYunUrnnnmGXTr1s3HP5V/YLBLRK2yuqAOldbmWwttKLTgwZ7M2yUiouDQUJhq2rRpTT6uYavsRx99hD/+8Y8IDw/HAw88gCuuuAJvvfUWvvrqK9TU1CApKQkDBw502rrbvXt3zJs3D2+99RbeeecdWCwWZGRkNAa71157Lf71r39h7ty5WL58Odq1a4eJEyfid7/7HYYNG6aay9tvv42OHTti1apVeOedd5Ceno5Zs2bhkUcewcqVK136ffzsZz9DTEwMdu3ahS1btkBRFKSnp+O3v/1t49caPPbYYygvL8cXX3yBrVu3wuFw4IknnmgMYv/85z+jT58+eO+99/D+++83/i5mz54t3Krc0t+nSGxsLFasWIHbbrsNTz/9NGRZxsMPP+zS78Idbr75ZvznP//Bq6++is2bN+Pzzz9HQkICevfujXvuucfpsU8//TRGjBiBv/71r1i/fj0qKioQHx+PzMxMPPnkk7j99tt99FP4H6m8vJwNMQNEfX09Tp06hYyMDKdS9+Rfgv08TVh7HhsKm6/eGGOScHxqGvQ6/83bDfZzFSx4nsiT+PfVeiUlJapCQt7gDzm71Dyep8Dhy3PlresI/wKJqMVOVNlbFOgCQKVVwb4ycTEKIiIiIiJPY7BLRC22JF+cq3tte7NwfGMLA2MiIiIiIndjsEtELeKQFSwRVGE2SMArw+NgEOxWbukqMBERERGRuzHYJaIWWV9owekadSP7mzLC0CnagEFJJtXXthZZYZNZFoCIiIiIvI/BLhG1iFZv3bu6RgIARqaptzLX2BV8X2L16LyIiIiIiEQY7BJRsy5YZPy7oE41nhquw+gOF4PcUYJgFwA2nmOwS0RERETex2CXiJr14dFaWGX1+NTOETD8t7XQ4CQTzHr1Y5i3S0RERES+wGCXiJqltYV5epeIxv8OM0i4UpC3u6PYAouDebtERERE5F0MdomoSXtLrcJ+ucNSTOgca3QaE21lrncA3zFvl4iIiIi8jMEuETWpJau6DXI18na5lZmIiIiIvI3BLhFpqrcr+PCoOtiNMki4pVO4anxgogkRgoa7GxnsEhEREZGXMdglIk1rTtah3KrOt52UFY4oo/ryYdJLGJqsztvdWWJFrV1Q4YqIiIiIyEMY7BKRJq0tzDMEW5gbiPJ2bTKwvYh5u0RERETkPQx2iUjoZLUd35xVbz/uEmvAYMHqbQPm7RIREXlXQUEB4uLi8OCDDzqNjxs3DnFxcb6ZVCv17t0bvXv39vU03MYffx5/nJOnMdglIqGl+bUQNQya0SUCkqTOy23QN8GIGKMgb/ccg10iIgpsDUHlpf8kJSWhZ8+euP/++3HgwAFfT9GtHnzwQcTFxaGgoMDXU2mTjRs3Ii4uDnPmzPH1VNqkYf6X/pOSkoK+ffviV7/6VcCeF28y+HoCROR/ZEXBYsEWZr0E3JmjvYUZAAw6CcNSzfjiVL3T+O7zNlRaZcSYeI+NiIgCW1ZWFqZMmQIAqKmpwc6dO/HRRx9h9erVWLlyJYYOHerjGV7017/+FXV1db6eBrmoX79+uPHGGwEAFRUV2LRpExYsWIBVq1bh66+/Rk5OToueZ9WqVZ6cpl9isEtEKhsLrThZ7VCN35AehpQIfbPfPypNHew6FGBrkRU3ZoS5bZ5ERES+kJ2djdmzZzuNvfjii3j55Zfxwgsv4LPPPvPRzJxlZGT4egrkBv3793f6e1MUBb/85S+xfPlyvPzyy5g/f36LnicrK8tTU/RbXGIhIpVFeTXC8aYKU10qN1Wc08u8XSIiClYPPPAAAGD37t2NY3FxcRg3bhzOnj2LX/ziF+jatSvatWuHjRs3Nj5m8+bNuOOOO5CdnY3k5GQMGDAAL774Impr1TusHA4HXnvtNfTv3x8pKSno378/XnnlFSiKKPGo6Zzdzz77DJMmTUJWVhZSUlLQu3dvPPDAAzh48CCAi/mdS5cuBQD07du3cRvtuHHjnJ7nxIkTePjhh9GrVy8kJyfjiiuuwK9+9SucOnVK87jXXHMNUlNT0aVLF/zqV79CeXm5+JeqQZZlLFiwANdeey06deqE1NRU9OjRA3fccUfj73bOnDm4+eabAQBz58512gp86fbf0tJSPPnkk+jTpw+Sk5PRuXNn3HvvvY2/h8tZrVbMmzcP11xzDdLT09GhQwcMGTIETz31VIt+jrfeegvt2rXDhAkTUFVV1aqfu4EkSfj5z38O4Ke/t0vztn/88UdMnz4dWVlZTj+vVs6uoihYtGgRxowZg44dOyItLQ0DBgzAI488ojqPVVVV+L//+z8MHToUqamp6NixI2699VZs3bq1TT+Lp3Fll4iclFtkrCpQb3lKCtPhhhauyvaKN6KdWcIFi/ObL/vtEhEFv/A/zPTI8yoAwmUZkk4H7coRTav73dvunJLQ5XUtLly4gBtuuAFxcXG49dZbYbFYEB0dDQB499138eijjyI2NhY33XQTkpKSsHv3brz88svYuHEjVq9eDZPppxvIv/71r7Fo0SJkZmbi/vvvh8Viwbx587B9+/ZWzfHpp5/GvHnz0K5dO4wbNw5JSUk4c+YM1q9fj379+qFHjx548MEHsWTJEhw4cAC//OUvERsbCwDo2LFj4/Ps3LkTt956K2pra3HjjTciJycHBQUFWLFiBb755ht89dVX6NSpU+Pjly5digcffBAxMTG44447EBsbiy+++AITJ06EzWaD0Whs0fyff/55vP7668jKysLtt9+OqKgonD17Ftu2bcP69euRm5uLkSNH4uTJk1i6dClGjBiBkSNHNn5/w89y/vx5XH/99Th+/DhGjhyJyZMno6CgACtXrsSXX36Jjz/+GMOGDWv8vrq6OkyaNAnbtm1DTk4Opk2bBrPZjKNHj+Jf//oX7rzzTs2bC4qi4LnnnsMbb7yBW265Be+8847TuW2ry//ejh8/juuvvx49evTAtGnTUFZW1uRxZFnGfffdh1WrVqF9+/a47bbbEB0djZMnT+KTTz7Bdddd17hD4MKFCxg7diwOHTqEoUOH4r777kNVVRXWrFmDm2++Gf/6178wfvx4l38md2KwS0ROPj5eC4t6BzPu7BwBo65lHy90koSRqWasLnDeyry/zIYLFhntzNxUQkQUrPRHxStiwe4f//gHAGDAgAFO4wcPHsT06dPxxhtvQK//KRXo8OHDeOKJJ9CzZ0+sWrUK8fHxjV979dVX8fzzz+Nvf/sbHn74YQAXixUtWrQIvXr1whdffIHIyEgAwG9/+1vk5ua2eJ5r167FvHnz0KNHD/z73/92Oq7dbkdZWRkAYObMmdi/fz8OHDiABx98EJmZmU7PY7PZ8D//8z9QFAVff/01+vbtC+Bi8LRx40bceuuteOKJJ7B8+XIAQGVlJZ544glERkZi3bp16Ny5MwDg2WefxcSJE3Hu3LkWb7tesGAB0tLSsHnzZkREOO86u3DhAgA0/k6WLl2KkSNHqradA8Bzzz2H48eP47e//S1+97vfNY5/+eWXmDJlCmbNmoWdO3dCp7v4ueWPf/wjtm3bhjvuuANvv/220/msqKhw+v9L2e12PPTQQ1i2bBl+/vOfY+7cuY3P2RaKouDdd98FoP5727ZtGx5//HE89dRTLXquf/7zn1i1ahWuuuoqLFu2DOHh4Y1fq6urQ339T5/lHn/8cRw6dAhvvPEG7r777sbxkpISXHPNNXjkkUdw3XXXISzMf1LW+ImTiJy0pbeuiKjfrgJgE6syExFRgDt27BjmzJmDOXPm4Nlnn8WYMWPw5z//GWFhYXj22WedHmsymfCHP/xBFQj985//hN1ux5///GengBO4uIKbmJiIjz/+uHFs2bJlAC4GHA2BLgC0b98ev/zlL1s894Yg6U9/+pPquAaDAcnJyS16nrVr1+LkyZN4+OGHGwPdBkOGDMGYMWPw1VdfobKyEsDF7cuVlZWYPn16Y6ALAEajUfU7awmj0SgMLtu1a9ei77darfj4448RHx+PRx991OlrN9xwA6655hocO3YM27ZtA3AxYH3//fcRExODuXPnqo4dGxuLqKgo1XFqa2sxbdo0LFu2DLNnz8ZLL73U6kB39+7djX9vs2fPxqhRo7B06VK0a9dONfeUlBTVWFP+9a9/Qa/X45VXXnEKdAEgPDy88fdZWlqKFStWYNSoUU6BLgAkJSXh4Ycfxvnz5/Htt9+26mfzNK7sElGjA2U27D5vU40PTjKhW1zLthY10Oq3u7HQgpszw4VfIyIiCgTHjx/H3LlzAVwMupKTk3H77bfjkUceQc+ePZ0em5mZiYSEBNVz7Ny5EwCwbt06rF+/XvV1o9GIvLy8xv9vaGs0fPhw1WMv3WrbnF27dsFsNjtt622Lhvnn5+c7tfZRFAUOhwPFxcWQZRlHjx5F//79m5z/4MGDYTC0PCyZPHky/vGPf2DYsGG49dZbkZubi8GDB6uCtaYcOXIE9fX1yM3NVa0OAxdXhr/55hvs378fw4cPx5EjR1BVVYWrr766xb2L6+vrMXHiROzatQuvvvoq7rvvvhbP71J79uzBnj17AFy8eZKWloZ77rkH//u//+u0rRwAevXq1eLt0dXV1cjLy0N2dnazFZ2///57OBwOWK1WYSunY8eOAQDy8vJw0003tej43sBgl4gaaRam6tq6VV0A6BZrQHK4DsV1stM483aJiCjQjR492mnVtSlJSUnC8Ybtti+//HKLnqeyshI6nU4YOLd0NbbhedLS0lzaRgv8NP8PPvigycfV1NQ0HhcAEhMTVY/R6/WqVeam/OlPf0JmZiYWL16Ml19+GS+//DLCwsJwyy234I9//KPwd3S5huJQWucnJSXF6XEN809LS2vxPKurq7Fv3z7Ex8e3aqv55e677z68+uqrLXqs1s8j0pqfqeF8b9u2rXG1W6ThfPsLBrtEBACwOBR8cFRdmCrCIOGWTq1fiZUkCbmpZnx83Pk5D5XbUVznQHJ48y2MiIgo8DhyenjkeRUAiosFqnzh8gJCDRqKVJ06darxv5sSExMDWZZRWlqqChiLi4tbPJ/Y2NjGVVdXAt6GOS9btsxpJU+WZVitVphMJqfnj4mJAXCxKNTlHA4HysrKWhxIGgwGPPzww3j44YdRWFiIzZs3Y/HixVi2bBmKi4uxYsWKFs+/pKRE+PWG32nD4xqKWhUWFrZojsDFwP61117D9OnTMX78eKxevRpdunRp8fe3hdbfm0jDOWnJz9Twe3jooYfw4osvtm1yPsBgl4gAAGtP1aPMIqvGJ3YKR4ypbW+Go9LUwS4AbCq04Nbs1q8WExGR//NUxWOtICpQDRo0CHv37sXOnTtxzTXXNPv4Xr16Ye/evdiyZQsmTJjg9LXWtH0ZOHAgvvzyS2zatAmjRo1q8rENeamyrP58MGjQIADAd99916Jtq7169QIAbNmyBbfccovT13bs2AG73d6S6aukpaXhtttuw6233opBgwbh22+/RV1dHcLDwxvn73CoK2927doVYWFh+P7771FbW6vayrxp0yYAaGzV06VLF8TExOD7779HeXl5i7cyjx49GkuXLsW0adNw8803eyXgbamoqCh07doVR48exdGjR5vcyjxgwABIkoTvvvvOizN0XeBfKYjILRYdca23rohm3i6LVBERUYj72c9+BoPBgMcff1zYk7a8vBx79+5t/P877rgDAPDnP//Zaavo2bNn8de//rXFx73//vsBAE8++WTj1tQGdrvdaZW4oTjR6dOnVc8zduxYpKenY968edi8ebPq6zabzSkIHzt2LGJiYrB48WLk5+c7Pa41K4UWi0XYaqmmpgY1NTUwGo2NN0Ma5n/mzBnV400mEyZPnozS0lK88sorTl/7z3/+g6+//hrZ2dkYOnQogIuryffee29jVenLA+iKigpUV1cL53zNNddg2bJlqKiowPjx43HkyJEW/7yedt9998HhcOB///d/UVfnvEBRX1/f+DeSkpKCSZMmYfv27XjjjTeEvZ137twp7A/tS1zZJSKcqXHg67PqADQ7Wo/hKW3vAZcVrUeHCD3O1Dq/IWxg3i4REYW4Hj164C9/+Qt++9vf4sorr8T111+PrKwsVFdX48SJE9i8eTOmTZvWmKs5atQoTJ8+HYsXL8bw4cMxfvx4WK1WrFixAoMGDcIXX3zRouPecMMNePjhh/Hmm29iwIABGD9+PJKSknD27Fls2LABDz30EGbOnNl4zDfffBOPPPIIJkyYgIiICGRkZODOO++E2WzGggULcNttt2HcuHEYNWoUevS4uIX95MmT2L59O+Lj4xtXAmNjY/GnP/0JM2fOxLXXXotbb70VMTEx+OKLLxAWFobU1NQWzb+urg433ngjOnfujH79+iE9PR01NTVYu3YtioqK8PDDD8NsvnizvWvXrkhLS8OKFStgNpvRvn17SJKEBx54ALGxsXj++eexefNmvPzyy9ixYwcGDRqEkydP4tNPP0VERATmzZvntIvgqaeewnfffYfly5dj586duO6662A2m3HixAl8/fXX+Pzzz9GnTx/hvBta+0ydOhU333wzVq1ahW7durXoZ/ake++9F9u3b8enn36KgQMHYsyYMYiOjsbp06fx9ddf480332zsnfuXv/wFeXl5+N3vfodly5Zh8ODBiI2NxZkzZ7B7924cPXoUP/74o7Dgl68w2CUiLM2vhay+QYcZXSNblftxOUmSkJtmwrLLcoGPVjpwpsaBDpHM2yUiotB1zz33oHfv3pg3bx62bNmCtWvXIiYmBunp6Zg5cyamTp3q9Pg33ngDnTt3xvvvv4+///3vaN++PWbNmoVJkya1ONgFgBdeeAFXXnkl/v73v2PlypWwWCxISUlBbm6u05bq66+/Hn/4wx/w/vvv46233oLNZsOIESNw5513Ari4tXXTpk1444038NVXX2H79u0wmUxITU3F2LFjcdtttzkdd9q0aYiJicHLL7+MpUuXIiYmBmPGjMEf/vCHFhdwioyMxPPPP4/169dj69atKCkpQVxcHDp37oznnnsOkydPbnysXq/HwoUL8dxzz+Hjjz9uLDY1ZcoUxMbGIjExEV9//TX+/Oc/Y82aNdi6dStiYmIwbtw4PPHEE43Be4OwsDB8+umneOedd/DBBx9gwYIF0Ov1SE9Px3333aeqjHy5q666CsuXL8edd97ZGPB27969RT+3p0iShHfffRfXXnstFi5ciGXLlkFRFKSlpWHSpEno169f42PbtWuHL7/8En//+9+xYsUKfPjhh5BlGcnJyejVqxcee+yxFhUH8yapvLxc8BGX/FF9fT1OnTqFjIwMv2rWTM4C7TzJioIBHxfhRJXz6qtOAg7cnor2Lgaki/NqMGtTuWr8r7ntcGdn3975C7RzFap4nsiT+PfVeiUlJa2q+OouwZazG6x4ngKHL8+Vt64j/AskCnFbiqyqQBcArutgdjnQBZi3S0RERES+wWCXKMQtzhMXEpjeJdItz98xyoBO0eqgmXm7RERERORJDHaJQpiiKPjqdL1qPMGsw5gM923nGyVY3T1V7cCJqra1GSAiIiIiag6DXaIQdqjcjvP16t55t2aFw6Rve2Gqy+Wmamxl5uouEREREXkIg12iEKa1lfjq9uLgtK0083YZ7BIRERGRhzDYJQphomBTAjBCYyW2rVIj9Ogaq+50tvGcRdiUnIiIiIjIVQx2iUKUQ1awWVARuU+CEXFm918aRHm7hbUy8iuZt0tERERE7sdglyhE7S+zodyqXlUVBaXuoL2V2eqR4xERkedwVw4RtZU3rx8MdolClFafW61iUq4amWoSjrMFERFRYAkLC0N9vbqSPxFRS9TX1yMszH1dP5rCYJcoRInydfUSMEwjKHVVQpgePdup83Y3nbNA5goBEVHAiIyMRHV1Nerq6rjCS0QtpigK6urqUF1djcjISK8cU/3Jk4iCnk1WsOWcevvwgEQjoo2euwc2Ks2MHy445+ier5dx6IIdPeONHjsuERG5j06nQ0JCAmpqanD+/HmvHVeW5cYVIZ2O6zX+iucpcPjiXIWFhSEhIcFrx2OwSxSC9py3odruvXzdBrlpZsw/WKMa33jOwmCXiCiA6HQ6REdHIzo62mvHrK+vR2VlJVJSUry2BZJaj+cpcITCueLtFqIQpJmv6+Fgd3iKGTpJPc68XSIiIiJyNwa7RCFIFFyadMDgZM/k6zaIM+vQN0G9grv5nAUOmXlfREREROQ+DHaJQozFoWB7kTpfd1CSCREGz18SRgmqPVdYFewvs3n82EREREQUOhjsEoWYnSVW1Dm8n6/bQLvfLrcyExEREZH7MNglCjFaQaWn83UbDE0xwSDI29XKIyYiIiIiagsGu0QhRpSvG66XMCjJs/m6DaKMOgwUHGvLOStszNslIiIiIjdhsEsUQursCnaWqPN1h6SYYNYLlls9JFeQt1ttV7DnPPN2iYiIiMg9GOwShZAdxRZYZfW4KPj0JK0t02xBRERERETuwmCXKIRoBZPeKk7VYHCyCSbB1Yd5u0RERETkLgx2iULIxkL1FuYog4R+ieret54UbpCEPX23FVlQaxcsPRMRERERtRKDXaIQUWWTseu8OtgdnmqCUee9fN0Goq3M9Q5g1Yl6r8+FiIiIiIIPg12iELGtyApBe12v5+s2uDE9TDi+KK/GyzMhIiIiomDEYJcoRGjl63qrv+7l+iYY0bOdQTW+6ZwVxyvtPpgREREREQUTBrtEIWKjINiNNUnoHe/dfN0GkiRhRpdI4dcW59d6eTZEREREFGwY7BKFgHKLjL2l6h62I1PN0PsgX7fBlJxwGAVXoaV5tXDIgj3XREREREQtxGCXKARsPmeBKHT01RbmBglheoztqM7dPVPrwDdn2YaIiIiIiNqOwS5RCPCX/roiWluZF+VxKzMRERERtR2DXaIQsPGcOthNDNPhijh1gShvu7a9Ge0j1Jeiz07WobTe4YMZEREREVEwYLBLFOTO1ztw8IK6unFuqhmS5Lt83QZ6nYRpndWruzYZ+PBYnQ9mRERERETBgMEuUZDbVGgVjvs6X/dS07pECMcXHqmBorBQFRERERG1HoNdoiAn2sIMAKPSTF6eibbsGANGpKrn88MFu7CKNBERERFRcxjsEgU5UXGqtAgdcmJ8n697KRaqIiIiIiJ3YrBLFMQKax3Iq/DffN1LTewUhmijek4fHqtFnZ1bmYmIiIiodRjsEgWxjRoth/wpX7dBhEGHyVnhqvEKq4LPTrJQFRERERG1TkAEu7Is45133sGoUaOQlpaGjIwMjBkzBmvWrBE+vrKyEk899RR69eqF5ORk9O7dG88++yyqq6u9PHMi3wqkYBcAZnQVb2VeeIRbmYmIiIiodfw+2FUUBffeey8ef/xxVFVVYcaMGbj11luRn5+PadOm4Z133nF6fE1NDcaNG4e3334bXbt2xcyZM9GlSxe8+eabmDBhAurr6330kxB5nyhft2OUHp2i/Stft8HARCO6C3r/ri+0oKBKvR2biIiIiEiL3we7q1atwqpVqzB06FBs2bIFL730El5//XVs27YNGRkZePbZZ1FQUND4+Ndffx379+/HI488ghUrVuD3v/89VqxYgUceeQTff/893n77bR/+NETeU1BlR0G1QzXur6u6ACBJEqZrtCFaks/VXSIiIiJqOb8Pdj/77DMAwG9/+1uEh/+Uz5eQkICZM2fCYrFg8eLFAC6uAi9cuBBRUVF47LHHnJ7nscceQ1RUFBYsWOC9yRP5kHbLIf8NdgHgzpwIGAS1sxbn1UJmz10iIiIiaiG/D3aLi4sBAJmZmaqvNYxt3LgRAHD06FEUFhZiyJAhiIx0zv2LjIzEkCFDcOLECZw+fdrDsybyPc183VT/DnaTwvW4KSNMNX66xiHclk1EREREJOKfiXuXSEhIAAAUFBSgW7duTl9r2L6cn58P4GKwCwDZ2dnC58rOzsbXX3+No0ePIj09vcnj+mNur9Vqdfo3+Sd/OE+KomDDWXVgmBOtQ7zehvp6mw9m1XJTOhnx75Pq1+C/DlVhaLz7juMP54qax/NEnsS/r8DBcxUYeJ4Ch7+eq7Aw9aJHW/l9sHvdddfh448/xquvvopRo0Y1/vBlZWWYP38+AKCiogLAxSrMABAbGyt8rpiYGKfHNeXs2bNwONT5jv6gqKjI11OgFvDleTpZJ6GwTt3Gp2+kBadOnfLBjFqniwIkGMNRanPez7zmlAUHjpUj1uje4/E1FRh4nsiT+PcVOHiuAgPPU+Dwp3Ol1+s1Fy7bwu+D3dtvvx1LlizBxo0bMXz4cIwePRp2ux2fffYZkpKSAAA6nft3Y7dv397tz+kqq9WKoqIipKSkwGQy+Xo6pMEfztO3+fUAalTjN+a0Q0aGf29jbjC1rAZvHXJe3bUqEnbYk/A/2e654+cP54qax/NEnsS/r8DBcxUYeJ4CRyicK78Pdg0GAz766CO8+uqr+Oijj/D+++8jJiYG48ePx8MPP4yBAwciMTERwE8rtw0rvZdrWNFteFxT3Ll87m4mk8mv50cX+fI8bT0vrlx8bUYUwsL0Xp5N29x7hV4V7ALA8hNWzOwT59Zj8TUVGHieyJP49xU4eK4CA89T4Ajmc+X3wS4AmM1mPPnkk3jyySedxhsKU/Xv3x8AkJOTAwA4duyY8HkaxhseRxSMFEURFqfqEWdAUnhgBLoA0DnWiGEpJmwtcs4j2Vtqw75SK/okBOcdSCIiIiJyD7+vxtyUDz/8EAAwefJkABeD2LS0NGzfvh01Nc5bOGtqarB9+3ZkZmY2W5yKKJAdLrejpF5WjY/085ZDIlo9dxflsecuERERETUtIIJdUUGplStXYtGiRRgwYABuvvlmAIAkSbjrrrtQXV2Nl156yenxL730Eqqrq3HPPfd4Zc5EvqLZcigAg91bOoUjUtB094Ojtai3s+cuEREREWkLiG3M1113HTp06ICuXbsiLCwMu3btwqZNm9CpUyf861//gl7/09bMX//611izZg1ee+017Nu3D3379sXevXuxbt06DBgwAA8++KAPfxIizxP1opUAjPTz/roiUUYdJmWFq1Zyy60KPj9Vh0lZ4pVfIiIiIqKAWNmdNGkSioqKsGTJEvztb39DSUkJHn30UWzYsAEdO3Z0emxkZCQ+++wzPPjggzhy5AjeeustHDlyBA899BBWrlyJ8HB1OxaiYCErCjadUwe7veONaGcOiJe7yl3cykxEREREbRAQK7uzZ8/G7NmzW/z42NhYzJkzB3PmzPHgrIj8z/4yG8qt6u29owJwC3ODwckmdIk1IK/C7jS+7owFp6vtSI8KiMsYEREREXlZYC71EJFQMOXrNpAkCTMEq7sKgCX5XN0lIiIiIjEGu0RBRBTs6iVgWEpgt+m5IycCenWdKizOq4WssFAVEREREakx2CUKEnZZwZbLetICQP9EI2JMgf1ST43Q4/p0dbPzgmoHNp1T/8xERERERIH9CZiIGu0ttaHKFlz5upfSLlRVIxwnIiIiotDGYJcoSIhaDgFAbgC2HBK5ISMMSWHqS9aqE3WosMo+mBERERER+TMGu0RBQpSva9QBQwI8X7eBUSfhzs7q1d16B/DxsTofzIiIiIiI/BmDXaIgYHUo2Faszl0dlGRChCF4XubTuZWZiIiIiFooeD4FE4WwXeetqLUHb75ug+5xRlyZZFSNf3/ehh/KbD6YERERERH5Kwa7REFAM183yIJdALira6RwfHE+V3eJiIiI6CcMdomCgChfN0wPXJkUHPm6l7qlUzgiDOqmu8vz62B1sOcuEREREV3EYJcowF2wyNghyNcdkmyGWa8OCgNdjEmHiZ3CVeOlFhnrNVa4iYiIiCj0MNglCnAfHq2FqPNOMG5hbjBDo1CV1nZuIiIiIgo9DHaJAtyivFrh+MROYV6eifcMSzEhzqRetRZt5yYiIiKi0MRglyiA7S21Yp+gCvGwFBO6xKqrFgcLnSRhZKp65XpvqQ3lFsEyNxERERGFHAa7RAFMa1VXqx9tMBG1VVIAbD7H1V0iIiIiYrBLFLDq7Qo+PKoOdiMNEm4RFHAKNlo5yczbJSIiIiKAwS5RwFpzsg7lVnWrnUlZ4YgyBv9Lu3ucAUlh6p9zI1d2iYiIiAgMdokCltYW5rtCYAszAEiSJFzdPXjBjvP1Dh/MiIiIiIj8CYNdogB0stqOb86qVzC7xBowONnkgxn5Rq6gSBUAbCpU9x0mIiIiotDCYJcoAC3Nr4V6A/PF/rOSpG7JE6xERaoA5u0SEREREYNdooAjKwoWC7Yw6yXgjpzQ2MLcIDtGj/YRzNslIiIiIjUGu0QBZmOhFSer1Tmp16eHITVC74MZ+Y5W3m5ehR2FtczbJSIiIgplDHaJAszivBrheKgUprqcVguijdzKTERERBTSGOwSBZByi4xVBXWq8aQwHW7ICPPBjHyPebtEREREJMJglyiAfHy8FqKuOnd2joBRFzqFqS7VMcqAzCj19m2u7BIRERGFNga7RAFEq7fu9BDdwtxAtLpbUO1AQZXdB7MhIiIiIn/AYJcoQBwos2H3eZtq/MokI7rHGX0wI/+hmbfLqsxEREREIYvBLlGA0CxM1TXSyzPxP1rBLvN2iYiIiEIXg12iAGBxKFh+VF2YKsIg4ZZO4T6YkX9Ji9CjS6xBNb6p0AJFUXwwIyIiIiLyNQa7RAFg7al6lFlk1fjETuGIMfFlDAC5qerV3bO1Mo5Vst8uERERUSjip2SiALDoiHgL84wQL0x1KbYgIiIiIqJLMdgl8nNnahz4+qw6YMuO1mN4iskHM/JPI9PEvwsWqSIiIiIKTQx2ifzcsvxayIK00xldIyFJodlbVyQxTI8e7dR5uxuZt0tEREQUkhjsEvkxWVGwSFCFWScBd+ZwC/PlRHm7JfUyDpez3y4RERFRqGGwS+THthRZcbxKXWDpug5mtI/U+2BG/o15u0RERETUgMEukR/TKkw1vQt764qMSDVDtLF7I4NdIiIiopDDYJfIT1VaZaw8Ua8aTzDrMCYjzAcz8n9xZh36JhhV45vOWSAzb5eIiIgopDDYJfJTnxyvQ51DHaDd0TkcJj0LU2nJFWxlLrcq2F9m88FsiIiIiMhXGOwS+amFgsJUADCDW5ibxLxdIiKi0CMVnYZh01roD+wEuJuL/kvdp4OIfO7QBRt2lqhXIgckGtGjnXqbLv1kaIoJegm4fFF8U6EFD/eK9s2kiIiIyGP0361H2N9ehGS7+NnJ0bkn6mc9ByU+2cczI1/jyi6RH1qcVysc56pu86KNOgxIVN8Q2FJkhV3UsJiIiIgCl90O8+I3GwNdANDn/4Dw534B3eE9vpsX+QUGu0R+xiYrWHZUHeyG6YHJ2eE+mFHgEW1lrrIp2FPKvF0iIqJgojvxI3QXzqvHKy8gfO5vYfziQ25rDmEMdon8zBen6nG+XlaNT+gUjlgTX7ItISpSBTBvl4iIKNjoD+3W/JokyzAvmQfz3/4IWOq8OCvyF/zkTORnFnILs8sGJ5sgui/AfrtERETBRX/w+2YfY9z6H4S/8BCkojNemBH5Ewa7RH6ksNaBr06re+tmRukxMtXkgxkFpgiDDoOS1L+vbUVWWATtnIiIiCgAWS3Q5x1o0UP1p44i4ve/gH7vNg9PivwJg10iP7I8vxaiGkozukRAJ7G3bmuI8nbrHAp2lVh9MBsiIiJyN/3Rg5BsLX9fl2qrEfbqbBhXLgBkdcoYBR8Gu0R+QlEULBJsYZYATO0c4f0JBTjm7RIREQU3rXxd68R7oERECb8mKQrMK95D2OvPADVVnpwe+QEGu0R+YnuxFfmVdtX4tR3MSI9iS+zWGpRkQrhevRq+8Zx/BLsKK0MSEQUMXrP9kyhfVzGHwTphBmp//zc4MnI0v9ewZwsinn8QutPHPDlF8jEGu0R+QrswFVd128KslzAkRZ23+12xFXV2331oef/HGnReWojE98/iZ9+WodLKbVRERP5qaX4tui4rRML7Z3HPN6W4YOE122/U10J37JBq2NG1D2AwQknpgLpn34Jt2HWaT6ErOo3wP8yEYfs3npwp+RCDXSI/UGWT8elxdUn8dmYJYzuyt25bifJ2rTKwo9g3q7vfFVvx6y3lOF8vw6EAHx+vwxPbK3wyFyIiatq+UitmbryA4joZsgKsPFGP/91a7utp0X/pj+yH5HCoxh09Bvz0P+ZwWH7xNCzTH4KiE4c9kqUeYW8/D9Oy+YBDvcOOAhuDXSI/8OnxOtQIVhunZEfALNiKSy2TmyrO291Y6JsiVf/8sUY1tvxoLc7WqN+siYjIt94/UovL35lXHK/DiSoGRP5AK1/XcUV/5wFJgu2G21D3xKuQY9ppPp/p8+UIe+kxoLLcjbMkX2OwS+QHFmtsYZ7OLcwu6ZdoRJRBfbPAF0WqFEURHldWgGVHxeefiIh8R+u9Ykk+r9n+QJivGxEFObOz8PFy976oe/4dOHJ6aD6n4dBuRPxhJqTKC26bJ/kWg10iHztSbsO2YvVKY98EI/oksLeuK4w6CcMF/Ym/P29Flc27eVcF1Q6c1ljBXXSkhsVPiIj8SGGtA3kV4hXcJXm1cIj6BJL31FRBV5CvGnZ07wfo9JrfpsQnoW72a7BdM0HzMbqSszB+8ZE7Zkl+gMEukY9preqyMJV7iLYy2xVgW5F3tzI3tZp8rMqBLV6eDxERadvYxDX7dI0D69nGzqf0P+6FpKhvWjvl62oxmmC597eo/9njUIxG8fPv/87VKZKfYLBL5EM2WcFSwRZWsx64PZvBrjto9dtt6oOMJzR3PFGPZSIi8g1es/2b/mAL83WbYB81FnVPvwk5Pkn1Nd3JfKBOXWeDAg+DXSIf+s/pehTXqe9M3pwZjjgzX57u0DveiFiTb/N2tfJ1L7XyRB3bEBER+Ynmrtn/LqhjGyIf0h9S5+vKMe0gd+jUqueRs7rDNuYO1bikyNDnH2zr9MiP8NM0kQ9p3RnmFmb30eskjBRsZd5XZkO5l4LLvAo7igQ3NS5Va1fw6Ql1+ykiIvKugio7CqqbrpJvlYEPWVzQJ6SKMuhPH1eNO67oB0it72Dh6NJbOK7P29/q5yL/w2CXyEeK6xz44lS9ajw9Ui/sD0ttJ9rKLCvAtmLvtI9o6SryoiP84ERE5Gsbz7Xsmr2QW5l9Qn94j3DccUUL8nUF5I45UMLCVeO6H/e16fnIvzDYJfKR5fm1ELTWxfQuEdC14c4kadO6ebC5yOaV47f0g9OOEit+LPfOnIiISKylNR32l9mwt5TFBb1NM1+3R8vzdZ2f0ABHTk/18LFDgJ3vyYGOwS6RDyiKItzCLAGY1plbmN3tijgDEsPUl7tNXgh2ZUXBxkL1hyGt2xksekJE5DuKogiDXV6z/YcwXzc+GUpyhzY/p6OreiuzZLVAd+JIm5+T/AODXSIf2Fliw4+C/n1XtTcjM9rggxkFN0mShC2IDlU4cMHD8e7BC3aUCYqYTOsSgTBBK8Bl+bWwsX8jEZFPHKt04Gyt+po9JSccUQZ1yPvh0VrUi7ZpkUdIpUXQFZ1RjTt69G9Tvm4DuVsf4bj+CPN2Ax2DXSIfWJQnLmfPwlSeo9WCaFeFdvN5d9DaDndzZhhuzlTnCJXUy/hSkMtNRESep5V2MiYjHJOy1NfscquCNSdZXNBb9Ie0Wg61LV+38fuzu0PRqz8PsEhV4GOwS+RlNTYZK46r3xhjTRLGdVS/kZJ7jEozCcd3lnv2MigqTqWTgGEpZs2bG9wWR0TkG1oFBUemmTSv2SxU5T3u6K8rZA6HnNlVfbwj+wGZLaYCGYNdIi9beaIOVTb1lqfbsyMQLtgiRe6RE2NAWoT6krfTgyu7DlnB5iL1B6f+CUbEmnTITTOjY5T6+F+erse52qbbXhARkXtp5ev2aGdAYpgeg5NN6BqrTjX69qwFJ6u9U90/pCmKcGVXTkmHkpDs8tML83arKyGdO+Xyc5PvMNgl8jL21vUNrbzdgjodzgnys9xhX5kNlVb1jY2GLdU6ScJ0wXl3KMBy9m8kIvKqw+V2lNSr3w8a3jskSRK+VysAlubzmu1pUvEZ6MqKVeNtrsJ8+fMIgl0A0LMFUUBjsEvkRUcr7NhSpK7M2yveiL4JRh/MKLRo5e1uLvZMlSqtfN1L5zG1c4SwyueivFooCoueEBF5S0uu2XfkREAvuGgvzquFzGu2R3lsC3PD83TRCHZZpCqgMdgl8qLF+dqFqST21vU4zWDXQy2IRLlfBgkYmvxT/nDHKAOubq+eV16FHTuK2b+RiMhbRNdsCcDIS3YFpUTocUN6mOpxJ6sdLe7PS20jajkEAI7u/dxzgJg4yGkd1cdlkaqAxmCXmlVc58ChCzY42A7FJXZZEW5zMumAKdksTOUNnaINwhxZT/TbtckKtgpW8QclmRBpdL70slAVEZFvyYqCTYJKzH0SjIgz85rtc4oiXNl1pGdBiY1322FEW5l1JYWQykrcdgzyLga71KQXv6/EFcvPYdinxRjySTGOlHu4KWkQW3fGgkJBbujYjuGIFzVcJY8Qre6erJHdXlzk+xIragS9F0XHH9cxHHEm9cr+J8frUG1jFUgiIk/bX2ZDuaDGwijBNfuGjDAkh6s/Qq8qqEO5oK86uU535jh0VeWqcVdbDqmer6tGv12u7gYsBrukadM5C17eWwXHf6/9+ZV2/GLjBeYRthF76/oH0QcXAFh/1r3bzzaeE29BFgW7YQYJt+eo/w6q7Qo+PcH+jUREnqaZrysobGjUSbhTcM22OICPj3N11xM083XdVJyq8fk0ilTpmLcbsBjskqYPBNVgd5+3YWcJV3db63y9A5+fqleNd4jQ4xpBviZ5juiDCwB8dMy9QaUo98usBwYnifv9at30WMxtcUREHicKdvUSMCxVfM0WVdIHuJXZU0T5uoqkg6NbX7ceR0lKgxyXqD7+EVZkDlQMdkmT1l1OrRVK0rb8aB1Eu1GndomAXsfCVN7UPlKPHnHqPonrCy04UeWercz1dgU7itWvn8FJJoRp9FLum2BC73h1Re6tRVbkV/AGExGRp9hlRdgpYUCiEdFG8UflbnFG4c3L3edtOFDGa7ZbyQ7oD+9RD3fqAkRGu/dYkiTO2z11DKitdu+xyCsY7JLQqWo7jlc5hF9bcbwONcwjbDFFUbDoiPgGwfTO3MLsC1M17sgvcVOfxO9KrKgXvHy0tlA3uIuru0REXren1IYqW8vydS81o6vW6i4XBdxJV5AHqVb9O3V3vm4DWRDsSooCfd4PHjkeeRaDXRJqqnx+lU3BSuYRttju8zYcKlevGI5MNSErRr3CSJ53R04ERAusS/Jq3VJ1fKOgoieg3fqowe05ETAJrspL82thZzV0IiKPaEl/XZFJWeGIELyZfHC0DhYHr9nuoj+0Rzju7nzdxufVyNtlkarAxGCXhET5hpdiTkrLaf2uZnSJ9PJMqEFyuB43Zqj7JJ6ucTT7t98Sog9OkQYJAxLFuV8N2pl1GJ+pbkN1rk7Gf86oc76JiMh1ouu+SQcMTm76mh1t1OGWTuprdplFxlpBnQ5qG/1BQb6uXq8ZlLpKzsiGEq7+jKZnkaqAxGCXVBRFwSaNSrINthRZcbTCva1aglGtXcZHx9TBboxRwoRO6mCLvOcuze1nrt3IqbHJ2Fmifv0MTTHBpG8+P1uzf+MR3mAiInI3q0PBNo2e6BGG5j8ma1+zuZXZLew2YXEoOfsKwKy+0eAWOj0cnXuqh48dBGxNfz4m/8Ngl1SOVzlwukacr3upJfm8kDdndUE9KgV5QJOzw1v0Jkqec12HMCSHqYPPf5+swwUX+iRuL7YKi5FpVYG+3FVpZqRHqvsurz1Vj5K65l+XRETUcjtLrKgTbDlubgtzg2EpJuTEqK/ZX5+14EwLPktR03THDkOyqFfJHT08k6/b+PyivF2bDboTRzx6XHI/ftomlabydS+1hHmEzdK6s8stzL5n0EmYkqX+MGNxAB8K2m61lNbrp7lCJw30OgnTBCsFdgVY7sK8iIhITavGQkuv2ZIkCd/TZeVivQVyjf6QRn/dKzyTr9v4/Fp5u2xBFHAY7JJKS3MWC2tlrDvjen5jsCqodmCjYDv4FXEGDEhUt5gh77szW7yV3JWtzKLXT4xRQp+Elp/zaRpVuhfl1UJReIOJiMhdRNfsMP3FbcwtdWfnCIi6CC7Kq4HMa7ZLhPm6RhMcOT08elw5+wooenURUebtBh4Gu+REURThXU6zeocOAJbXb8qyY+IbATO6RkKS2FvXH3SO0aNvjHqb2b4yG/aWtj4vp8IqY3epur/i8FQzDK3op9wp2iBcVThcbseu8+zfSETkDnV2Bd8Vi2osmGFuQY2FBmkRelzfQX3NPlHlEPbvpRayWqDPV7f7cXTpBZhatvLeZiYz5KxuqmF93gFAZvvNQMJgl5z8WGFHcZ36RXxXl0i0j1D/uXx+qh7nRQ1FQ5xDAT44rg52DRJwR46HCipQm0xIERdaa0tv261FFoh29rc09+tSLHpCRORZO4otsLpQY+FS0zXSk3jNbjt93gFIdvUNXk/n6zYep2sf1ZhUUwXd2RNeOT65B4NdcqKVb3hVezOmdVZfyG3yxX5y5GxHuQ5natXvoGM6hiExTGOZnHziukQHIgTtjj84Wot6e+u2n20sFN/Bb2nu16VuzgxHjEm9svDx8TrU2nlXmYjIVe68Zt+UEYbEMPXH6pUn6lEhiqipWb7K1208jkbero5bmQMKg11yIgp2JQAjU82YrrXSlFfDPMLLrCoSRE9gYSp/FKEHJnZUf7AptypYc7J1N3JEuV/xZh16thP/PTQl3CDh9mz1a67KpmDVCfZvJCJyleiaHWWQ0K8NdTVMegl35Kiv2XUOBZ8c56JAWwjzdcMihNuLPcHRRd1+CGDebqBhsEuNZI183d7xRrQz65AVY8DIVHXBhoMX7NjNPMJGZRYZ60vVq7ep4TqMFuT0kO9NzRafl9YUqiqrd+BAmfp1MDLVBF0bc7Q1tzIzV56IyCVVNhnfn1ev7A5PNcHYihoLl2pqUYBaqa4WuuOHVcOObn0AQeEoj4iKhaNDJ9Uwg93AEhDBrqIoWLVqFcaPH49u3bohLS0NgwYNwiOPPIITJ044PXbOnDmIi4vT/KegoMA3P0QA+OGCHRcs6hXaS7fzaK1MulK9NtisKLDApqjfKKd1iWhVkSLynisTDegSq37z/OasBaeqxTm9l9t0zgrR/oa25Os26JdgRA/BqvCmc1Ycr2zZvIiISG1bkRWiTJW25Os26NHOiIGCVeGdJTYcusBFgdbQH9kHSVAIylv5ug1kwVZmXWkRpNIir86D2s5Lt0Zc88wzz2DevHlITU3FuHHjEB0djQMHDuD999/Hxx9/jC+++AI9ejiXIJ86dSo6duyoeq7Y2FhvTTvgaLUcuvTD+oROYXhsm4Qqm/M7xEfHavHi4BhEGALi/onHKIqCpUfFv8fpgpxn8g8X+yRG4LmdlU7jCi72SXy8X0yzz+Fqr0ated3VJRKzd1SovrY4rxbPDGx+XkREpKZVo8SVG5QAcFfXSOw6X64aX5RXiz8O5mfQlhJtYQa8l6/beLyufWD8ZrVqXH9kP+zDUrw6F2obvw92i4qKMH/+fGRkZGDTpk1Oweq8efPw9NNPY968eZg3b57T902bNg25ubnenm5AE1349RIwLOWnrcsRBh0mZ4XjX0ecV3IrbQr+XVCPKYJ8lVCyt9SGH8rV1amHpZiQI1g5JP9xR04E/rCrEo7L7vQvyqvFo32jm92KvEnw+kkJ16Gri+d9Sk44frezArbLbnAvya/B7P7R0HO3ABFRq4luUMaaJPSOb32+7qUmZYVj9vYK1F32ZrL8aC2eGxgDUytaGoUyUXEqJTIackaOV+ehVaTqYrB7nVfnQm3j98twJ0+ehCzLGDp0qGpV9qabbgIAnD9/3hdTCyp2WcEWwYW/f6IRMSbnP5O7unIrsxatdjVauZfkP1Ij9Lg+PUw1frLaoVmxs0FxnQOHytXbikemml3uqZwQpsfYjup5na2V8c1Z8coEERFpK7fI2CvoiT4i1ezyDcRYkw4TOqmv2efrZXxxmsUFW6S6ArqT+aphxxX9AZ13QxclIQVyfJJqXHdkn1fnQW3n98FuTk4OTCYTtm3bhspK5y2Ga9euBQBcddVVqu/bsmULXnvtNbzxxhv497//jerqaq/MN1DtK7Wh0qZOXhHlrgxINOKKOPVq1YZCC05UhW4eYb1dwQfH1MFulEHCxE7srRsItG5KLG6muIhoVRdwbQvzpZgrT0TkPls0eqLzmu0f9If3QhJ0+fD2FmYAgCQJ++3qTx8Haqq8Px9qNb/fVxkfH4/nnnsOzzzzDAYPHoyxY8c25uxu2LAB999/Px544AHV982ZM8fp/2NjY/GnP/0JU6dObdFx6+v97+6b1Wp1+rc7fX1KXBZ/aIIk/F3ckWXC73erA9v3D1XiiT6huYq5+qQFFVb1xXlipgkGhxX16t3N5GOXv6auSgISzRLOX1aobVVBHV6orEWsSXx/8JvT4g8wg+Pdcy0ZHq8gLVyHwjrnvcyfnaxDURPzChaevPYR8e8rcLjrXH1zSnzNHuKma/bAOAWZUToUVDtfs786XY9T5bVIEvTjDSaunqfI/d8Jx2tzesLhi8/nWd1h3Pa1athx8HvYeg/x/nzcyF+vf2Fh6t0RbeX3wS4AzJo1C+3bt8evfvUrvPfee43jw4YNw2233QaD4acfo1evXnjrrbcwcuRIpKamoqioCF988QX+7//+DzNnzkRsbCzGjh3b7DHPnj0Lh8M/o5OiIvdXgPu6wAzAuV2OQVLQ3lKEU6fUjx9mBPRSOByXVR1ekl+DO+JKEYopKZ/lmyB6SV0bWYFTpy54f0LUYpe+pm5KNGLRGeecrXoH8M89RZicJt65sP5MGC7fKJNilqG/cBanyt0zxzGJRrx3ynleNhlYffAcrkrwz2uVu3ni2kfUgH9fgcPVc/XtafU1u51RQURlIU65abFubIIB86ud2zXKCrDq4DnckMRrdlO6H9ipGrNFxeKEDRB+KPWwsOhEXCEYr/9+K87Gtff6fDzBn65/er0e2dnZbnu+gAh2586di5dffhlPPfUUpkyZgtjYWOzfvx9PPfUUxo8fjwULFjQGsDfffLPT92ZmZuKBBx5At27dcMstt+DFF19sUbDbvr3//fFarVYUFRUhJSUFJpO6322bn9ehYO/WMtX4oEQjunRKFH5PBoAbz1ZhzWnnO0FFFh1OGFNwdZr75hco9uy5AMD5Lm6HCB3G9mjvct4meYboNfXzGDsWnVFXP/78QjgeGRynGj9b68DJ+nLV+Ki0cHTsqM7zaau7ou1475R6Xj86YjEjI7grfXvq2kcE8O8rkLjjXJ2vl5FXq74BPTLVjMyO4s88bXF3nAPzC8pV44ftMfhZRpTbjuOPXDlPUkUpws8XqsYdPQYgQ9BlxSs6dIAcHgldnXNKU3zRSegzMnwzJzcJheuf3we73377LebMmYOZM2fiN7/5TeP4sGHDsGzZMvTr1w/PPPNMswHsVVddhaysLBw8eBCVlZWIiWm6ZYc7l8/dzWQyuXV+e4osqBPcZBzVIbzJ49zTHVhzulQ1/kGBHTdlhVZLlFPVdpyoVveDG9U+DOHhzNf1d5e+pvqGAVcm1eK7EufiJXvLHMiv1aPXZZU6d2hsYb4mvenXT2v1S1GQGFaF8/XOf2dbSux+fb1yJ3df+4guxb+vwOHKudp1Tpy2dU16hFvPf3ezgvTIKpyucf6AxWt20wy7D4m/0GuQT39vctfe0O3d5jRmKMhDmE4CTO7J9falYL7++X3SwFdffQUAwjZCKSkp6NKlC44dO9aiAlQJCQkAgLo68YUuVGn1122uUMPoDmakhqv/hP5dUIcLFnXgF8y0+vW5q9gFeZdWcRFRoaqW9Kd2B0mShAXjfrhgx3kmhBMRtYj2Ndu9q1qSJAnfB45WOnCmhtdsLZr9dXsM8PJMLju+oAWRZLdBd/xHH8yGWsPvg92GhGmt9kKlpaXQ6XQwGpvui1ZTU4PDhw8jMjKyMeili0SBWpgeuDKp6Qu/QSdhamd1MSqrDHxwNLQqDm48J07sz00Nzi0hwW5SVjgiDOqt58uP1sF6Se9ERVGEH5yyovXIiHL/xhmtAHqzxt8fERE5E33mSYvQoXOMB67ZGp8BtG6Qk7i/rpyYCiUpzQez+UlT/XbJv/l9sDt06FAAwNtvv42KCud8tffeew9nzpzB4MGDYTabUVVVhfx8dV+uuro6/PrXv0ZVVRVuueUWp4JWoa7ermBHifqD8pBkM8wtqDI1XaNVSyiV11cURfjGlRWlQ7oHAh7yvBiTTtguqswi4/NTP1WCLKh2qLaoAe5f1W0wSmPlQWulgoiIflJY68CRCnWhwVw39EQX0Xov4DVbTCophK5EkK/ri5ZDl5GzukMRLKzp2W/X7/n9J/FbbrkF7777LrZs2YJBgwZhzJgxiI2Nxd69e7FhwwaEh4fjj3/8IwCgrKwMV155JQYMGICuXbsiJSUFxcXFWL9+Pc6cOYMePXrghRde8PFP5F92lFhhEeymaemH9c6xRgxLMWFrkXPAvL/Mhr2lVvRNCP6VzRNV4oBnRErTuw3Iv83oEoGl+eqbNovzahoD4bamALRVTowBaRE6FNY6pwlwlYCIqHlaPdE9dYMyI8qArGg9jlc5f0bYUGiBoigsXnkZ/aE9wnF/CHZhNEHO6q5aydXnHwBkB6DTa3wj+Zrfr+zq9Xp88skneO6555CWloaPPvoI8+fPR35+PqZMmYJvv/0WAwcOBAC0a9cO999/PxRFwVdffYW33noLq1evRmpqKv7whz/g66+/Rnx8vI9/Iv+i/WG95UHqjBBf3d14Tvw7HMlgN6ANTzEhO1r95vWfMxac/e/NDa0gc6Qgt9YdtHLAjlTYUVjLHDAioqZ4q8bCpUQ3P0/XOFBQzWv25fSHNPJ1/SHYBeDoIsjbra2B7vQJ70+GWszvV3YBwGw24ze/+Y1TNWaRmJgYvPTSS16aVXAQ3eWMNEjon9jyYHdip3A8sa0C1XbFafzDo7V4YVAswgS5j8FE681zeDKD3UAmSRKmd4nEC99XOo3LCrA0vxa/7RMlDHa7xhqQGuG5O7y5qWZ8cFRdZG9ToQW354hvPBERkfjmdEaUHp2iPfdxODfNjPePqG/+byi0ePS4AUdRoD8oyNdNy4AS7742fq5wdOsDfLZENa4/sg9yxxwfzIhawu9Xdslzqm0ydgrydYenmGDUtTxAjTLqMClLnd9YblWw5mRwV77WzNeNkJEsqFRNgWVq5wiIXgqL8mpwpMKOc3WCdlMersCt9fzMASMi0nay2o4TVerVVE9fs0VV9AGmn1xOOncKunJ1MVrHFb6twnwpR+eeUARbz3UsUuXX+Gk8hG0vtuKyxVgAbdvOo7WVeWGQb2U+UmFHkSDgGRTL7UnBoH2kHtd1UL8ejlc58Oc9VcLv8eR2OADIjDagY5R65VhrOz0REWkHl1rBqLukROjRLVa9grvxv3m7dJE+74Bw3N7DP7YwAwAioyGnZ6uG9Uf2ATyXfovBbgjbcNZ9uSuDk03oKriYf3vWgpPV6sqHwULrzXNQbGj1GQ5m0zV67n58XLxrYaQX2k2JXqMnqhxB/VojInKFL/J1mzrGuToZ+ZW8ZjfQ5x8Ujstd+3h5Jk0TtSDSXTgP6fw5H8yGWoLBbggTrQTFmCT0iW99rqkkScLVXQUQVrQNFqI3TwnAAK7sBo0xGWFIMLfsUtmznQEJYZ6vyKi17Y7b4oiI1BRFwaZCddpWToweHSI9f81mC6Lm6Y6qg105KQ1KrH8VlpUFRaoA9tv1Zwx2Q1SFVcaeUptqfESKGfpW5Ote6o6cCIha8y7Oq4UchNs7ZEXBpnPqN8+ecXrEsTZV0DDpJdzRWZ2TLuLp3K8GzAEjImq5Y5UOnBFUrPfWNVtrx89GQQAekupqoTtzXDXsyOnhg8k0zdGNwW6gYbAboracs0AWxJ+uXPhTIvS4IT1MNX6y2hGUF/QfLthRZlFvV2Z/3eAzQ2Mr8+W8sR0OuJhL3DlGlANmZQ4YEdFltGoaeDpft0FCmB69BLvmNhZagnIxoLX0xw5BEvweZD8MdpX4ZMiJKapxFqnyXwx2Q5Snclfu6qrVc7fGpef1R1qraAx2g0+PdkYMSGz6vOokYHiKdz44AUCuoBf2mVoHjguqjRIRhTKtzzwjvXSDEgByBau7pRYZhy4wb1e0hRnwz5VdAHAI8oj1Z08A1RXenww1i8FuiNoo2H6bYNahRzvXer5dnx4mbLmzqqAO5YJV0EAmevPUScDQJPbNC0bNre72TTAiroW5ve7AFkRERM3TahF4RZwByeGez9dtwGu2Nr0g2FWMRsiZnX0wm+aJilQBgP6IuKI0+RaD3RBUVu/AgTJ1vu7INBN0gv5hrWHUSbgzR726a3EAHx8PnkJVDlnBliL1G1T/BCNiTHxZBaNbs8LRVO2pUV7aDtdgJPN2iYiadbjcjpJ69c12b6WdNBieahb2bQ/5tnGKIgx25cxugME/d8ppFqnK41Zmf8RP5SFItKoLuK9Qw3SNnruLgqjn7r4yGyqt6vwSb795kvfEmXWY0Em7UJW3z31SuB494gR5u+fYu5GIqIFmf10vX7NjTTr0S1AHb5vOWeAQFVEJEVLxWUhV6u2/js7+uYUZAOT2mVAiY1Tj+h/3+WA21BwGuyFok4cbq3eLM2Jwkjo3Zfd5G/Iq1CvKgciX/frId7S2MhskYGiK5/vrXk6Ub1ZcJ+PHCuaAEREBwH/O1KvGJGjvjvEk0eesSquC/YLddqFCn/+DcNxf83UBADodHF16qYdPHAEs6r838i0GuyFIFKilhuvQJdZ9uaYzNApVrT8bHNt1RHeKDRIwNNn7AQ95z8hUEzKj1HuZByaZEGX0/uVUMwcsSF5nRESuKKx14D9n1NfDXvFGtPNijYUGo9ozb/dyWsWp/LES86Uc3dRFqiSHHbrjh30wG2oKg90QU1TrEK765KaZIbmYr3up8R3DIHq2YMhNsckKthapt4IPSjIh0gcBD3mPTpLwWL9o1fjMnlE+mM3FlYlgfZ0REblqeX6tsM3izZnqNoneMCTZBIMobzeEg11hvm5cIpT4JB/MpuU0i1RxK7Pf4SfzEKPZa87N22/jNXvKWQO+p9z3JVbU2JmvG6qmd47A/w2ORU6MHl1jDXhlWBwm+OiDU5xZh96C19mmc+zdSEShTVEUYa0QCcDUzuLdZ54WZdRhkCDNa0uRFbZQzNu11EN36qhqWO7cA3DjAownyJ26QjGqzyWLVPkft+1bLSoqwubNm3HmzBnU1tbiiSeecNdTkxtp3T10V3GqS+WmmVR5KGUWGQcv2IWBcKBgvm5okyQJM3tG+Ww193Kj0szYd9nr7IJFwYEyG/okcFs9EYWmbcVW5Feqd7Jd28GMjCjftQgcmWbGtmLn3WE1dgW7z1sxODm0PkfoCo5Acqh7w/t1vm4DgxFyzhXQH97rNKzP+wGQHYDOe22tqGkur+zW1NTgV7/6FXr16oX7778fzz33HObOnev0mHvuuQcJCQk4cID9p3xNFKilR+qFeYiuCtaecqJq1mY9hEW5iDxN6yZLoL/OiIhcodUBYoZGxwhv0SoGuqFQ3CkjmOnzxfm6/lyJ+VIOQQsiqb4WulPHfDAb0uJSsGu1WnHrrbdi0aJFMJvNGDFiBBISElSPmzFjBmRZxpo1a1w5HLnoVLUdx6vUd9BGuTlft8GwFI2ecgH8IbzermB7sXr+g5NMCBMl4hB52LAUE/TC3o2h98GJiAgAqmwyPj1epxpvZ5YwtqN2CzlvGJxsglmwvhDIn43aSpSvq+j1kDt188FsWk9UpAoA9Ee4ldmfuBTsvvvuu9ixYwcGDBiAHTt2YPXq1ejcubPqcaNGjYLRaMQ333zjyuHIRd7uNafVU25zUeD2lPuuxAqL+n6BR7aBE7VEjEmH/onq19mWcxbYA/R1RkTkik+P1wlra9yeHQGz6O6gF4UbJFwp2Am2vdgCiyOErtmKAp2g7ZDcsTNgCozPVI7OPaFI6lBKxyJVfsWlYPfDDz+EXq/HO++8g/bt22s+zmw2o1OnTsjLy3PlcOQirZWe3FTPbb8VBYGVVkWVYxgomK9L/kj0OquyKdhbGpivMyIiVyz20y3MDUTX7HrHxRvqoUIqK4GuvFQ1HhD5ug3CIyFnZKuG9Yf3ALLs/fmQkEvBbl5eHjp27IjsbPWJvlxcXBwqKipcORy5QFEU4cpudrQe6R4s1BBs+YSbBNWsIw0SBiQyX5d8RzsHLDBfZ0REbXWk3KYqAAUAfROMflO0L9g+G7WFXrCqC/h/f93LObr3VY3pqsqhKzjig9mQiEvBrsPhQHh4y3IfqqurW/xYcr8TVQ6crhHn63rS0CDqKVdjk7FTcNd1aIoJJh9vi6LQNiTFBFGL50B8nRERucLfV3UBYGCiCRGCD0ehdM3WCfJ1gQBb2QXg6DVYOK7ft8PLMyEtLgW77du3x4kTJ2C3q0u7X6qiogJ5eXno1KmTK4cjF/hq+22kRk+5rQHYU257sRU2wa4U5uuSr0UYxK+zbcVWWEMpB4yIQppNVrD0qDrYNeuB27L9J9g16SUMTVZfs3eWWFFrD43tr8LiVNGxUJK10yL9kaN7XyhGdd0Mw77tPpgNibgU7F511VWoq6vDe++91+Tj3nzzTTgcDowePdqVw5ELNgq23wLeyTUVHaPGruD7AMtN0SzwpbGFlMibRDddau0Kdp0PrNcZEVFb/ed0PYrr1MHi+I7haGd2udumW4mu2TYZ2F4UAtdsm1W4zdeR0xPwQHcQjzKHwdG9n2pYd/QQUF3p/fmQikuv/Iceeggmkwm/+93v8Ne//hU1NTVOXy8vL8eLL76IV155BZGRkXjggQdcmiy1jaIowpXd7nEGJId7vum1VkAdaK1RRL/DGJOEPoKK00Tepvk6C6FtcUQU2vy1t66I9mej4L9m604ehWRTF1AMlP66l3P0GaIakxQZhgPf+WA2dDmXgt2srCy88cYbcDgceOqpp5CVlYU9e/YAAPr06YPOnTvjlVdegV6vx1tvvYW0tDR3zJla6UiFXXin01sVhAcniXvKBVIhhgqrjN2CyrbDU8wwiJoJE3nZlUkmhAX464yIqK2K6xz44lS9ajw9Uo+r2vvfDqy+CUbEGNWfH0Lhmq0/GhzFqRrYBcEuwLxdf+Hyno4pU6Zg9erVGDx4MGw2G+rr66EoCk6dOgWHw4G+ffvi008/xcSJE90xX2oDzXxdL22/DTNIGCzIJ9xRbEG9oA+eP9paZIEoxZj5uuQvzHoJQ5LVf4/flVhRFyCvMyKitlqeXwvRpW56lwjo/HBrrEEnYZjgc9ju8zZUWoM7b1eXL8jXlSQ4srr7YDauU1LSISepc431+3ewBZEfcEvPmaFDh2Lt2rUoLCzEgQMHUF5ejsjISPTo0YNFqfyAaBujBGCkB/vrXm5Umlm1bbmhp1wg9KjdWKjRozgA5k6hIzfNjPWXvd4tDmBHsdUvVzaIiNxBURTNLczTOvvfFuYGuakm1Wq0Q7lYxPPGjDAfzcrzRMWp5A5ZQLj/nqsmSRLsfQbD9PWnTsO6ygvQFeRBzurmm3kRADcFuw3S0tK4VdnPyIoizP/oFW9EvGjPo4fkppmB3VWq8Y3nLAERMIpWx+PNOvRs57kexUStNSpNfANr4zkLg10iClo7S2z4sULdGeSqNDMyo/33fVprd9jGQkvQBrtSeSl058+pxuXOPX0wG/dx9BkCXBbsAoB+33YGuz7mX6XpyO1+uGDHBYt6X4+3t98OSDQhMkB7yl2wyDhQps7XHZlq8sutURS6+gfw64yIqK0W5dUIx/2xMNWlesUb0c4cWnm7umOHhOOB1l/3co4r+olbEO1n3q6vuRTsrl27Fn379sUbb7zR5ONef/119O3bF//5z39cORy1gXZ/Xe9tYQb+21MuRdxTrkbUvNaPbDpngSjjkfm65G+MOgnDBa+zXSVWVPv564yIqC1qbDJWHK9TjceaJIzPDPfBjFpOJ0kYKcjb3V9mwwVLcF6z9fni4lSBWom5kTkcjq59VcO6/INAjXpnI3mPS8Huhx9+iFOnTuGmm25q8nE33ngjTp48iQ8//NCVw1EbiFZ0dBIwLMX7gZqoIJZNBrYX+3cLIu0bBgx2yf+I/i7tCrAtFHo3ElHIWXmiDlU29S3p27MjEC7Y6eJvRJ+NFFy80R6MRPm6SkQUlNQMH8zGvbRbEO30wWyogUvB7p49e9CuXTt07dq1ycd1794d8fHx2LVrlyuHo1ayywq2CC6W/RKMiDV5fwd7U7kp/myTYH4p4Tp0jfXfPCAKXYH6OiMiaotA6q0rMkqjnkJQXrMdduiO/agezrkC0AV+ZqW9z2DhuH7fdi/PhC7l0l9WYWEhOnbs2KLHZmRkoKioyJXDUSvtK7WhUnC301fbb/sEYE+54joHDpWri17kppkhMV+X/FDveCNiTYLXWZCuEhBR6DpaYccWwa6Vnu0M6Jugzp/0R91iDUgOV38cD8ZgV3f6OCSruhdyoPbXvZyS1hFyYqpqnC2IfMulYNdgMKC+Xv1HK2KxWKAo7PXoTaIqzIDvgl2DTsJwUU+5Uhsq/LSnnGhVF/Bej2Ki1tLrJIwQ/H3uLbWhPEhzwIgoNC3J1ypMFRkwN6QlSRJ+pjhUbkdxncMHM/IcnWALMxD4xakaSZJwK7Ouogy6U0d9MCECXAx2MzMzkZeX1+yKbVFREY4cOdLiVWByD9GKqVEHDEn2bnGqS4nyCWUF2Frkn3cwtVadWZyK/Jnog5OsAFv89HVGRNRadlnBknz1FmaTDrgjx78LU11OqwaI1g33QKXP1wh2s6/w8kw8xy4IdgFuZfYll4Ld0aNHw+FwYPbs2U0+7qmnnoKiKBg9erQrh6NWsDoUYUGaQUkmRBp9lxehnU/on8VzRKvj6ZF6dIr2Xo9iotbS+uAUjNviiCg0rTtjQWGterfK2I7hiA8LrPdozc9GQZZ+IipOJadlAFExPpiNZzh69IdiELQgYrDrMy5FPQ8++CCio6Px6aefYsKECVi/fj1qay/eZautrcW3336LiRMnYsWKFYiKisKsWbPcMmlq3vfnraixq7eNi0rce1PPdgbEm9V/dv6Yt3umxoGjleotRMzXJX/Xo50BCQHyOiMiaotA7a0rkhWtR4cIdYAeVNfs6grozp1SDTtyevpgMh5kDoejWx/VsC7/B7Yg8hGXgt2UlBS89957CA8Px8aNGzFp0iSkp6cjKSkJ6enpuPXWW7FhwwZERETgn//8J1JT1Unb5BlaKzi+3n57saecehv1gTIbyur9KzdF63eYK5g/kT/RSRJGCnpp/3DBjlI/e50REbXW+XoZn59S14zpEKHHNRrVjf2ZJEnIFVyzj1Y6cKYmOK7Z+qOHheMB319XwNFbXZVZkmXoD7IrjS+4vJ/1uuuuw7p16zB+/HiYTCYoigK73Q5FUWA2mzFx4kR888033MLsZaK7gWY9cGWS7wM10RbLiz3l/GsrM/vrUiDTurHlb68zIqLWWnHCApug3t7ULhHQ6wJz51Wwp5/oj/4gHA+WSsyX0srbNezb4eWZEAC4pVFot27dsHDhQlgsFhw9ehRVVVWIjo5G586dYTL5PrgKNfV2BTtK1B9ohySbEeYHDdabyk2Z0Ml/ikqIcmWyovXIiGJ/XfJ/WhXDNxZaMNGPXmdERK2hKMCSY+IAcHrnwNvC3EAz2D1nwZ0B/HM10AmKUynmMMgdOnl/Mh6mtM+EnJACXalzAV/9vh0X/4CZCudVbq1UZDab0aNHDwwZMgQ9evRgoOsjO0qssAh2vfjL9tuusQak+HlPuRNVdpyqVv8Sfb0NnKilusQakOrnrzMiotY6WK3D4Qr1+/PIVBOyYgL3ZnTHKIOw+GVQ5O3KMvTHDqmGHdlXAPrAPWeaJAmOPuqtzLry82xB5AO+K8tLHuOv+boNLuamqOdy2I96ynELMwU6rdfZjxV2nKv1j9cZEVFrrS4SV1qe0SXSyzNxP9GOnFPVDpyosvtgNu4jFZ6EVKcuKBaMW5gbsAWR/2jx7ZTNmzcDACIiItC/f3+nsdYYMWJEq7+HWkcU7EYaJAzwg3zdBrmpZnx0rE41vqnQgluzfb9dR6u3ndbWUCJ/lJtmxoei19k5C27zg9cZEVFr1NoVrC1Rf3SNMUqY0CnMBzNyr1FpZizMU/cO3lhoQafowF0BFbUcAgBHEAe7jisGQNEbIDmcb1QY9u2Abfx0H80qNLX4lTN+/HhIkoQuXbpg+/btTmMtJUkSSktLWz9LarEam4ydgnzdoSkmGP2oaIPWKvMGPwh2FUURrux2izUgRdAagMhfNfU6Y7BLRIHm89NW1DjUn2UmZ4cjwhD4mxWbKlJ1V9fAXbnW52sVp7rCyzPxovAIOLr1geHg907Durz9QG01EBHlo4mFnhYHu+np6ZAkyal9UMMY+Y9txVYI2uv6zRbmBp2i9UiP1OP0ZSX1/aGBen6lHefq1GUe/e13SNSczCg9MqL0qvxz5u0SUSBaclTdbggIji3MAJAaoUfXWAOOVDivBm48Z4GiKAH7mVsnWNmVk9KgxMb7YDbe4+g9WBXsSrIM/Q+74LjyKh/NKvS0ONjdv39/i8bIt7R7w/pXoCb9t9/usqPOWywbesp1iPTdCqpWvu5IBrsUYCRJQm6qGUvynbfFHa9y4FS1nZXFiShgnKiyY3OxOnf1ijgDBiQafTAjz8hNM6uC3cJaGfmVdnSJDcCfs64GujMnVMOOzj29Pxcvc/QZDCz/q2rcsH8Hg10vCvw9H+REFKjFmCT0SfC/C6RmCyIfrzptLBT3IfWXatZEreGvrzMiotZYLMhlBYDpXSICdsVTRPuaHZg90vXHDkNS1FsOg7k4VQO5Qxbk+CTVuH7f9ostiMgrXAp2b775Ztx2222wWPihyR9UWGXsKbWpxoenmGHwo3zdBlq5Kb4ssy8rijAI6BVvRHwY83Up8Pjj64yIqDUcsoKl+epg1yABd+QEV/2BkRo31gP1mi3awgwEd3GqRpIER291VWbdhfPQnT7ugwmFJpeC3R07dqCkpARmM7d3+oOtRRbIAZCv2yAjyoAsjZ5yio/ueB26YEepRZSvy1VdCkwdIvXIFrzONp2z+ux1RkTUGusLLaoaHwAwpmMYksKD60Z0QpgePdupU0w2nbNADsBrtqg4lWI0Qu6Y44PZeB9bEPmeS8FuamoqHA72a/QXgdgbVjS30zUOFFT75u9K83foZznPRK0huuF1usaB41W8fhOR/1uksYU5WApTXU702eh8vYxDFwKs366iCNsOyZndAIP/pdd5gqPnACh69Q0ZBrve41Kwe9111+HHH39ESUmJu+ZDLhDlc8SbdcI7hP6iqdYoviCqBq2TgOEMdimAcSszEQUqq0PB2lPqKsyp4TqM7hCc781aN9hXF6j7pvszXUkhpOpK1bijcwhsYW4QHglHl96qYX3efqCuxgcTCj0uBbuPP/44YmNj8ctf/hJVVVXumhO1QVm9A/vL1Pm6I1NN0Plx4YaRGhd0XxTPccgKNgmC3b4JRsSaWMuNAldTvRuJiPzZrvNW1Ap6Kt6RE+GX9UjcYUSqGQbBj7Y4vzagtjIbjx0SjodUsAvAIdjKLDkc0P/wveDR5G4uLfmtW7cO9957L1577TUMHDgQEydORPfu3RERoV0sYOrUqa4ckjRsOieu0uev+boNUiP06BZrwI+X95Qr9H5Puf1lNlRa1W8io7iqSwEuOVyP7nEGHC4Prt6NRBT8tG7KXZce5uWZeE+cWYfr08Pw+WUr2qeqHdhYaMFV7QPjZzccPywcD4VKzJdy9BkCfPA31bhh33Y4BuX6YEahxaVgd+bMmZAkCYqioKSkBO+++26z38Ng1zM0++v6ebALXJzj5cHuuToZeRV2dI3zXk6H1u9wVHv//x0SNSc3zawKdovrZPxYYUd3L77OiIhaQ/TeHKYHrkwK7sKRd3WNUAW7wMX85UAJdkUru3K7RCjxyT6Yje/I6VmQ2yVCd+G807h+/39bEPGGs0e5FOwOHz6cKwJ+QpRrmhKuQ9dY/83XbZCbZsY/DqvzFjaes3g12BXlLxokYEhycL+hUmjITTXj74cEr7NCC4NdIvJL9XYFO0rUO9cGJRoQJtrnG0SuTw9DcrgOxXXOHSJWFdThJYuMOLN/p1dJNgv0p4+pxuXOPX0wGx+TJDh6D4ZuwxqnYV1ZCXRnTkBOz/LRxEKDS5HQZ5995q55kAuKah2qFRvgYhAZCDcjmuop97PuUV6Zg01WsLVI8IaaZEKU0b/fUIhaYmSqCRKAyzfqbyi04OdXeOd1RkTUGjtKrLAIisaPTAn+G3RGnYQ7cyLwxoFqp3GLA/joWC3u9/PrdkRhASRZ3coxJPrrCtj7DIHxsmAXuFiVmcGuZ/FTfBAQFVUC/D9ft0FCmB694tVvXJsKrV4rxLD7vBXVggIYIwPkd0jUnHit11mA9m4kouCnVTF+RHLwB7sAML2LuAaOVismfxJ55rhwPFSDXUfPgeIWRPt3+GA2oaVNK7v79u3DBx98gLy8PABA586dMWXKFPTt29etk6OWCYbesLmpJhy4rJp0qUXGwQt24Qd0dxO1bQIC54YBUUuMSjOrqrZfsCj44YIdvb3wOiMiao1Ngs834ToF/RL8P0XLHbrFGTE4yaTayr2n1Ib9ZTa/vm5HnlFvYVb0esiduvpgNn4gIgpy517Q/7jXaVj/4z6grhYI1y7uS65p9cruG2+8gWuuuQZvv/02vvzyS3z55ZeYP38+rr32Wrz55puemCM1Q1S8IT1Sj07R6jtI/srXrVFENwzMemBwkBfAoNCSm6adMkBE5E+qbTJ2CvJ1+8XKMAZpyyGRGV3FQdDiPD/u0aooiDx9VDUsd+wMmEJ3EcHeZ7BqTHLYoT/EFkSe1Kpg97vvvsPvf/97yLKMhIQE3HDDDbjhhhuQkJAAWZbx+9//Ht99952n5koCp6vtOFalTmgJlHzdBsNTzBC9d3njQ7jFoWB7sfo4g5NMQV8Ag0LL8BQz9II/afbbJSJ/s73YCkF2EQbFCpJ4g9ikrHBECD6LLD9aC4vDP1NQdBdKYKyuUI07QrE41SVE/XaBiy2IyHNaFez+/e9/h6IoGDt2LHbv3o3ly5dj+fLl2L17N2666SbIstyi9kPkPhs1+uvmahR98ldxZh36Jqi342wussAhe/Zi/l2JFfWC985AaNtE1BoxJh36CV5nW85ZYPfw64yIqDU2nBXfhBsUqy56FMyijTrc0ilcNX7BouDzk+rWRP7AcIz9dUXkjBzIcYmqcf2+HRdbEJFHtCrY3bFjB0wmE15//XVERf1UBS4qKgqvv/46jEYjtm3b5vZJkjbNfN0ADNRGCXKMK60K9l2WY+hugdyjmKi1RHnolTYF+0o9+zojImoNUUvFGKOEblGhFewCwAzNQlX+uZVZ1F8XCN3iVI0kCQ7BVmZdaRGkswU+mFBoaFWwW1RUhE6dOiExUX1XIjk5GVlZWSguLnbb5KhpiqIIA7WsaD0yogKveIOv8nZFNwwiDBIGJgbW6jhRS2i9zpi3S0T+osIqY4/gBtywZIMwFSPYDUsxISdGXYfl6zMWnK5Wt570NYMg2JWj46AkpflgNv7F3lsd7ALcyuxJrQp26+vrER8fr/n1+Ph41Nf755aKYFRQ7cDpGvX+20CtIDw0xQRRiqwng91au7gAxtBkE0yh+I5KQW9Isgmi1tGiVRQiIl/Ycs4CUWZFqLQcupwkSZjRJVI1rgBYdrTO+xNqis0KwylBcaqcHkAA1ZLxFEfPgVB06jdhtiDyHPbZDWDBtIUZAKKMOgwUVD/eUmSFzUP5hNuLrLAJdkQF6g0DouZEGnUYJHidbS2ywuqnxU6IKLRofb4ZmRKawS4A3Nk5QljIc1FejV/1StedzIdkV6/Kh3pxqkaR0ZAFvwv9j/uAev/vnxyIGOwGMM1c0wDqr3s5UaBeY1ew+7y4EJertFazAvWGAVFLjBRcI2rtCr730OuMiKg1RMU34806dI8LnJaK7pYWocf1HdTX7hNVDmzWKFbqC/qjB4XjcucQz9e9hF1QlVmy26A/tMf7kwkBrQ52t2/fjvj4eOE/27df3G+u9fWEhAS3/wChSlEU4Z3PbrEGpEQE7puBVqC+odAzF3LR7zDGKAkrQxMFC62dC8zbJSJfK6134ICgMGVumgm6EN8GO12wlRnwr0JVunx1sKtIOjg6dfPBbPwTWxB5V6uDXUVRXPqH3COvwo6iOvX+20Dffjs42QSzIFb3RN5upVXG7vOCAhipZhhCqGE9hZ4rk7z3OiMiao1Nmi0VA/vzjTvclBGGxDD1R/dVJ+pRYfWPKtX6oz+oxuT0LCBcXFE6FMkdO0OOVddA0u/bzhZEHtCqkr2rV6/21DyolTTzWQI82A03SLgyyaR6s9tebIHFocDsxqJRW4usEKUoBvoNA6LmhBkkDEk2q64jO0qsqLcrCBNViiMi8gKtm24X35vVRTlDiUkv4Y6cCMz7odppvM6h4JPjdbi3m3jl11uk8lLozhepxrmF+TKSBEfvwdBtWus0rDt/DlLhSSjtM300seDUqmB35MiRnpoHtZJmrmlq4LfLGZVmVgW79Q5gR7HVrbm02jnPgf87JGpObqpJFexaHBcDXt7wISJfEb03p4Tr0CXWAIsltINdAJjeRR3sAsDCIzU+D3ZFW5gB9tcVcfQZAuNlwS4AGPbtgI3Brlu5VKBKllu3ZeLs2bOuHI7+S1YUbBTksPaKNyI+LHDzdRtoBbSfHHdveX3R6ng7s4Re8czXpeCnFdByKzMR+UpRrQM/Vqj7xuammSGFeL5ugx7tjBiYqP6csuu8DQcvqFOzvOl5S2c8OPIZrL5yKk507A1HRDQABrsi9p4DoUiCFkTM23U7l4Ldhx9+uMWPPXfuHCZMmODK4ei/Dpc7UGZR32gIlhXJgYkmxBjVb2ofHatFrd09OSkXLDL2CwpgjEw1h3wBDAoNA5JMiBRsV2awS0S+orVrjbtNnIl67gLA4jzftq754rwefzdcgUmR49E5+0lEDJ6Pn094A0pqhk/n5ZeiYi72Hr6M/se9bEHkZi4Fu0uWLMGLL77Y7ONKSkowYcIEHDt2zJXD0X9tKhLfuQuWNwOTXsLk7HDVeKVNweqCerccY9M5C0QlAFgAg0KFUSdhWIr6BtnOEitqRM2niYg8LBhbKnrCrdnhCBfUMFl+tNZn/dLLBFW0HZBQ2q4DoGOnUxF7n8GqMclug37fDh/MJni59NfXoUMHvPLKK3j33Xc1H3P+/HlMnDgReXl5uOaaa1w5HP3X5mJ1sKuTgOFB9Gagdddy0RH3lNfXLIDRPnh+h0TNEaUM2BVgW7H/9GwkotAhSi9Kj9SjU3Tgp2i5U6xJhwmdwlTj5+tlrD3lnkWB1tp0zipeRAiShRhPcPQfIRw37Nzg5ZkEN5eC3Y8//hixsbF44oknhJWay8rKcMstt+DQoUMYNWoUlixZ4srhCIBDAbYWq/NZ+iUYEWsKnjtnAxKNuCJOXT9t4zkrTlSpf/7WEgW7yeE6dIttVc02ooDGvF0i8henqu04XqUuQMV8XTHtrcy+6bnLLeitJ2dkQ05urxo37N0KWPk+7C4uRUfdunXDsmXLYDQa8cADD2Dbtm2NXysvL8ekSZPwww8/YNiwYVi2bBnMZv7Bu+rHah0qbep7Z8G2xUeSJEzvIu7J5mpOSnGdA4fKBQUwUvmGSqGlT7wRMSb137xWazMiIk9puuUQXW5Eqkm44v3VGQsKa71ftVq4iBAmoSsXEbRJEuyDRqmH6+ugP/i9DyYUnFxeChwyZAj+8Y9/wGazYdq0afjxxx9RWVmJSZMmYd++fRg8eDA+/PBDhIerczCp9XZWiE9ZMG6/vSMnAqJ2n0vza+GQ256TskkrJ4hvqBRi9DoJI1LUf/d7Sm2osDJvl4i8Z+M5cfpEsBTfdDedJGF6Z/WigKwAy/K9W+CouM6Bw4JFhBEpRi4iNMM+MFc4bti10cszCV5u2fc6btw4vPTSS7hw4QImT56MSZMmYc+ePRgwYAA+/PBDREb6tu9XMNlZob6LZ5CAIcnB92aQFK7HmI7qnJTTNQ6sd2HliVttiH4iuskjK8AWjdcJEZG7KYoiXBnMjtYjPYorg1qmdYmEKJRclFcDRfFeoSqtVfkRyWzl2Bw5+wrIcQmqccPuzYDD9bQ9TVXlnntuP+O2JM/77rsPjz76KM6cOYPdu3ejT58+WLFiBWJiYtx1iJBnkxXsEazsDkoyIcoYPPm6l9LKSVl4pO13LUU9ijtE6JHFAhgUgjTzdhnsEpGXnKhy4HSNOF+XtHWI1GN0B/Xv6GilA1uLvFdoUCvYHZnCYLdZOp1wdVeqqoD+yH6PHFIqOoPIX92KsJceg3nHN5Bswf1+3+LbZZs3b272MVdffTXWrVuHo0eP4tFHH8WBAwdUjxkxQlx5jJq3p9SOOll9D29kEL8ZjO5gRmq4DufqnLdUfnayDmX1DsSHtS5APVvjQH6lqGG9iVttKCT1aGdAvFmn6t29QXBTiIjIE7TqBHDHVfNmdInEf86of3+L8mq91qVDdP5SzDIyo4JzIcbdHANzga8/VY3rd22E44r+bj+eccuXkGQZhgPfIfrAd+htCoPtylFwTL4fSkKy24/nay0OdsePH9+qYOCee+5RjUmShNLS0hY/BzkTtRwCgvvNwKCTMLVzBF7dX+00bpWBD4/V4Rc9olr1fFqrVbx7TKFKJ0nITTNh5QnndhUHymxtuqFERNRaWu/NI4Os+KYnjOkYJrxh+emJOswdGotoD+/8O11txzFBFe1BsTIXEVrI0a0vlMgYSDWVTuOGnRtgnfaQe/sUyzIMm790GtJb66Hb+jVq7pzpvuP4kRYHu+np6fyj9bFNRepg16wHBicFX77upWZ0iVQFu8DFu5atDXa17h4z2KVQlptqVgW7wMW+iRM6sbggEXmOoijC9+bucQakRPBmW3PMeglTcsLx14POLYdq7Qo+OV6Hu7t6tm6OVmGxQbHerwgdsAwG2PsPh3HTWqdh3YXz0B3/EXLOFW47lO7IfuhKClXj1t6DgZg4tx3Hn7Q42N2/3zP7xqll6u0Kdp5Xb78dnGRCmKhkcRDJiTVgWIpJlX+yv8yGvaVW9E1oebAvyivpFK1HRxbAoBCmdbNnY6GFwS4RedSRCjuK69TV34OtpaInTe8SqQp2gYutGj0e7GosIgyKZUX/1rAPGqUKdgHAsGsDrG4Mdo2bvxCOW4Zd575CTn4mWH+uoPNdiRX1gptkobIiOUOj5+6iVhSqOlFlx8lqQQEMvqFSiOsaa0BKuPrtgEWqiMjTtHZcBXM9EnfrHW9EvwR1MajtxVb8WC5OgXMHrVX5TlE6pIZ5rxp0MHD0HAjFrO5AYti5AXBXZW1LPQw7vlUN28OjLq7sBqmACHYVRcGqVaswfvx4dOvWDWlpaRg0aBAeeeQRnDhxQvX4yspKPPXUU+jVqxeSk5PRu3dvPPvss6iuVm+FDRShnms6sVM4ogQr2B8cq0W9vWUXATasJxKTJEl4LTlcbkdRLbeiEZHnaL03s79u62gtCizO81zP3YJqcRVtVmFuA5MZ9r7DVMO6ojPQnTnulkMYdm2EVK/+e7jQ80rAELznzKVg9/jx45g7dy6++EK8JN5g7dq1mDt3LgoKCtp0nGeeeQZ333038vPzMW7cODzwwAPIzMzE+++/j9zcXBw8eLDxsTU1NRg3bhzefvttdO3aFTNnzkSXLl3w5ptvYsKECaivV+elBQLRm0GEQcLAxNB4M4gy6jApS72dssKq4LOTdS16Ds03VAa7RJo3fTZxdZeIPERWFOHN/F7xRhbHa6XbsiNgFvzKlh2thU32zCqr1qo8++u2jWOQugURAOh3bnTL8xs2ieO10j7D3fL8/sqlYHfBggWYO3cuHI6m7/zLsoy5c+di0aJFrT5GUVER5s+fj4yMDGzfvh2vvPIKnn/+eXz88cd48cUXUVVVhXnz5jU+/vXXX8f+/fvxyCOPYMWKFfj973+PFStW4JFHHsH333+Pt99+u9Vz8LUam4ydJeoCAEOTTTDpgztf91J3ddXYytyCu5aKxhtq11gDUlkAg0hzO7/WhxkiIlf9cMGOCxZ1IDYqLTRu5LtTnFmHCZnqRYHiOhlfnfbMQo/WIsIIruy2ib3PECiCFVbDrg0uP7dUVgz9wV3qY6Z1RF1apsvP789cCnbXrVuHsLAw3HTTTU0+7sYbb4TZbMZ//vOfVh/j5MmTkGUZQ4cORWxsrNPXGo57/vx5ABcDmoULFyIqKgqPPfaY02Mfe+wxREVFYcGCBa2eg69tL7bCJsjzD7Xtt1cmmdA1Vl1I6tuzFpysVhfvulR+pR2FtYICGCH2OyTS0ilaj/RI9Y0frQ8z3lRQ7cCBKh2sDuaAEQUTzQ4JrKXRJpr1TTywlVlRFOH7Q7dYA5IFNSCoBcIj4eg5UDWsP3kUUvFZl57asOUrSILcX8uw64Eg77bj0l/j6dOnkZGRAV0z/Z/0ej06duyI06dPt/oYOTk5MJlM2LZtGyornftPrV17sWrZVVddBQA4evQoCgsLMWTIEERGOlefi4yMxJAhQ3DixIk2zcOXuP32IkmShBdyBcCSZi7kGwvFpfFD7YYBkRatvN1jVQ6cbuZmkqcoioLHtpVjyOpy3Lc3DMP+XY5DFzxXbIWIvEv0+UYnAcMZ7LZJbpoZGVHqm5ZfnKp3e/2FvAo7zomqaPNzlUvsg0YJxw27XNjKrCgwCrYwK5IOliHXtv15A4RL/VZqamqQmdmype/IyEhhManmxMfH47nnnsMzzzyDwYMHY+zYsYiOjsaBAwewYcMG3H///XjggQcAXAx2ASA7O1v4XNnZ2fj6669x9OhRpKenN3lcf8rt/aFM/WYQbZTQLdLhV/P0hlvS9Xh+F3D5As+ivBr8qrsROo27U9+cFgfDg9opbv8dWq1Wp3+T/+K5cjYsUYel+erxdadqMCXL+x9gvj5rxd8P/dRO40ytjF+sL8UXN8ay7zu5Da8DvmGXFWwWpBf1aaeHWbZC9NbMc9W8OzqZ8PIB51omDgVYeLgSD/VwXyu5dafEn52GJko8Ty6QegyEWdJBUpxvJOi+W4/6aya26TkNx3+ErvCkatx2RX/UR0QDVbV+d67CwtSVqdvKpWA3MTER+fn5cDgc0Ou18x4dDgfy8/ORkJDQpuPMmjUL7du3x69+9Su89957jePDhg3DbbfdBoPh4o/RsPJ7+XbnBjExMU6Pa8rZs2ebzUX2lhc7Ab9MlbCzQoed5XrsrNCjR5QDhWcCa4XaXUa0M2FDmfOf7ukaGZ8cOIvBceq7jLICbDoXDsD5w3GXCBm1xWfgqTqFRUVFHnpmcjeeq4uyHBIA9YehL46VY5jB+2+Ei3804fK3qX0XHFhz8Cz6xLCHI7kXrwPe9UOVDlU29QfaPhH1OHXqVJPfy3OlbVSYhL8gDMpln3kWHanGhKjzbtux+tVx9fUZADJtxWg4PTxPbWPq2AXRBT86jRmPHkThwf2wR8e1+vnSv/pEOH62a39c+O858qdzpdfrNRcu28KlYHfw4MH49NNPsWjRItxzzz2aj1u8eDGqqqpwzTXXtOk4c+fOxcsvv4ynnnoKU6ZMQWxsLPbv34+nnnoK48ePx4IFCzB27Ni2/hhC7du3d+vzuaojgEFWK4qKipCcnAyLZESMKTRzIn4mWbFhY5Vq/OuqGEzuHa0aP1RuxwVbhWr86vQIZGQkuX1+1v+ep5SUFJhMLLLhz3iunGUAyDp0AcernQPJPdUmpKcne3U1VVEU7N5VDkAd1K6ricW4nlFemwsFN14HfGPlwTpAcLt5TOd4ZGgUqOK5al4GgFGnK7H+nHPKx4k6HYojUjEo0fXiUbKiYPd3F3AxkewnPeP06J2dwfPkImnYaOCyYBcAskoKUN+jd+uezGZF/KGdqmE5LAJRo2+GCVLQnyuXgt377rsPn3zyCZ588kmYTCZMnTpV9Zhly5bhiSeegCRJ+J//+Z9WH+Pbb7/FnDlzMHPmTPzmN79pHB82bBiWLVuGfv364ZlnnsHYsWMbV24rKtSBDfDTim7D45rizuVzdzObzYj14/l52thsM5J31qD4slyRz05bUS+ZEGd2vgmwvUzcX/majAiPnmeTyeTXf0f0E56rn4xqH4bjR5w/gJ6plXHOZkRWjEtvGa1ytMKOQkE+GACsLLDiz8NMiDSG5g0/8gxeB7xr63n1e7NBAkalRyGsmdc2z1XT7u4mY/25C6rxDwrsGJmuXhRorQNlNpSJqmi3D3M6LzxPbSMNuRpYpu4eE7Z3K3Djba16Lv3+7dDVql9rjsFXIywmFg35AsF8rlz6pJCbm4v77rsP9fX1mDVrFnr16oV7770Xv/71r3HvvfeiV69emDlzJurr63Hvvfc2FpJqja+++qrxWJdLSUlBly5dcOzYMVRXVyMnJwcAcOzYMeFzNYw3PI4Ck1En4c4cdaEqiwP46Jj6LrGo2qNOAoansIgC0eW0iraJWnd5UlPHq7Yr+PREy/prE5H/sToUbCtSp0YMSuJNLHcY1zEcsSb1TpwVx+pQLWrv0UpahVNZ9NM9lPhkOHKuUI3rD+0GqptPxbyUcfOXwnHbyKY76QQTl68of/nLX/D444/DbDbjzJkzWLlyJRYsWICVK1fizJkzCAsLw+zZs/GXv/ylTc/fkDDd0F7ocqWlpdDpdDAajcjJyUFaWhq2b9+Ompoap8fV1NRg+/btyMzMbLY4Ffm/lpbXd2gVwIg3qlaAiQgYqVEF1dstiJrr7+uJVhpE5B3fn7eixq5eGWQlX/cIM0iYkq3+nFRtV7DSDTcKRTcjWUXbvewD1VWZJVmGYc+Wlj9JZTn0+7aphuWk9pC7tnI7dABz+dO+JEmYPXs29u/fj3nz5mHWrFm4++67MWvWLLz99tvYv38/Hn/88Tbneg0dOhQA8Pbbb6u2J7/33ns4c+YMBg8eDLPZDEmScNddd6G6uhovvfSS02NfeuklVFdXN5lbTIGja5wRQ5LVuQV7Sm3YX/ZTnsr+MhsqrKKG9bwgE4mkROjRPU69XXlDoQWKoEefJ2j1b7zU1iIr8ivYhogoELGloudN91DPXYesYJMg2O2XYERsiNaS8QT7QPWOVgAw7Gx5CyLjtv9AEhTbtY24Ieh7617KbQlYiYmJmDZtmruertEtt9yCd999F1u2bMGgQYMwZswYxMbGYu/evdiwYQPCw8Pxxz/+sfHxv/71r7FmzRq89tpr2LdvH/r27Yu9e/di3bp1GDBgAB588EG3z5F8Y3qXCGwvVm+DWpxXgz8NiQPAN1SitshNNeNwuXNv3aI6GXkVdnSNc724SXMOl9tRUt/8Vrsl+bX43UBx9X0i8l+inRtmPTA4KTgL5PhCv0QTescbnRYAgJ9uFHaObdu1fH+ZDZWCRYRcruq6lZKaDkd6FvSnjzuN6w/sAOprgTDxzYxLGQS9dQHAPvJGt8wxUPj9LRi9Xo9PPvkEzz33HNLS0vDRRx9h/vz5yM/Px5QpU/Dtt99i4MCBjY+PjIzEZ599hgcffBBHjhzBW2+9hSNHjuChhx7CypUrER7uvh5j5FuTssIRYVDfmfrgaB0s/23EK3pDNUjA0BS+oRJp0boZ1NzWYndp6Zbppfm1sMveWW0mIveotyvYUaK+UT04yYQwwXs6tZ1WyteS/Lav7mq9D4xqz2DX3Ryircw2G/T7djT7vbpTx6AvyFM/Z7e+UJLS3DK/QOGWlV1FUfDvf/8bX375JfLy8lBVVYXo6Gh07doVN9xwA8aNG+dSywqz2Yzf/OY3TtWYmxIbG4s5c+Zgzpw5bT4m+b9oow63dApXXbTLLDI+P1mPcZlh2CoogDEg0YRoFsAg0jQy1QQJlzeVuJindf8Vnm/509KgurBWxtdnLLgxIzgrSBIFox0lVljUOyu548oDbs8Ox7PfVcB62UaZJXm1eKp/DAy61n82F92MNEgQppaRa+yDcmFa+b5q3LBrIxyDr27yew2b1grHbSG2qgu4Idg9ceIE7r77bhw4cAAAnHK6duzYgUWLFqF37954//330alTJ1cPR+RkRpcI4R3KRXk1aB+pQ7WgAAbzdYmaFh+mRy/B9reNhVbIigKdB3N9ZEWcDxamU1Avq4+7KK+GwS5RAGElX++JD9NjXMdwfHJZUapzdW27UWiTFWzRqKIdxUUEt5MzciAntYeu5KzTuGHPVlhsVsCocYPBYYdh61eqYcVkhv3K1nfGCXQu/WVWVlZi4sSJ2L9/P3Q6HcaNG4fHH38cr7zyCh5//HGMGzcOOp0O+/btw6RJkxr73BK5y7AUE3Ji9Krxr89YsCxfXHEwV6NZPRH9RPQ6KbPIOHjBLni0++wvs6FckA82KdWODhHqt6zPT9bjfL1gmYiI/JIo2I0wSBiQyPdmT5jRVatQVY1wvCm7Napoj+SNCs+QJNgHqQtVSfW10B/8XvPb9Ad2Qleh7rNsH5gLhEe6dYqBwKVgd968eTh58iR69+6N7du3Y+HChZg9ezbuu+8+zJ49GwsXLsSOHTvQu3dvFBQU4O231Q2SiVwhSRJmdFG/cBUA//xRfSE36YDBybwoEzVHq9iIp/N2tVZ9Bsc5MCVLPSe7Aiw/yp67RIGgxiZjpyBfd1iKCSY983U94eo0M9Ij1YsCbblRuKFQfe4Arsp7kn2QOm8XAAw7N2h+j3ZhqtDprXspl4Ldf//739Dr9ViwYAFycnKEj8nOzsaCBQsgSRJWr17tyuGIhO7sHAFR2omobM2VySaEswAGUbOGp5qFrytP99sVPb9eAvrFyLgzW/yBatGRGq+1RSKitttWbIVgYZCVfD1Ir5MwtbN6dbctNwpF12dW0fYsOfsKyHEJqnHD7s2AQ7DTqqYKht2b1M/TLhGOHv09MUW/51KwW1BQgG7dujWbi9upUyd0794dBQUFrhyOSCgtQo/rO7TsjZJ3H4laJtakQ78EdWuKzUUWODxUAdmukQ/WN96AKAOQGaVHbqr6Q9Whcju+P8+eu0T+jvm6vqHZc7cVNwotDgXbi9Xnj1W0PUynE/bclaoqoD+yXzVu2PENJJv6/dA+/AZAp17hDwUuBbuKokCna9lTSJLEO+/kMdMFW5lFePeYqOVEH0ArrQr2lXkmsNxbakOVTZAPlvJT0D2jq/i13pb8MyLyLlEaRIxRQh/BjTVyn07RBpdvFH5XYoVo1zOraHueQxDsAoB+10bVmFFjC3MoVmFu4FKwm5mZicOHD+Ps2bNNPu706dM4fPgwMjMzXTkckaabMsKQGNb0n3O4XsJAbrUhajGtDzGe2sqslQ88IvmnxgETMsMRY1KvInx8rA61dlk1TkT+ocIqY0+pOrAanmpuUwscah1XbxRqXfcZ7Hqeo1tfKJHRqnHDzg2A/NP7nnTuFPT5P6i/P/sKKO1DNwZzKdi96aabYLfbcd999+HcuXPCxxQWFuJ//ud/IMsyxo4d68rhiDSZ9BLuyBFv02kwNMUEMwtgELXY0GQTRLvTPFWkSvRhyqgDrkz6adUn3CDhtiz1a73SpmB1Qb1H5kVErttyzgJRBgSDJe+4OTMMMca23ygUXfcjDBIGsoq25xkMsPcfrhrWXTgP3fEfG//fuPlL4beH8qou4GKw+/DDDyMtLQ3fffcd+vXrh1/+8pd44403sGzZMrzxxhv45S9/if79++O7775DWloaHnroIXfNm0hFKyelAd9QiVon0qjDIMFuiK1FVtjcnLdrdSjYVizu3xhxWcQ9Q+O1vvAItzJT4CisdWDBkRp8frIOcgikeW0U9M8GmK/rLREGHW7LbtuNwlq7uIr20GRW0fYW+0CNqsy7/luVWZZhEAS7it4A+5BrPDk1v2do/iHa2rVrhxUrVuCuu+5Cfn4+PvjgA6evN+TodunSBQsWLEBcXJwrhyNqUo92RgxMNGKXRv4J31CJWi83zawKQmvsCr4vsWJIivteU7vOW1ErKNMqet32TzSiR5wBB8udK1FuOmfF8Uo7smJcemsj8rj1Z+tx+1elsP53QS031YRPb0yEPoi3824UtK2JN+vQsx1fr94yo0sE3hO0ZVx4pKbJ3XHbi6ywCRZ/+bnKexy9BkExh0GyON+YMOzcAOvtD0D/417oSovU39d/OBAV661p+iWXVnYBoHv37ti8eTP++te/YtKkSejVqxc6deqEXr16YfLkyfjb3/6GzZs3o3v37u6YL1GT7tLISYk2SsLKskTUNK0dEevOuncrs9bWaNHxJUnCdI3X+uL8WrfOi8jd7LKCWZvKGwNdANh4zooPjgVvv+iyegf2CwrbjUg1QScFb4DvbxpuFF6u4UahFq1Vee6Y8yKTGfY+Q1XDuqIz0J05DsOmtcJvs40I7S3MgBuCXQAwmUy444478O6772LDhg34/vvvsWHDBvzjH//AlClTYDQyyCDvmJQVjnDBlpphKSYWwCBqg8FJJpgF3QqW5de6deulKF83TA9cqVFU7o6ccBgF72BL82o91hqJyB3WnbHgdI26rO1nBcEb7G46p17VBbgy6G1tvVGoVUW7LxcRvMoxSFyV2bD5Kxi+W68al6Pj4OgzxNPT8nsuBbtLly7F119/3aLHrlu3DkuXLnXlcETNijXpcF939Vac+7q1rDURETkLM0i4tn2Yaryg2qH5Aba16uwKdgjydYckmzWLyiWG6TEmQz2vM7UOfOuhAlpE7qBV/XZzkSVoc3dZydd/3JETLiw8qHWjsNIqY7cgPWwYq2h7nb3vUCgG9Q0G4xcfqLY3A4B92GjAwDQBl4LdmTNn4i9/+UuLHvvKK69g1qxZrhyOqEV+NyAW0zpHwCBd3L78+4H/3959x1lV3fv/f+9TpjcGmBl6VymCiKJRsERjxR4L1ajEEhPrJRo1uRr1Gi9GzdcY/Rk19woEa1SUJlgQsGDsnV5lhjow/bT9+4M7I8PeZxhgTlnnvJ6Phw91nynrzGfP7P3Za30+q0CnudwUA2idaM3f2mpv2yWbAs2WdDba26zPuCj7a09ZylJmJKct9WHNXufeDGh7g62vYrSHdaK5LYMtyfbo4EJuxOOtQ5ZXp3dv/YPC9ysCCrs8g2FWPgGycxUeOMxx2Aq7bIAsKTTitFiPyAgHvIzZTtGnkDBXls/S30a2U8WEzlo3rrNuGJwvi5ogYL+d2i1LHV32sZ6xuk473LLUfRR91qflLS1+2iVTnXKc45q5tk5b690v/kAiPbeizrXRT6NYbeuVSBW1YX1X6awHHVmWybU5QcZHeVA41eVBYdS/z2VsOZQIoSPcuzLvKdy1tyLd+8Z4NGZok5rd1ti+fbuysphdQ/ykcldLIJ78HkuX9HXO7taHd+3ReKDcZn3yfJaG7mX/Rp/H0miXcQUj0gsp3OwHZrJtW1P3sj3WwjYqDUgmi9hyKOm09KBw2x4PCt0ewLTLtDSomHrdRAgddoxsa+/pW2jEqRIPkyTFIdmtr6/XnDlz9N1336l79+6x/nYAgBiI1VLm6mBEH7vs3/iT0gz5W/HAKvpS5hpWHiGpfLolqG9dZjh39155g0Ip1mBtXzqtIz6iPSgMRNSsK/j2hohrF+0RZZl00U6UgiKFDx7c4ofYHo9CPzk5TgNKfvuU7P7pT39ScXFx0z+S9OGHHzY7tuc/nTt31pgxY2Tbts4666yYvAkAQGwdUuTXkR2dT/I/2RLU1wdQZ/hBRUAu2+u2+ka4d4FPx5Q6Z4C/3h7S51tTs/4RZprSigdDVUE75c5bt2WwXXO96pXv0uYdcTO2794fFC4ub5Dboxdm5RMrvJelzOFDh8suah+n0SS/fZ7ZtW276R/Lspr9f7R/8vPzNXHiRE2aNCkW7wEAEAfRZlGnLd//2d1o9WD7cjM1LuqsM42qkBxqQ5FWL/lPpbrd9dUhraxy1s+PKMugXjfB+hT69JO9PChkVj45hQ4f0fLr7K3bzD61wbvmmms0ZswYSbuS3sMOO0yHH364/vGPf7h+vGVZysnJUfv2PF0AANOd1ytbt364Q3V7tOZ8bnmd7hxWqIwo2wS15F2Xer7CDEuH7kM92Dk9s/XbD3aoeo8p4hdW1uruIwuV7bbPBhBHr62p185g65YnL9zYoBsH58d4RPERrQaZmcHkML5fjt6vcMZo2rJaHdYhQ4tckl26aCee3b5E4d795V35rfO1nDyFhh6TgFElr32a2S0sLFT37t3VvXt39ejRQ6NHj9aoUaOaju35T7du3Uh0ASBFFGR4dE5PZ6PBrQ2RqNuptKSyIeK6ZPPYssx9ajCX6/fo/N7ZjuM7ArZmrqVRFRIvWmOq0mznbdgHmwIKuO31YiBmBpPbOT2zlefyMPD5lbVaVx3SN3TRTlqhI0a6Hz/qRCmD36/dHVCDqr/97W+68cYbHcc//vhjPf7443rkkUc0a9YsNTSkzpIcAEhn4w+KspR5PxpVvVfRILdePCPL9v1CHXUrDZYyI8FWV4VcZzgHFPl06cHO87Y2ZOvjLeZ3ZbZt27VMoVe+V93ymBlMBi09KLz1wx2un8OsfHIIHXG8a1fm4MjTEzCa5LZPf23Wr1+v5557TkVFRbriiiscr9fW1uryyy/XG2+80ex49+7dNXXqVA0aNOjARgsASKhjSjPUO9/rqMObv6FBP9SE1Tm39U1n2qJet9ERHf06uNCn73c0n4l454cGrakKqUc+N9dIjGgPXMYelKsh7f3678+qHK+9u7FBPyk1O6lYUx3W+hpnvS6zusllXL8cPeOyv+7Mte6rdYhfcrBLuyh45mhlvD6t6VjwxLMU6TMggaNKTvs0sztnzhzde++9WrVqlevrkyZN0ty5c5uaV3Xs2FGStGbNGl188cWqqTmwLSoAAIllWZbGusyiRmzp2RX7NovqtsSxfaZH/dvte2JqWVbURlX/XM7sLhIjHLE13SXZ9Xuki/tk68iOGcpyeT4U7UGQSaItYWZmMLkc2TFDB7WyBrdLDl20k0ngwl+q7rd/VsPFV6vupvvVcOlNiR5SUtqnZPe9996TJF1wwQWO11auXKnp06fLsiydddZZWrVqlb7//nt9+OGH6tevnzZu3KhnnnmmbUYNAEiYS/rmyK2kduo+7G27tT6sr7e71IN12v/9Gy/umyO3HlnTltUqwp67SIB3NjZoQ61zdvP0blnqkOVVptfSUSXO5G/JpoDq3PbkMki0hH3EfpQpIHZaelC4p5Gd6KKdbMIDhyl4xiUKDzlKIjau9inZ/e6775Sbm6uhQ4c6Xnv11Vdl27batWunRx99VAUFBZKkfv366b777pNt25o7d27bjBoAkDBdcr06qbPzhnVlVVjvuXT2dLMoSpfWkZ2cW2G0Vkm2V6d2czbQWl8TTqntXGCOqS7LQ6Xm23i5LQsNRHYlvKaybdv1d+6gQp/KcpgZTDaXRHlQuCeWMMNE+5Tsbt68Wb169XJ97f3335dlWTrllFOUn9+8Zf5JJ52koqIifffdd/s/UgBA0hgXpVFVaxtCtWW97u7Gs+cuksS2+rBrN/BOOR79tMuP5/lxUR7wLHTZlssUy3aEVFEXcRxnCXNyivagcE8kuzDRPiW7lZWV8nrdn8h9/vnnkqSRI91bYXfp0kWVlZX7NjoAQFI6vVuW2mc6LyGvrq7TzoDzJndPbsluWbZHfQsOrJHUz7pmuW7n8tqaOlU27H1cQFt5fmWd3H4VRvfNkW+3OoChHTKU67L9i8l1u2w5ZJ69LWXume9Vd7pow0D7lOzm5OSovLzccXzDhg3atGmTJGnIkCGun+v3+1tdywUASG4ZXksX9XFuWVEbsvXK6pb3ti2vDTu6Jku7Zn0OtB7M57F0SR/nTVtDWHphJbO7iA/btjUlyt66Y/s2XxXh91j6SalzdvfjzQFVB818QBNtVnpE2f6XKSC2ftY1SyUuDwobMSsPU+1TstuvXz9VVFTos88+a3Z83rx5kqS8vDwNGODe8nrjxo0qLi7ev1ECAJLOuCh720a7yW+0KNqNcBvdTI1lKTMS7POtQdcGbMeUZqiPS+dbt0QiZEsftLIGPplEbFsLNzrHPbCdT+3dWk8jKfijPChstD/7nwPJYJ+S3ZNOOkm2beuWW27R5s2bJUmrVq3SQw89JMuydNppp7k+lf/hhx9UUVGhPn36tM2oAQAJN7DYr6Ed/I7jH20O6rvKYNTPi/WWJAcV+XVUiXMG6fOtQS3bEX1cQFuZFuXBSrSlotGW95q4lPmb7SFtcykZYGYw+bW0lJkl6DDVPiW7V111lYqLi/XRRx9pwIABOuSQQzRs2DCtXbtWHo9H1157revnzZgxQ5J07LHHHviIAQBJI9rNUbSbfcn9Br5bnlc989uuHizauBb8YF7yALPUh2w977JkPs9n6ZyezqX/kjS42K+CDOdkwbsGNqmiXtdc0R4UHkwXbRhsn5Ld4uJiPfvssyopKVEoFFJFRYVs25bX69V//dd/udbr2ratf/zjH7IsSyeeeGKbDRwAkHgX9MqR28rEZ5fXKhhx9mlYVx3SqirnvqNtPetzZnf3zqImd7iFGV5fW6cdAee5f37vbOX63W+7vB5Lx5Y6fwc+3xo0rrGa28MsjyUd4/L+kHxuPSzfcezXg/ISMBKgbezzY/QjjzxSH3/8sebNm6dVq1YpPz9fJ598snr27On68du3b9fEiRNlWZaGDx9+oOMFACSRokyPzu6RredXNm9Ktbk+ojfW1evMHs1nsqIty2zrerDiLK8GFfv11bbmy5YXbgwoYtvyHGAjLCCaaLXhe+t2e1ynTM1eV9/sWMSW3qto0Bnd3WeEk004YmtxhfN3fEh7v4pcurcj+ZzYJUv/OKGd/vpVtUK2dOlBuVH7IAAm2K81Y7m5uTr33HNb9bHFxcX65S9/uT/fBgBggLH9ch3JriRNWVbrSHbjucRxZFmGI9nd1hDRN9tDGlTsrDUGDtSaqpDrUvmDC306smPLnYhbqts1Jdn9YltQO11mtY+juZFRzuuVo/N6keAiNfCYDQBwQEZ2ylD3POda5nnr61Ve++OSZdu2tajc2aW1T4FXXXLbvh4s2tLoaAk3cKCmL6+V2yaL4/rl7HVbrQHtfK57V5t0vkZduUG9LoAEIdkFABwQj2W5LnML29JzK35c0rmqKqz1NbGv1210TFmmPC75hYkdbpH8IratacudS5i9lnRx373PknksSyM6OWd/v94e0tZ65+9NMnJLzH2WdLTLPsIAEA8kuwCAAzamb47c5q2mLquVbe+a64pXvW6jwgyPDmvvXK68uKJBYZfmWcCBeHdjg9ZVO5PSU7tlqSS7dSsXoj34cVsRkWyCEVvvu+wLPKxjhvKiNOYCgFjjrw8A4IB1y/PpxM7OG/VlO0JasmnXDXC0TsgjYrjE0S2R3hmw9cU29ttF29rfxlS7i/bgx4TVCJ9sDqgm5HyIxBJmAIlEsgsAaBPRbuqn/N/srtsSx/5FvlbPeu2P41wScMmM5AHmqGyI6LU1ziZtpdkendLVfRssN/0KfSrNdt6amXC+Lowy+xyrlRsA0BokuwCANnFG92wVZTgXM7+8qk6fbglqU51zv9BYzupK0lElGfK5rK82qekPkt+LK2vV4FJWe0mfHPncCsejsCzLdSnz9ztCzZq9JSO336lMrzS8hHpdAIlDsgsAaBNZPksX9nHO7taEbP3HB5WunxOr5lSN8vweHeGy5cv7FQEFqdtFG5kSZQnz/uxPGm3Z76IoZQDJoD5ka8km5/iO7JihbLenTQAQJyS7AIA2E20p8ydbnDWylqQRcVji6DZ7XBOy9cnm5G/6g+T3xdaAPt/qPL+PKsnQQUX7vp+ziVtmfbQ5ILeG0dTrAkg0kl0AQJsZ0j5Dhxa37gb/0GK/2rnsK9rWoiUP0WoMgX0xrQ1ndSWpR55XXV32nU7mut1ozedivXIDAPaGZBcA0KbGt/ImP16zPsM7ZijTpQdWMs+UwQwNYVvPr3Qmu7k+S+f1yt6vrxmtbndVVVjrqkP79TVjzS0Rz/FZGtaBel0AiUWyCwBoUxf2yVFGK64u8Zr1yfJZGu5St7tkU4PqXbZKAVpr9tp6bW9wnkPn9spW/gHsLRvtQVAyzu7WBCP6t0tJwNElGcrwUq8LILFIdgEAbapdpkejerQ8q+W1pJ+Uxm/Wxy15qA/vqjUE9teUZTWux/dlb103I8vcfzeScTXCh5sCCjobrVOvCyApkOwCANrc3m72h3bwq6A1079tJHrdbvIlDzDD+uqQ3trgPH/6FHh19AFut9M1z6fe+c6194vKA7Lt5FqNEG22mXpdAMmAZBcA0OaO75Tp2mSn0cg4dGHe3eEdMpTjsgVKMi4LhRmmL6+VW9o5rl+uLOvAl++6JYvra8JaVZVc++26PTDK91sa0n7fO1EDQFsj2QUAtDmvx9KYFmZ34z3rk+G1XJdN/3tzQDVuazCBFkRsW9OWOxtTeS1pdN8DW8LcyIS63Z2BiD512VbsmLJM+TzU6wJIPJJdAEBMjIly0+/3SEfFsV63kdtscjCyq+YQ2BeLygNa7TLDenLXLJXlRF/RsC+i7UGdTEvv368IKOwyvR2t5hgA4o1kFwAQEz3zfa4zuEeXZCjHF//LT9S63SSaKYMZpkZpTDW2jWZ1Jak0x6tDinyO4+9ubEiaut1oDbOo1wWQLEh2AQAx88cjCrT7DiyWpEmHFSRkLIPb+1Xgd6nbTaKZMiS/HYGIZqyucxzvkOXRad2y2vR7ua1G2FQX0dIdybHfrtuDonaZlgYVU68LIDmQ7AIAYuawDhl648yOGtsvR2P65mjumR0SNuvj81j6iUvy8OmWoHYGqNtF6/xrZZ3qXXpEXdwnp833lY1Wt5sMWxBtb4joy23Oet0RZZnytEGDLgBoCyS7AICYGtohQ4+OaKe/jWyn4SWJXd7olmiH7V21h0BrRFvCfKB767oZUZYht7QxGZbeLypvcO1GHe9O6wDQEpJdAEDaiNY4JxlmypD8vtke1Mcu3YeP6OhX/3Ztv3S3OMvruiR4YXmDIgmu241ar9uZZBdA8iDZBQCkjUHFfrXLZL9d7J/os7q5MfueIzs5H9Bsb7D19fbE1u0ucvmdKcn26OBCZ1MtAEgUkl0AQNrwWJbrli5fbgtqewN1u4guELb13HJnY6psr6XzemXH7PtGq3FP5GqETXVhfVvpTLZHlGXKol4XQBIh2QUApBW35MHWrhpEIJo56+q11eWByNk9s1SYEbvbqZ+UZsrjkj8mcjWC26yuxJZDAJIPyS4AIK0kc4dbJK9pUZYwjz8odkuYJakww6Oh7Z11u++VNygUSUzdbrTfFZpTAUg2JLsAgLRycKFPJdnOy1+02Srgh5qw5m1wnh+98r06ttS96VlbcntAszNo64utzmZZ8eC2N3WXHK96F3gTMBoAiI5kFwCQVizLcp2B+rYypE11LhuoIu09u6JWbpOoY/vlxqVGNdpqBLekM9Y21IS1Yqfz92REpwzqdQEkHZJdAEDaiVZbyOwu9mTbtqYudS5htiSN7tv2e+u6ObokQz6XPDIRS++j1QpTrwsgGZHsAgDSTjLNlCG5vV8R0Moq50zmSV0y1SU3Pst2c/0eHdHRuVz6g4qAAuH41u1G+x2J9jsFAIlEsgsASDu98r3q6pKo0KQKe5q6rNb1eKwbU+3JLZmsCdn6ZEsgruNw+x3pme9V9zz21wWQfEh2AQBpx7IsjShzzpSt2BnWhhrqdrHLzkBEr6x27q1bnOnRad2y4jqWqKsR4viAZnVVSOuqnb8fdGEGkKxIdgEAaSlajWEi9y9FcnlldZ1qQ85lwhf1yVamN77NmIZ3zFCmy6rpeK5GiPa9qNcFkKxIdgEAaYm6XezN1KXuS5jH9ovvEmZJyvJZGu5St7tkc0D1Lgl5LERr4Ea9LoBkRbILAEhL3fJ86pVP3S7cfV8Z1JLNznrYw9r7dWixPwEjcp9BbQjLdZxtzbZt19+Ngwp9Ksthf10AyYlkFwCQttxmpNZVh7W6KpSA0SCZTIvamCo+2w25iTaDGo8HNMt3hlReF3EcZ1YXQDIj2QUApK1otYbM7qa3YMTW9OXOZDfLK13QK3HJ7uEdMpTrsuHua6vrZNuxXcr86up61+PU6wJIZiS7AIC0NSJKF9lotYlID2+sq9fmeucs5lk9slWUmbhbpwyvpWNduoh/vyOkf28Oxuz7RmxbU5fVOI57LLl2NQeAZEGyCwBIW2U5Xh1c6Nwf9N2NDTGfKUPyira37rh+iZvVbXRhb/cxuCWjbeW9ioBWVzm3HDq5S6baZ1GvCyB5kewCANKaW81heV1Ey3dSt5uOKmrDemO9c8lu9zxvUtSnjuqRrcIM51Lmf62qU03QORvdFqYudU+kxyWgKzUA7AuSXQBAWktk0x8kn+dW1CrsMqk/tl+OPFZ899Z1k+2zXGd3q4K2Xl1d1+bfb0cg4lqv2z7To9O6ZbX59wOAtkSyCwBIa9FqDhdujP12Lkgutm1rissSZkvS6L6JX8LcKNpy6mjLrw/Ey6vqVOeS/V/cN1sZ3sQn/wDQEpJdAEBaa5/l1cB2zrrdReUNilC3m1aWbApo2Q7n8vUTOmeqe57zHEmUIe39rufsexUBrXAZ/4GIVgvMEmYAJiDZBQCkPbftU7bUR/Ttdup200kyN6banWVZUZPNfy5vu0ZV324PunZ5PryDXwPa+dvs+wBArJDsAgDSXrS63YXl1O2mi5qgrZdXOWteizIsndk9OwEjatnFfbKV4XIX98/ltQpH2mZFwrQoyf94ZnUBGIJkFwCQ9o4pzZTHpfyQJlXp47V1DaoOOZPEC/vkKMuXfLWpxVleneGShG+sjejNDQd+3gbCtp5d4Ux2s7zS+b2TL/kHADckuwCAtFeU6dGQ9s5lmYvLG9pslgzJbfpK9wQx2ZYw7y56o6oDX8o8d329ttQ7tzI6u2e2Ct2mlAEgCfHXCgAASceVOZcy7wjY+nKbs2YRqWVNnaUPNzvrsw8t9mtIe/du3cngxM6Z6pzjvJWbva5eW+rDB/S1o9cvs4QZgDlIdgEAUAt1uyxlTnmvVbh3Wk7mWV1J8nosjenrTD6DEen5Ffu/5+7G2rDmrXfurdsjzxt1qy4ASEYkuwAASDq6NENupZnU7aa2UMTWzE1ex/EMj3ShAbWpY1tYymzv59ZZzy2vldvq/XH9cuSxkq9+GQCiIdkFAEBSnt+jYR2ds1bvVwQUpG43Zb29MagtAeft0Kge2SrOcibByaZXgc91tvWb7SF9umXfl+Dbtu26hNmSNLpvcs90A8Cekj7ZnTZtmoqKilr85+yzz276+Pvuu6/Fj12zZk0C3w0AIJm5LWWuDtn6dEsgAaNBPJjYmGpP0epoo9XdtuSDTQEt3+msX/5pl0x1zXNf7g0AySrp/2odeuihuuWWW1xfmzFjhr799luddNJJjtdGjx6t7t27O44XFha2+RgBAKlhZFmmHvi8ynF84caAhpe41/TCXJvrwnpjg/NBRtdcr46PUsOdjM7umaVJH1iqCjZfgfDiylrdM7xAOb7Wz21Eb0xlTvIPAI2SPtkdPHiwBg8e7DgeCAT097//XT6fT6NHj3a8PmbMGI0cOTIeQwQApIjhJRnK9EoNezSyXVjeoJuH5CdmUIiZ51bUymVrXY3umyOv28bLSSrH59EFvbL1P0ubJ6o7g7ZeX1Ovi/q0LlGtCkb0yipnY6t2mZbrnr4AkOySfhlzNDNnztS2bdt06qmnqqSkJNHDAQCkgGyfpSNd6nY/qGhQQ5i63VQSrTZVit70KZmNP+jAlzK/sqpONS7Z/0W9c5TpNSf5B4BGST+zG80zzzwjSZowYYLr6++9954+/vhjeTwe9e7dWyeccILy8vLiOUQAgIGO65SpReXNl7bWh6WPNgc0wmUvXpjp0y1BfVfprE09rlOmeuabd3t0eAe/+hf59O0e7+ndjQ1aXRVq1XuKuoQ5SiINAMnOvL/mktauXasFCxaoS5cuOvnkk10/5r777mv2/4WFhfrTn/7kuuTZTX29c3+5RAsEAs3+jeREnMxBrMwQ7zgd1d59BuvtdTU6oojZ3VTx+mr3xO7inv6kvAdojYt7ZejOT50J/P9+u1O3DG55tnrZzrA+3OT8HRvczqt+OWHV14ddPiu++JttBuJkjmSNVVZWVpt9LSOT3WnTpikSiWj06NHyeptvCzBo0CD99a9/1YgRI1RWVqaKigrNnTtX//Vf/6Vf/epXKiws1BlnnLHX7/HDDz8oHE78H3Y3FRUViR4CWoE4mYNYmSFeceoYkbI82aqPNE9631pbrUuKtsZlDIi9t9dmSmp+D5HpsTVYm7RuXWLGdKB+4pe8VrbCdvNz95/La3Rx0Va1tBL576v8kvyO46e2q9O6dc6mbYnE32wzECdzJFOsvF6vevfu3WZfz6qsrDTqMXUkEtHgwYO1YcMGffrpp+rZs2erPm/BggU699xz1b9/f7333nt7/fhkfKobCARUUVGh0tJSZWQ4a8qQHIiTOYiVGRIRp0ve3ql3ypvvUer3SN9fUKwcH7WLpqsN2Tr4pW0KRpofP6HMr2dPLEjMoNrI5QurNGu9c5bm2RPydUIn99+fYMTW4a9u1+b65reEmR7p8/PaqSgjOVq88DfbDMTJHMkaq7Se2X3nnXe0fv16HX/88a1OdCXp+OOPV69evfTNN99o586dKiho+WLWlj/ktpaRkZHU48MuxMkcxMoM8YzT8V2CjmQ3GJG+2GnphM6cK6Z7f0O9I9GVpOO7ZBv/t+DSQ6RZ650rEJ5bHdJpvdzvfd5aW+dIdCXprJ7ZKitIvmZd/M02A3EyRyrHKjke1e2DvTWmakn79u0lSXV1zrb6AAA0Oi7KHqvvbmyI80gQC9HiGC3uJjmpS6bKsp23dzPX1mlblLpb9tYFkKqMSna3bdumWbNmqV27dho1atQ+fW5NTY2+++475ebmNiW9AAC4GdLer3y/c7nyQpLdlLCw3BnHPJ+lIe2dNaum8Xksje7rTFIDEemFlc6H/RW1Yc1d5yzd6prrTYnkH0B6MyrZffbZZxUIBHTRRRcpM9P5B7iqqkrLly93HK+rq9P111+vqqoqnXvuufL5jFu9DQCII5/H0jEu2wx9siWoKrf1rzDGzkBEn24JOo7/pMQnnyc16rGj7RPsNoP7/IpauW0hPbZfjjxWavw8AKQvo7K+qVOnSoq+hHnbtm068sgjdfjhh+uggw5SaWmpNm3apAULFmjDhg0aMGCA7r777ngOGQBgqJFlGY4Zr7AtvV8e0CndUrO2KR28XxFwTe6OLTV/VrdR30K/flKaofcrmjeq+nJbUJ9vDWhI+12NaGzbdk2ALUljXGaHAcA0xszsfvzxx/rmm280bNgwDRw40PVj2rVrp4kTJ8q2bc2bN09//etf9dprr6msrEx//OMf9eabb6q4uDjOIwcAmIi63dQULX4jUijZlaLX205d+mNy+9HmgL7f4dyX9/jOmeqRb9R8CAC4MuYv2bBhw1RZWdnixxQUFGjy5MnxGRAAIKUNKvarXaal7Q3NpwHd6j1hDre660KfrQFFXpePNtc5PbN1ywc7VB1qfv4+v7JWdx9ZqCyfRWMqACnPmJldAADiyWNZGuFSt/vF1qC2N1C3a6LtDRF9uc1Zr3t4YTjl6lPz/B6d1yvbcXxHwNbMtXWqCUb0L5eGVYUZls7s7vw8ADARyS4AAFGMdEl2bUmLmd010qLyBrmU6+qIwtR8eBF1KfOyWr26us4x6ytJF/bOUbYvtRJ/AOmLZBcAgCiO60zdbiqJtnXUEUXu+8+abnhJhvoVOivW3vmhQX/5str1c1jCDCCVkOwCABDFwYU+lWQ7L5WLSHaN5Jbsdsyy1Cvbbb7XfJZlabxL8mpLro2pBhX7U2KvYQBoRLILAEAUVpS63W8qQ9pcl5qzgalqU11Y31Y6E7xjSvxKsXLdZi7ukyNvK9/fuH45slL5hwEg7ZDsAgDQgmhbEC2ibtco0WbjU23LoT2V5nh1Ste97wud4ZEu6k1jKgCphWQXAIAWuDWpkqSFGwNxHgkORLQto45N8WRXal0d7hnds1WclVrbLwEAyS4AAC3oXeBVlxxnEkCTKrO4xatLjle98lL/VuiUblmutee7ozEVgFSU+n/hAQA4AJZlaUSnDMfx5TtD+qGGul0TbKgJa8VOZ6xGdMpIixpVv8fSJX2iJ7Ndcrw6MUrncQAwGckuAAB7Ea1uN9rSWCSXaFsORYtrKhrbwszt6H458npSP+kHkH5IdgEA2IuR0ZJdljIbIdpDiWhxTUUHF/k1vKNzhYIkje3LEmYAqYlkFwCAveie51PPfOp2TeX2UKJnvlfd83wJGE3iXD0g13HstG5Z6lWQXj8HAOmDZBcAgFZw68q8tjqs1VXOvVuRPFZXhbS22lmvG63Ldio7r1e2fj0wr2nf3WEd/HromKKEjgkAYolHeQAAtMJxnTI1ZVmt4/jCjQ3qmc/lNFlRr/sjy7J0z/BC3TA4TzVBW93zvGnRoAtA+mJmFwCAVohat0uTqqQWLdlNp3rdPXXI8qpHvo9EF0DKI9kFAKAVynK86lfonMFduLFBtm0nYETYG9u2XR9GHFToU5nL3skAgNRCsgsAQCu5LX3dWBvRip3U7Saj5TtD2lgbcRxP51ldAEgnJLsAALRStKZG724MxHkkaI2FUeKSjvW6AJCOSHYBAGilEZ3c9yllv93kFG1rqBFl7nEEAKQWkl0AAFqpQ5ZXA9q51O2WU7ebbCK2rUUu9boD2/nUPot6XQBIByS7AADsA7clsFvqI/q2krrdZPLt9pC21FOvCwDpjGQXAIB9EL1ul6XMySTallDU6wJA+iDZBQBgHxxblimPy/ak1O0mF7eHDx5LOqaUZBcA0gXJLgAA+6Ao06PBxX7H8UXlDQpHqNtNBuGIrcUuM7tD2vtVlMmtDwCkC/7iAwCwj9yWwu4I2PpyWzABo8GevtwW1I6A88FDtCXoAIDURLILAMA+itbkKFqdKOIr2pJymlMBQHoh2QUAYB8dXZohL3W7ScvtoYPP2hU3AED6INkFAGAf5fs9GtbBmTi9Vx5QME3rdpdWBvXXr6r08qrahNYuByO23isPOI4f3iFD+X5uewAgnfgSPQAAAEw0slOGlmxunlRVh2x9tiWoI0vSawbxXytrdcWC7WpMcUeW1ejV0zrIY7lMf8fYZ1uCqg45k222HAKA9MMjTgAA9kO05Cnd6nZrQxHd9H6ldk8vF5YH9OrquoSMJ9p+xyM7pdcDCAAAyS4AAPtleEmmMlyuotGSrVT12pp6Vbp0Pp69tj4Bo3F/2JDh2RUvAEB6IdkFAGA/ZPss1+XKH1YE1BBOn7rdqUtrXI8vLG+Qbcf359AQtvVBhTPZPbIkQ9m++C+pBgAkFskuAAD7yW3f1rqwrX9vdjZISkWrdoa00KUZlCRtrI1o+c5QXMfz780B1Yedx6nXBYD0RLILAMB+ilq3myZLmactr23x9YUb45v0R63XdXkoAQBIfSS7AADsp2EdM5TtsuFuOtTthiO2pi9rOdmN98/B7SFDttfSER1pTgUA6YhkFwCA/ZTptXR0qTOR+vfmgGpDkQSMKH7e2digDbUua4Z3s6i8QZE41e3WhiKuy8ePLs1QhssDCQBA6iPZBQDgAIx0WcociEhLNqV23e7UpS3P6krSlvqIvt0en7rdJZsCCrg8X6BeFwDSF8kuAAAHIFo9aCrX7W6rD2vm2tbtoxuvfYej/bzdHkYAANIDyS4AAAdgaAe/8v3pVbf7/Mo611lUN/FK+t1+3vl+S4e198fl+wMAkg/JLgAAB8DnsfQTl7rdT7YEVRVMvbpd27Y1Jcreul1yvI5ji8obFI7Etm63KhjRJ1uCjuPHlGbI56FeFwDSFckuAAAHyG2pbNiW3o+yB63JPt8a1NcudbjHlGbogt7ZjuM7Ara+3OZMRNvS++UBhV3yaZYwA0B6I9kFAOAARa3bjVO9ajxNi7Ld0Lh+OVGTy1gvZY72cybZBYD0RrILAMABOrTYr6KM1K/brQvZen6lM9nN91s6p2e2ji7NkM9l1XCsk363n3NRhqVDi6nXBYB0RrILAMAB8nosHesyu/vF1qAqG1Knbnfm2jrtCDjXC5/fK1u5fo/y/R4d3sFZv/xeeUDBGNXtVjZE9MVW5zLpEWWZ8ljU6wJAOiPZBQCgDbjt52prV4OmVDE16hLm3Kb/dvs5VIdsfebSQKotLCpvkFsazRJmAADJLgAAbSBR9arxsqYqpAU/ON/LwYU+HdHxx+XCIzs5Z3al2C3pjvbzdUu6AQDphWQXAIA20L/Ipw5ZzstqqjSpmr681nUGdVy/HFm7LRceXpKpDJe7i1j9HNyS3Y5ZHh1S5IvJ9wMAmINkFwCANmBZlmtX5m+2h7SlPpyAEbWdiG1r2nLnEmavJV3cN6fZsWyfpSNLnLO7H1Q0qMFtf6ADsKU+rG8qndsgjeyU2SwBBwCkJ5JdAADaSLSlzIs2mr3f7rsbG7Su2pmwn9otSyXZXsdxt6S/Piz9e3Pb/hyi/VyjbQUFAEgvJLsAALSR46LUq85ZVxfnkbStaI2pxvfLcT0erV62ret2566v36fvDwBILyS7AAC0kT4FPnXOcV5aZ6yp186AmVsQVTZE9NoaZ7Jemu3Rz7pmuX7OsI4ZyvY6lxG3ZbOuqmBEr652jqtLjle9C5yzzQCA9EOyCwBAG7EsS2f3zHYcrw3ZesUlMTPBiytr1eBScnxJnxz5PO51sZleS0eXOme5P9ocUG2obZL+l1fVqTbkrAE+q2cW9boAAEkkuwAAtKmxu+05u7upS92XAie7KVGWMI+NsoS5kVv9cjAiLdnUNnW70X6e46P8/AEA6YdkFwCANnRosV+Htfc7ji/ZHND3lcEEjGj/fbE1oM+3Osd8VEmGDipyvsfdxbJu9/vKoJa4NLsa2sGvgcUtjwsAkD5IdgEAaGPjosx6TosyS5qsoo032vvb3WHt/cr3x6Zu90DGBQBIHyS7AAC0sZ/3zlGWS4+k6ctrFYy07V6zsdIQtvX8SmdSmeuzdG4vZ13ynnweS8e41O1+siWoquD+1+0GI7aeXeEcV5ZXuqAXyS4A4EckuwAAtLGiTI/O6uFMCDfXR/TGOvftcpLN7LX12t7gTMzP7ZWtfH/rbh9GuCxlDtvS++X7X7f7xrp6bapzJstn98hWUSa3NQCAH3FVAAAgBqItqY22Z22ymbKsxvX4viwVjkXdbrSfX7TGYACA9EWyCwBADIzslKluec61zG+sr1dFrctePklkfXVIb21wJqR9Crw6usS5NDmaQ4v9Kspwqdst379kt6I2rDfWO2fGu+d5NbJT68cFAEgPJLsAAMSAx7I0tq9zFjRsS8+51Jwmk+nLa+VWWTyuX+4+7WHrsSyNKHPO7n6xNajtDftet/vcilqFXQY2tl+OPOytCwDYA8kuAAAxMqZfjtxSsCnLamXbydmoKmLbmrbcmYx7LWm0S/K+N2777dqSFu/j7K5t265LmC1JY/ZjXACA1EeyCwBAjHTP8+mEzs5kb9mOkJZs2v8mTbG0qDyg1VXOZdYnd81SWY5Li+m9aKu63SWbAlq6I+Q4fmLnTHXL8+3zuAAAqY9kFwCAGDKtUdXUNmhMtbtDinzqmOW83Vi0j8lutJ8Xe+sCAKIh2QUAIIbO7J6tQpcmTS+vqlP1Aew3Gws7AhHNWF3nON4hy6NTu2bt19e0LMt1KfM3lSFtrmtdo67qYEQvr3KOqyjD0hnd977nLwAgPZHsAgAQQ1k+Sxf1ds4+VodsveqSWCbSv1bWqd4l/7y4T44yvPvfAGqkS5MqSVrUyrrdV1fXqTrkrHG+sE+Osnw0pgIAuCPZBQAgxsYdZMZS5rZewtwo2rZACze2rm6ZJcwAgP1BsgsAQIwNaZ+hQ4v9juPvVwS0fEcwASNy+mZ7UB9vcY7liI5+9W/nHPu+6FPgU+cc5y1Ha5pULd8R1PsVzqR4cLFfQ9qzty4AIDqSXQAA4iDaLOS0JJndjT6rm3vAX9uyLI1wqdtdvjOkH2partuN9vNhVhcAsDckuwAAxMGFvbOV4XLVnb68VqFIYvfcDYRtPbfcWT+c7bV0Xq+2aQAVbQuihS3U7YYitqa77Pmb4dlVrwsAQEtIdgEAiIPiLK9G9XAmjuV1Eb25Yd+24Wlr71U0aGuDszP02T2zVOiWoe+HaE2qFrawlPnNDQ0qr3OOa1SPbLXL5BYGANAyrhQAAMRJtKW3U5a6LyGOl2i1s2PbYAlzox75PvXI87b6e0uxa5gFAEgPJLsAAMTJ8Z0y1TXXmfDNWVff6j1nY8FtdjXfb+mY0rZtAOW23+7a6rBWV4UcxzfXhTV7bb3jeNdcr46PsiQaAIDdkewCABAnXo+l0X2ds5IhW3puRWIaVVUFI/rEpQvzMaUZ8nnadg/bqHW7Lsn2cytq5bK1rsb0y5G3jccFAEhNJLsAAMTR2ChLcKcuq5Vtx79R1fvlAYVdvq1b9+QD5TazKzmbVNm2HXVv3TEuDwsAAHBDsgsAQBz1zPe5znB+VxlynWGNtWjdkKM1lDoQnXK86lfoc45hY0OzRP+TLUF9V+lc2nxcp0z1zHd+PgAAbkh2AQCIs2RqVOXWIKoow9Khxf6YfD+3JHpjbUQrdv6Y3NKYCgDQFkh2AQCIs7N6ZKsgw1l3+tKqOtWGnFvtxEplQ0RfbHXOJh9blhmzuthodbvvbgxIkmpDEb200rnnb0GGpbNctm4CACAakl0AAOIs22fp572cs5RVQVszVjs7EMfKovIGuVUJR0tI28KITu4dnhubVM1YXa+dQeeoft4rR9k+GlMBAFqPZBcAgASItiQ32hLeWHDrgixFbyTVFjpkeTWgnUvdbnnD/zWmcn//4w9iCTMAYN+Q7AIAkABDO/hdk75F5QGt2ulszhQLbsluhyyP+hfFtgmUW93ulvqIZq2t16LygOO1Ae18Oqx9bGqIAQCpi2QXAIAEsCxL4/rlur42Lcq2O21pc11Y37h0PB5ZlinLiu1y4WjLpCd9UOl6fFy/3JiPCQCQekh2AQBIkIv6ZMvvciX+5/IahSOx3XN3UZQth2JZr9vo2LJMuaWuP9Q6m3P5Pbt+TgAA7CuSXQAAEqRDllend8tyHP+hNqK3f3BPRtvKwo3O5cKSNDJKA6m2VJTp0ZBWLks+vVuWOmR5YzwiAEAqItkFACCBoi1lnhrjpcxu++t2zvGoT0Fs63UbtbYJ1viD3H8+AADsTdInu9OmTVNRUVGL/5x99tnNPmfnzp267bbbNGjQIJWUlOjQQw/V73//e1VXVyfoXQAA4O6kLpnqnOO8HM9cW6et9eGYfM+NtWEtd2mCNaJT7Ot1G7VmuXTnHI9+2jn2y6oBAKkpPo9vD8Chhx6qW265xfW1GTNm6Ntvv9VJJ53UdKympkZnnnmmvvzyS/30pz/Vz3/+c33xxRd65JFHtHjxYs2aNUtZWc4lYwAAJILXY2l03xz9+YvmD2SDEen5FXW6ZmBem3/PqFsOuXRJjpWjSzPktaRwC6XJo/vmyOuhMRUAYP8kfbI7ePBgDR482HE8EAjo73//u3w+n0aPHt10/C9/+Yu+/PJL3XDDDbrzzjubjt955516+OGH9be//U033XRTPIYOAECrjO2X60h2JWnKshpdPaDtOxG7LWGW4tOcqlG+36PDO/j10eZg1I8ZG2WJNwAArZH0y5ijmTlzprZt26ZTTz1VJSUlkiTbtjVlyhTl5eVp0qRJzT5+0qRJysvL0zPPPJOI4QIAEFXvAp+OKXU2hvpme0ifb42eDO4vt5nd7nle9ciP7zPwlpLrY0oz1DtO9cMAgNRkbLLbmLROmDCh6diKFSu0ceNGHXXUUcrNbf40ODc3V0cddZRWr16t9evXx3WsAADszbh+Oa7Hp7Rxo6o1VSGtqXbWAsdzVrdRS02qov08AABoLSMfma5du1YLFixQly5ddPLJJzcdX7FihSSpd+/erp/Xu3dvvfnmm1qxYoW6du3a4veor69vuwG3kUAg0OzfSE7EyRzEygzpEqdTO3mU57NUHWpexPriilrdcWimsn1ts5T5rXXu17ej23vifu0bXGArwyMF9theN89n6dRO8RlPupxfqYBYmYE4mSNZY9WW/ZWMTHanTZumSCSi0aNHy+v9ce+9nTt3SpIKCwtdP6+goKDZx7Xkhx9+UDgcmy6YB6qioiLRQ0ArECdzECszpEOcTm6foVcqml+adwRtTf18o04raZtr0hsrM+R2+e8V3qx161roFhUjwwsztWh78310T+kQ0LaN67UtjuNIh/MrVRArMxAncyRTrLxeb9SJy/1hXLIbiUQ0bdo0WZalcePGxez7dO7cOWZfe38FAgFVVFSotLRUGRnO2i4kB+JkDmJlhnSK0y+zg3plnvOB7Bs78vTLYQUH/PVt29ZnH1dKaj6V2iffo2F9W17xFCt35YV0wVs7VRnYlWh3yfHonmNKVJwZn0qrdDq/TEeszECczJEOsTIu2X3nnXe0fv16HX/88erZs2ez1xpnbnfs2OH6uY0zuo0f15Jk3p4oIyMjqceHXYiTOYiVGdIhTsd0ydTBhbX6fkfzPXAXVgRVEfQdcAOp5TuC2lgXcRw/vnN2wn62wzpJS87P1utr6uXzSBf0ylauP/4tRdLh/EoVxMoMxMkcqRwr4xpUuTWmatSnTx9J0sqVK10/t/F448cBAJBMLMuK2pjpn8sPvFHVwo3udVkjOyX2iX5JtleXH5KrCQflJiTRBQCkJqOuKNu2bdOsWbPUrl07jRo1yvF6nz591KlTJ3344Yeqqalp9lpNTY0+/PBD9ejRY6/NqQAASJSL++bIrRfVtGW1itgHVlMbbX/dEWXx78QMAECsGZXsPvvsswoEArrooouUmem8MFuWpfHjx6u6ulqTJ09u9trkyZNVXV2tSy+9NF7DBQBgn5Vke3VqN+dysvU1YS34wT1ZbQ3btrWo3Pn5A4p86pjtdfkMAADMZlTN7tSpUyW5L2FudP3112vWrFl6+OGH9cUXX2jIkCH6/PPP9dZbb+nwww/XNddcE6/hAgCwX8b1y9HMtc5td6Yuq9WJXfavruq7ypA21zvrdVva6xYAAJMZM7P78ccf65tvvtGwYcM0cODAqB+Xm5urmTNn6pprrtHSpUv117/+VUuXLtWvf/1rvfrqq8rOzo7jqAEA2Hc/65ql0mznJfr1tXXa3uBMWFsj2hJmkl0AQKoyZmZ32LBhqqysbNXHFhYW6r777tN9990X20EBABADPo+l0X1z9PCX1c2ON4SlF1fW6pf98/b5ay50SXYtUa8LAEhdxszsAgCQTsZG6co8ddm+d2WORKnXHdzer6I47WcLAEC8cYUDACAJ9Sv06+gS55ZAn28N6out7lsIRfPltqAqA85OziOZ1QUApDCSXQAAklRbze5Gq9c9jnpdAEAKI9kFACBJndsrW7kum+4+v6JW9aHW77m7yCXZ9VrST8qcM8cAAKQKkl0AAJJUvt+j83o5dxGoDNiava6uVV8jFLH1XoVz2fPhHfzK93MbAABIXVzlAABIYuMOcCnzZ1uDqgq61OuyhBkAkOJIdgEASGJHlWSob4Fzp8C3NjRoXXVor59PvS4AIF2R7AIAkMQsy3Kd3bUlTV++99ldt/11/R5puEunZwAAUgnJLgAASe6SvjnyOvtUadqyWkXs6I2qAmFbH7jU6x7ZMUM5Pm4BAACpjSsdAABJrizHq591zXIcX1Md1qLy6Hvu/ntzQHVh6nUBAOmJZBcAAANEb1RVE/VzFpa71+uS7AIA0gHJLgAABji1W5Y6Zjkv2zNW16myIeL6OW7NqbK8u5YxAwCQ6kh2AQAwgN9j6eI+ztnd+rD0r1XOPXfrQrY+2uRc4nxUSaYy3QqAAQBIMSS7AAAYYtxBrV/KvGRTgwIuE75sOQQASBckuwAAGOKQIr+O7Oh3HP9kS1Bfbws2O7Zwo3vjqpGdWMIMAEgPJLsAABhkXL9c1+PTljef3XWr183zWRragWQXAJAeSHYBADDIeb2yle1Sc/vc8joF/m+boapgRJ9scc7s/qQ0Q34P9boAgPRAsgsAgEEKMjw6p6dzz92tDRHNXlcvSfqgIqCQc3td6nUBAGmFZBcAAMOMPyjKUub/a1S10GUJs8T+ugCA9EKyCwCAYY4pzVDvfK/j+PwNDfqhJqyF5c5ktzDD0qHFzuZWAACkKpJdAAAMY1mWxro0qorY0v/3TbU+3xp0vHZsWaa81OsCANIIyS4AAAa6pG+O3HLXR7+uVoR6XQAASHYBADBRl1yvTursTGDdGlNJ0sgykl0AQHoh2QUAwFDjojSq2lP7TI/6t/PFeDQAACQXkl0AAAx1ercstc/c+6V8ZKdMeSzqdQEA6YVkFwAAQ2V4LV3UJ3uvHzeyU0YcRgMAQHIh2QUAwGDjXLoy74nmVACAdESyCwCAwQYW+zW0Q/T9c8uyPepbQL0uACD9kOwCAGC48S3M7h7XKVMW9boAgDREsgsAgOHO75WtLK/7ayNYwgwASFMkuwAAGK4o06Oze7g3qqJeFwCQrkh2AQBIAVcPyJNnj9XKx5ZlqGc+9boAgPREsgsAQAo4vGOGHji6SIUZuzLeoR38+n/HtEvwqAAASBwe9wIAkCIuPyRXl/TNViAsFWRY8tCYCgCQxkh2AQBIITk+j3K4ugMAwDJmAAAAAEDqIdkFAAAAAKQckl0AAAAAQMoh2QUAAAAApBySXQAAAABAyiHZBQAAAACkHJJdAAAAAEDKIdkFAAAAAKQckl0AAAAAQMoh2QUAAAAApBySXQAAAABAyiHZBQAAAACkHJJdAAAAAEDKIdkFAAAAAKQckl0AAAAAQMoh2QUAAAAApBySXQAAAABAyiHZBQAAAACkHJJdw3i93kQPAa1AnMxBrMxAnBBLnF/mIFZmIE7mSPVYWZWVlXaiBwEAAAAAQFtiZhcAAAAAkHJIdgEAAAAAKYdkFwAAAACQckh2AQAAAAAph2QXAAAAAJBySHYBAAAAACmHZBcAAAAAkHJIdgEAAAAAKYdkFwAAAACQckh2AQAAAAAph2QXSHG2bSd6CIhi/fr1iR4CWikSiSR6CACSCNfW5Mb11QzxuLaS7KLVuNkzw1dffaVZs2Zp+vTpamhokGVZiR4SXFxwwQV65JFHtH379kQPBa1QVVXV7P+50UVb4vqa/Li2moPrqznicW0l2cVevf/++5Ikj8fDDV6S++1vf6sLL7xQY8eO1a9+9Stdcskl2rBhgyRuzpPJRRddpLfeekvdunVTdnZ2ooeDFjz22GO6/PLLNXz4cI0fP15PPvmkJMmyLH6ncMC4vpqBa6s5uL6aIZ7XVpJdtGjMmDE644wz9NJLL0niBi+ZjR07Vs8995wOPfRQPfjggzrllFP0zjvv6IEHHpAknkIniZ///Od69913de+992r8+PHKysqS1PyGid+x5DB+/HjdcccdWrRokbKysjRr1ixNmjRJDz30kCR+p3BguL6agWurObi+miHe11aSXUR1++23a/bs2ZKk66+/Xq+88ookLsjJ6J577tG7776rG264QX/729902WWX6YEHHtDBBx+s8vLyRA8P/+eiiy7S4sWLdfvtt2vMmDEqLCxsei0YDCoYDEri5ikZXH311XrnnXd0/fXX691339WCBQv0/PPPy+v16qmnntL333+f6CHCYFxfzcC11RxcX82QiGsryS5czZgxQ1OmTNERRxyh2267TTU1Nbrmmmu4ICehyspKzZkzR4cddpiuuOIKdejQQZLUrVs39ejRQ4FAQCtXrtTs2bO1detWNTQ0SOLpZrydd955mjdvnm6++WZdeeWVKioqUl1dnZYvX65bbrlFF1xwgc4//3zddttt2rBhg0KhUKKHnLaeeeYZvfHGG7rsssv061//WmVlZcrNzdVJJ52kW2+9VRs2bNCaNWsSPUwYiuurGbi2moPrqxkSdW31tflXhPGqq6u1YMECVVVV6f7779fhhx+uwsJC3XLLLbr66qslSeeee27TBZmnZIm1atUqff3117r66qtVUFDQdHz+/PlasGCBOnXqpHPOOUfr169Xv379NH78eE2YMKHZU0/E1urVq5tmAYLBoPx+vyKRiJ577jk99NBDWrt2rQoLC1VXV6dFixbpgw8+0O23364TTzxRHg/PJONpx44devHFF5WXl6eJEyequLhYtm3L7/dLkg455BBJ0vLly3XKKackcqgwENdXc3BtNQPXVzMk8tpKsguHrKwsnXDCCRo+fLgOP/xwSdKVV14pj8ejSZMmuV6QJZaGJEppaalKS0v10Ucfae3atercubPefPNNPfTQQwqHwxo7dqxKSkq0adMmTZ06VQ888IAKCws1btw4WZZF3OKgR48eevzxxzVp0iQ99thjysjIUElJif74xz+qV69eevzxx9WnTx9VVVXpqaee0pQpU3T//fdr0KBBKi0t5aY3jiKRiH744Qdddtll6t69uyKRSLMbosGDB0vaNesD7Cuur+bg2moGrq9mSOS1lWQXDj6fT6eddprC4bAkNZ2QEydOlCTHBVn68ULc+FQN8ZOfn6/jjz9ezz//vM4++2zl5ORo3bp1qq6u1nPPPdf0hCwYDGro0KG67LLL9MILL2js2LE81YwTy7I0ZMgQTZ48WTfffLP+/Oc/y+PxaODAgZoxY4YyMzMlSSUlJbrhhhtUU1OjZ555Rn//+991xx13cCGOE9u21a5dO73yyivasWOHJDl+Rxpj1WjPC3bj1yFmcMP11RxcW83A9TX5Jfraym8jXPn9/qYudh6Pp2kPwIkTJ2ry5MlqaGjQ1VdfrZdeeqnpxHvyySd10003NZ3IiI/8/Hzddddduvnmm9WpUyeVlJToyCOP1LXXXqtTTjmlKXZ+v1/Dhw9Xjx499N577+nrr79O8MjTz5AhQ/TnP/9ZAwYMUFZWlh577DFlZmY23fjatq2SkhKNHj1aXq9X69atS/CI049t2+ratasGDhzoeC0SiSgQCEj68ULd+O/Zs2frT3/6kyRm4dAyrq9m4NpqFq6vyS2R11ZmdqHvv/9e27ZtU1ZWlrp376727dtLksLhsLxer6QfL8h7PoH+9a9/LZ/PJ8uy9MADD6iiokK33HILNSsxEi1WZWVluu2225r+OJx99tnKz8+XtOsPTGPs8vPzlZWVpYMOOkg9evRI2PtIF25PIQcPHqwHH3xQn332WVPDk8bfs0gkIq/Xq6KioqYbKcTWli1btGnTJvl8PvXt27fpd8gtdh6PpylJqa+vbzr+9ttv67777tOXX36p8ePHq0uXLvF7A0hqXF/NwLXVPFxfk1syXVtJdtPcDTfcoDfffFPr16+Xz+fT4MGDdeaZZ+qmm25q+gPRaM8Lst/v1w033KBrrrlGkpSRkaHFixera9euiXgrKa+lWEnNl7qtX79e3333nSQ1i+NLL72kL774Queccw7L4WJk8uTJGj58uI4//njXJjOWZWnQoEE65JBDlJGR0XTctu2mWL388svy+Xw68cQTm15jtrDt3XPPPZo/f37TVgeXXHKJLrroIv3kJz+J+vNujFHj78+bb76pu+66S2vWrNHChQtJdNGE66sZuLaag+urGZLt2kqym8YmTJigefPm6ZRTTtEVV1yhH374QdOnT9cnn3yijz/+WJMnT1bnzp2bfY7H41EgEFBGRoYuvfRSffDBB3r22WdVVFSkWbNmqX///gl6N6ltX2IVDodVWlqqV155RX369NGkSZNk27ZefvllPfLIIyoqKtKtt96qnJycBL+r1DNu3DjNnDlTJ598snJycnTkkUe6XpA9Hk+zC/HuszwzZ87U9OnT1b9/f51wwgmSWBYbC6NHj9abb76pXr16adSoUfr88881depUlZeXq0+fPiopKXF8jm3bqqmpkbQrJgsXLtQf/vAHrV27VrNnz9agQYPi/TaQpLi+moFrqzm4vpohGa+tJLtp6tlnn9W8efP0m9/8Rtdee23TsqjLLrtMf/jDHzRr1izt2LFD/+///T/17t272ec2/hH55z//qUWLFqmgoEBz5szRwQcfHPf3kQ72NVZZWVm67777dNZZZ+nPf/6zZs2apWAwqLVr16p9+/Z6+eWXHTHFgXv44Yc1c+ZMdenSRfPnz1dDQ4PuuOMODR8+fK/biDReiJ9++mk98cQTqq6u1vPPP6+ysrJ4voW08R//8R9avHixfve732ncuHHq2LGjvv32Wz366KOaNm2aFi1apPPPP9/xebt3WF2wYIHmzJlDogsHrq9m4NpqDq6vZkjWaysNqtLUsmXLFIlENGrUKBUWFioSiSgcDqt///568MEHNW7cOC1evFg33nhjUxvwxiJ/adfJ+Jvf/EY7d+7U7NmzuRDH0P7E6rDDDtMrr7yiYcOGadu2bbJtWxdffLFmzZqlAQMGJPYNpaAPP/xQTz75pEpKSjR16lRde+21Wrhwoe69914tWbJEkpptI7Knb775RhdeeKHuuusuRSIRzZw5s2nPObStWbNmacaMGTr33HN16aWXqmPHjpKk/v3766yzzpK0ax9NqfnfvEZ5eXlq3769lixZotWrV5PowoHrqxm4tpqB66sZkvnaysxumtqyZYu8Xm/TRumN9Qy2batbt2763e9+p1AopGeffVaTJk3S3//+92b1KUOGDNF5552n6667jj/wMbY/sZKkYcOG6dVXX1Vtba2ysrKUlZVFLVEM2LatlStXyrZtPfzwwzrssMPUpUsXNTQ06Mknn5Qk3X777S0+gc7Pz1dVVZXOP/983XjjjerevXsi3krKC4fDeuONN7R582bddNNNTZvaS7tulkaMGKEePXpozZo1kpxbI0hSKBTS1q1bJUnz5s0jEYED11czcG1NflxfzZDs11ZmdtNM48k3cOBA1dXV6emnn5akpj/wjX8sOnfurFtvvVXDhg3Tiy++qOeee67Z1ykqKtITTzzRtAk02t6BxioSiSg3N1cdO3ZUfn4+F+MYsSxLp556qv7yl780Nbzo2LGjfve732nixIl69913HU+gQ6FQs6/RrVs3Pf/887rnnnu4EMfYoYcequuvv149e/ZUOBxutnzKsizl5OSorq6u6f/31KFDBy1ZskQfffQRiS6a4fpqBq6t5uD6ao5kvraS7KaZxhPsjDPOUPv27fWvf/1Lb7zxRtNru/+h79Gjh+6//35J0uLFix1fi03TY+tAY0V84sO2bRUXF+ukk05qap0vScXFxVEvyD7frkU1n376adPHFxQUKDc3N76DTzNer1fnn39+U4fb3WfTbNuW3+9XXl5e09YHjfv+SVJ5eXnTf/fr1099+/aN06hhCq6vZuDaag6ur2ZI9msrv7FpKBKJqGvXrvrDH/6gzZs36/HHH2/6o7D7H/pAIKDDDjtMQ4YM0YIFC7R9+3b2JoszYpX8dn9yuac9L8j33HOPPvvsM0m7GtBcfPHFuueee+I53LTXrl07lZaWOo43PoX2eDyybVu2bTc1C3rrrbd0xx136KWXXor3cGEY/mabgTiZgeurOZL52krNbhpqfCr5s5/9TBMmTNBTTz2lzMxM3XTTTU2t3BsaGpSZmSlp1xOaDh06qF27dokcdloiVuZrvCDbtq2nnnpK//mf/6kjjzxS06dPV319vWtnQiRGY4Oa3Zdfvf322/r973+vNWvW6He/+12CR4hkx99sMxCn1MD11QyJvraS7KaxTp066Ze//KXq6uo0ffp07dixQ1dccYUuuOCCpj/wM2fO1IoVKzRq1CgFAgH5/X72JEsAYmW2oqIi3XnnnbIsS08//bTefffdpi1FaECTPBpndBpr8ObNm6c//vGPWrdunebMmaM+ffokeIQwBX+zzUCczMf1Nfkl+tpKspuGdu9Wd9BBBzV1TnvyySc1ceJEvf766/rZz36m77//XnPmzJHP59ONN97YbJNuxAexMkNLe/xFIhF5PB7l5eXpoIMOUiQSUVFRkWbPns32BwkQLVaNTWv8fr+qqqo0e/Zs3X333Vq3bh3bC6HV+JttBuJkDq6vZkjma6tVWVnpvjEVUtLuJ+PixYvVrl07DRgwQJWVlfr3v/+tO+64Q6tXr1ZDQ4NycnJ08MEH69FHH1X//v0TPPL0Q6zMsHuc3n//fRUUFKh///6OJib/+7//q/vuu0/19fWaM2cOF+IE2FusgsGgRo0apRUrVqh79+5atmwZiS5ajb/ZZiBO5uD6aoZkv7Yys5tGdj8ZZ82apRtuuEFDhw7V1KlTVVRUpJNPPlmHH364ysvLtWzZMvXr10+lpaVq3759gkeefoiVGaLFacqUKc1mANavX6/XX39dmzZt0qJFi7gQJ0BrY+Xz+bR161bZtk2iixbtfk7xNzt5ESdztCZWXF8Tb3/ilMhrKzO7aWjWrFm66667VFlZqTlz5qhXr16SflwOguRBrMwQLU6NAoGA3nnnHfXr18/xGuKrpViFw2FNnjxZU6dO1YsvvshNE5osXbpUK1asUHZ2toqLi5v2wN3zbzF/sxOLOJnjQGPViOtrbLVFnBJ9bSXZTRGXX365Tj/9dF144YUtfty8efN0yy23qKamRm+88YZ69OihUCjUtC8ZYo9YmYE4maMtY/XDDz8oMzOTmRw0mTRpkmbPnq0NGzZIknJycvTf//3fGjt2rKQfZzb4W5BYxMkcxMoMbRmnRF5bOVtSwNVXX62XX35Zs2fPVkZGhs4555yoH+vxeGRZlubOnasePXooHA7zRyOOiJUZiJM52jpWnTt3jvWQYZAxY8Zo3rx5Ov744zVx4kRVVFTo8ccf169//Wu1b99ep512WtMSPv4WJA5xMgexMkNbxymR11Zmdg335JNPatKkSTrooIO0ceNGNTQ06Iknnmjxhq+2tlY5OTk8HYszYmUG4mQOYoVYuuOOOzR16lTdcMMNuvzyy1VQUCBJeuaZZ3T99dfrsssu04MPPthsOR/nV/wRJ3MQKzOkWpxIdg325ZdfauzYsaqrq9O8efP0/vvv69Zbb1V9fb3rDV/jcoOW2rgjNoiVGYiTOYgVYmnJkiW6/PLLNXToUD388MNq3769gsGg/H6/ampq9NOf/lS2bevtt99Wbm4u51eCECdzECszpGKckiv1xj4pKipSVlaWbrjhBvXs2VM9e/ZUTU2N7r77bl155ZWS1OyGr/EkTNaTMZURKzMQJ3MQK8TS4sWLtXHjRk2dOlXt27eXbdvy+/2SpNzcXHXu3Fnfffed6uvrlZuby/mVIMTJHMTKDKkYJ5Jdg3Xr1k0zZsxQTk5O01KCiRMnSpLrDR9dBhOHWJmBOJmDWCGWhg4dqokTJ2rQoEHNzp1wOCyv16t27dopFAopFApJ4vxKFOJkDmJlhlSME8muYWx716rzxicoZWVlTa81nojRbvgaT8aFCxeqoKBAQ4YMiefQ0w6xMgNxMgexQizZti3btuXxeHTCCSdo8ODBjtozr9cradcMRyQSUSQSkaSm82v16tXq2bNnXMedboiTOYiVGVI9TsmdisMhHA43WyrQePMn7ToRG0++iRMn6ve//72ysrJ05ZVXatasWZKkKVOmaNy4cXr88cdVX18f38GnGWJlBuJkDmKFWAqHw81mKIqKihwf03jO7T6r0Wj+/Pm64IIL9PDDD8d0nOmOOJmDWJkh1ePEzK4h/vrXv+qLL77Q0qVLdeSRR+q4447TWWed1XTj11gY7vF4mi3pi0Qiuvfee3XZZZdpwoQJmjVrlkKhkK699lplZWUl+F2lJmJlBuJkDmKFWIp2fjXe/O3eeCUSicjr9SoUCikcDjedR2+++abuvfderV+/Xj/96U8T9l5SGXEyB7EyQ7rEiW7MBhgzZozeeusttWvXTgUFBVq6dKkk6Re/+IWuuOIKDRo0SJLzpGw8WZ9++mndeeedqqqqUkFBgWbPnq0BAwYk5s2kOGJlBuJkDmKFWNqf80uSrrnmGr311lt65513tHTpUt1xxx1avXq15syZo4EDBybkvaQy4mQOYmWGdIoTy5iT3B133KH58+frt7/9rebPn6/3339fzz77rH7605/qmWee0e9+9zu98847ktTU+rvxvxvl5uaqvr5eRUVFeuONN7jRixFiZQbiZA5ihVja1/Nrd36/X6FQSPPmzdNdd92lNWvWaPbs2Ul7s2cy4mQOYmWGdIsTM7tJbPv27TrnnHOUm5urF154QXl5eU2vLV++XNOmTdNjjz2mwYMH64477tBxxx3n+BrPPPOM/vSnP6m6ulpz585V//794/kW0gaxMgNxMgexQizt7/nV2Ajtyiuv1EsvvaQOHTqotrZWs2fPbpoJQdshTuYgVmZIxzgxs5vEtm7dqqVLl6pr167Ky8tTKBRqmrno27evrrrqKt144436/PPP9cgjj2jt2rWSmheRv/vuu9q+fbvmzJnDjV4MESszECdzECvE0v6eX40KCwsViUQUDAY1d+7cpL/ZMxVxMgexMkM6xolkN4mVlpaqU6dOTSeaz+dr1n20rKxM48eP12WXXab58+frmWeekfTjcj6fz6eHHnpIH374IUv3YoxYmYE4mYNYIZb29/xq3H5jxIgR6tmzp2bNmsX5FUPEyRzEygzpGCeS3SQViUTk9/s1fPhwLVmyRE899ZSkXftZ7X5Sdu7cWWPHjlW/fv308MMP69///rekXTd84XBY+fn56t69e0LeQ7ogVmYgTuYgVoilAz2/pF17Ny9cuFCHHHJI3MefLoiTOYiVGdI1TiS7Scrj8SgrK0tjx46VJE2ePFlz5syR1LwRiyQdeuihuuqqqxQOh7Vhw4am441PYRBbxMoMxMkcxAqxdKDnV+Prubm5cR55eiFO5iBWZkjXOJHsJrnjjjtO9913nyoqKnT//ffrrbfekrTrpGxcMy9JQ4YMkSQtW7YsYWNNd8TKDMTJHMQKsbS/51djd9I9u5QiNoiTOYiVGdItTr5EDwDRNe5tNWHCBG3atEkPPfSQ/vM//1PV1dU6++yz5fF4mvaS/Pe//62MjIykbv2dyoiVGYiTOYgVYonzywzEyRzEygzpGCeSXQPk5OTohhtukGVZevDBB3XVVVdp2bJluuSSS9SxY0e9/vrrmjJlinr06KHDDjss0cNNa8TKDMTJHMQKscT5ZQbiZA5iZYZ0ihP77Capxicvtm2roqJCpaWlsixL06ZN06233qrq6moVFhYqKytLO3bsUFFRkV566SVjOqOlEmJlBuJkDmKFWOL8MgNxMgexMkO6xolkNwk1noyS9Nprr+mll17SBRdcoLPOOkuS9Pnnn2vx4sV655135Pf7dcghh2j8+PHq2bNnAkednoiVGYiTOYgVYonzywzEyRzEygzpHCeS3QS49957dcYZZ2jo0KGO13Y/GWfPnq077rhDmzdv1pIlS1RWVhbvoaY9YmUG4mQOYoVY4vwyA3EyB7EyA3GKjm7McTZx4kQ98MADuu222/TVV185Xm88GWfNmqXbbrtNtbW1WrhwocrKyhSJRJo+LhKJNLUA371VONoOsTIDcTIHsUIscX6ZgTiZg1iZgTi1jGQ3jjZv3qxvv/1WRUVF+vrrr/XrX//a9aQsLy/X888/r5qaGs2ePVs9evRQKBRq6o4m7dory9QW4CYgVmYgTuYgVoglzi8zECdzECszEKe9I9mNo44dO+rQQw9VaWmpxo4dq88//1zXX3+946QsKyvTxRdfrAULFqhnz54KhULy+WicHU/EygzEyRzECrHE+WUG4mQOYmUG4rR3JLtx0rhMoKysTPn5+br55pt11VVX6ZNPPmk6KUOhkKRdSwdOP/10derUSeFwOG1OxmRBrMxAnMxBrBBLnF9mIE7mIFZmIE6tQ7IbJ43LBEaOHKmvvvpKO3fu1M0336xf/vKX+vTTT3Xddddp8+bNWrduna666ip99tlnkiSv15vAUacnYmUG4mQOYoVY4vwyA3EyB7EyA3FqnfRJ65NEhw4dFA6HtXTpUp122mn6j//4D9m2raeeekoXXXSRNm7cqMrKSl144YWJHmraI1ZmIE7mIFaIJc4vMxAncxArMxCnljGzG2eDBg1S9+7d9dFHH0mSSkpKNHnyZI0ePVpff/21qqqqdMMNN+ikk05K8EhBrMxAnMxBrBBLnF9mIE7mIFZmIE4tI9mNM6/Xq5KSEn355ZdNxyorK/Xmm28qMzNTwWBQb7/9tlauXKlwOJzAkYJYmYE4mYNYIZY4v8xAnMxBrMxAnFpGstvGduzYoS+//FIVFRXavn27pB8LyBtPsKOOOkrLli2TJK1du1bHHHOMAoGAbr31Vk2cOFFfffWVLr74Yi1dujQxbyJNECszECdzECvEEueXGYiTOYiVGYjTgaFmtw3dc889mj9/vj7//HOVlZVp4MCBuvvuu9W/f3/Ztt1UED506FD9z//8j+bNm6ebbrpJdXV1uv322zVx4kRVVVWpurpas2fPVnZ2doLfUeoiVmYgTuYgVoglzi8zECdzECszEKcDZ1VWVtqJHkQqGD16tN544w0NGDBAffv21bp16/Txxx9ryJAh+t///V/16NGj6WM/+ugjnXLKKfJ4POrQoYNuueUW/eIXv2jqqrZlyxZFIhGVlJQk6u2kNGJlBuJkDmKFWOL8MgNxMgexMgNxahvM7LaBm2++WYsXL256glJQUCBJuuKKK/Svf/1LH3zwgXr06CHbtmVZlo488kiNHTtWc+bM0U033aTLLrtMlmUpEonIsix16NAhwe8odRErMxAncxArxBLnlxmIkzmIlRmIU9uhZvcAzZkzR6+//rrOPfdc/eIXv1BBQYGCwaAk6Ve/+pV8Pp/eeustSWo66STpr3/9q55++mldeeWVTcc9Ho8sy0rYe0l1xMoMxMkcxAqxxPllBuJkDmJlBuLUtkh2D0AwGNSMGTNUVVWl6667TsXFxbJtW36/X5LUvXt3tWvXTlu3bm36HI/HI9vetXL8uOOOa3YyInaIlRmIkzmIFWKJ88sMxMkcxMoMxKnt8VM4AH6/Xz169NAFF1ygvn37Ni0VkCTbttWuXTsVFBSopqamqVta43KD3XEyxh6xMgNxMgexQixxfpmBOJmDWJmBOLU9anb3g23bikQi8nq9uuWWW7Ru3TpJzU8sy7Lk8/mUk5OjUCikcDjcbCnBjh07VFhYyJOXGCNWZiBO5iBWiCXOLzMQJ3MQKzMQp9jhJ7EfLMtqavUtSV27dnV8TONyglAoJK/XK8uymk7GuXPn6rzzztPHH3/MyRhjxMoMxMkcxAqxxPllBuJkDmJlBuIUO8zs7oMXX3xRK1euVHl5uY499lgNGzZMPXv2dC38bjwhpV0bPjeutX/rrbd0//3369NPP1VWVlbcxp5uiJUZiJM5iBViifPLDMTJHMTKDMQp9kh2W2nChAl68803FQ6HZdu2/vGPf6i0tFT33XefzjzzTGVkZDT7+ManKh6PR16vV8FgUAsXLtSdd96pVatWadGiRRo4cGAi3krKI1ZmIE7mIFaIJc4vMxAncxArMxCn+GCeuxWuu+46zZs3T1dffbXmzZunBQsW6Prrr1ddXZ0uv/xyTZ48WRs3bnT9XJ/Pp3A4rPnz5+vOO+/U6tWrNXv2bE7GGCFWZiBO5iBWiCXOLzMQJ3MQKzMQp/ixKisr7b1/WPr69ttvdcEFF+iYY47Rgw8+2LSpsyS99tpr+tvf/qYPP/xQ1157rX7zm9+opKREkhSJRBSJRDRy5Eht2bJFhYWFqqio0OzZszVo0KBEvZ2URqzMQJzMQawQS5xfZiBO5iBWZiBO8cUy5r2oqKjQxo0bNWTIEBUUFDS1+fZ6vTrrrLPUrl07PfDAA3r00UdVXFysG2+8sakFuM/nU2Fhob777jtFIhHNmTOHpy4xRKzMQJzMQawQS5xfZiBO5iBWZiBO8UWyuxcFBQXy+/1Nmzc3dkprPOlGjBihcDisyspK/fGPf9Thhx+u448/vunzBw0apA8//FCzZs3SwQcfnJD3kC6IlRmIkzmIFWKJ88sMxMkcxMoMxCm+WMbcAtu2tWbNGp111lnavn27XnvtNQ0dOrTZ643d0p599lldc801OuKIIzR9+nQVFxc3FZJv3rxZHTt2TMh7SBfEygzEyRzECrHE+WUG4mQOYmUG4hR/NKhqgWVZ6tmzp8aPH6+amho98sgjWr16dbPXG9uAX3LJJTr33HO1fPlyVVdXy+PxNC1L4GSMPWJlBuJkDmKFWOL8MgNxMgexMgNxij+S3d189tlneuGFFzRlyhR98sknTcevu+46nX766Xr11Vf1xBNPaN26dU2vWZalhoYGSdLRRx+tyspKffXVV5LUbHNotC1iZQbiZA5ihVji/DIDcTIHsTIDcUo8anb/zw033KBXXnlFO3bsaDp255136qqrrlJmZqZuvvlmbd++XU8++aSCwaCuuuoq9e3bV6FQSJmZmZKk9evXq6CgQH369EnU20gLxMoMxMkcxAqxxPllBuJkDmJlBuKUHJjZlTRmzBhNnz5dJ5xwgv7nf/5Ht99+u7p166Y777xTc+fOlWVZOuyww/T73/9ew4cP15NPPqlJkybpvffek8+363nBrFmzNHv2bB188MEqLS1N8DtKXcTKDMTJHMQKscT5ZQbiZA5iZQbilDzSvkHV3XffraefflrXXXedLrvsMhUVFUmSXnzxRf3yl7/UUUcdpeeff14FBQWybVvff/+9HnzwQb3wwguSpGOOOUahUEgrVqyQbduaOXOmDjnkkAS+o9RFrMxAnMxBrBBLnF9mIE7mIFZmIE7JJa2T3c8++0zjx4/XwQcfrMcee0wdO3ZUMBiU3++XJJ1xxhkqLy/X22+/rcLCwmaf+8wzz2j+/Pn68MMP1b59ew0aNEi//e1v1bdv30S8lZRHrMxAnMxBrBBLnF9mIE7mIFZmIE7JJ61rdr/77jtt2bJFjz76qDp27CjbtuX3+xUKheTz+VRaWqrPPvtMFRUVTSdkJBKRx+PRhAkTNGHCBFVWVqqoqEgNDQ1N6+vR9oiVGYiTOYgVYonzywzEyRzEygzEKfmkdc3uyJEjddttt2no0KHN9rVq/HdZWZksy2r6f9u2m/a3apSfny9JysjIiOPI0w+xMgNxMgexQixxfpmBOJmDWJmBOCWftE52u3TpookTJyo/P7/ppJN+bOudlZXV9ERG+vFEXbp0adOeWI0fu/vno+0RKzMQJ3MQK8QS55cZiJM5iJUZiFPySetkV5Kys7MdxyKRSNO/w+Gw6urqml6bP3++Lr/8cv39739XIBCI2zhBrExBnMxBrBBLnF9mIE7mIFZmIE7JJe2TXTe2vatnVyQSUTAYbGoB/uabb+qee+7R999/r9GjR7O8IAkQKzMQJ3MQK8QS55cZiJM5iJUZiFPipHWDqmgalw94vV7l5eXJ6/Vq0aJFuuuuu7Rq1Sq98847GjhwYIJHCYlYmYI4mYNYIZY4v8xAnMxBrMxAnBKHZNdFY0G5x+NRIBDQnDlz9MILL2j16tWaPXs2J2MSIVZmIE7mIFaIJc4vMxAncxArMxCnxCHZddF4QgaDQTU0NOiBBx5oOjEHDRqU6OFhN8TKDMTJHMQKscT5ZQbiZA5iZQbilDgkuy4aW4CXlJRIkkKhkObNm6f+/fsnclhwQazMQJzMQawQS5xfZiBO5iBWZiBOiUODqhaMGjVKp512mubPn8/JmOSIlRmIkzmIFWKJ88sMxMkcxMoMxCn+rMrKSjvRg0hmgUCAzmiGIFZmIE7mIFaIJc4vMxAncxArMxCn+CLZBQAAAACkHJYxAwAAAABSDskuAAAAACDlkOwCAAAAAFIOyS4AAAAAIOWQ7AIAAAAAUg7JLgAAAAAg5ZDsAgCQxNasWaOioiIVFRUleigAABjFl+gBAACQ6vY3UX300Uc1YsSIth0MAABpgmQXAIAYO/roo12Pf/DBB5KkPn36qGPHjo7XS0pK5Pf71a9fv5iODwCAVGRVVlbaiR4EAADpqHHG99FHH9XYsWMTOxgAAFIMNbsAAAAAgJRDsgsAQBJrqUHVNddco6KiIt13333auXOn7rjjDg0ZMkRlZWUaPHiw7rnnHjU0NEiSbNvWP/7xDx1//PHq0qWLevbsqcsuu0xr165t8fvPmDFDF198sfr166eOHTuqX79+GjNmjBYvXhyLtwsAQJsh2QUAwHA7d+7Uz372Mz322GPKz89XWVmZ1q1bpwceeECXXnqpbNvWxIkTdeONN6qqqko9evRQTU2NXn75ZZ1++unavn2742s2NDRowoQJmjBhgubOnSvbttW/f3+FQiHNmjVLo0aN0iOPPJKAdwsAQOuQ7AIAYLgnn3xSRUVF+uKLL7Ro0SJ99tlnevHFF+Xz+TRnzhxdeumlWrRokebOnatPPvlE7733npYsWaKuXbtqw4YNevTRRx1f87bbbtOMGTPUv39/zZkzR8uXL9e7776rVatW6YknnlB2drb+8Ic/aNGiRQl4xwAA7B3JLgAAhvN6vXrqqafUpUuXpmMnnXSSRo0aJWnXUuT7779fRx11VNPrvXr10vXXXy9Jmjt3brOvt2zZMv3jH/9QQUGBnnvuOUc36Ysuuki33XabbNvWX/7yl1i9LQAADgjJLgAAhjvppJPUtWtXx/HDDjtM0q6uz+eee67j9aFDh0qSVq1a1ez4q6++qkgkopNPPlndu3d3/Z5nn322JGnRokUKh8MHMHoAAGKDfXYBADBc7969XY936NBB0q5Z3JZer66ubnb8q6++kiQtWbJEp512muvn2vaunQvr6uq0bds2132CAQBIJJJdAAAMl5OT43rcsqxWvb6nyspKSdL69eu1fv36vX7/2traVowSAID4ItkFAADN5ObmSpJ++9vf6rbbbkvwaAAA2D/U7AIAgGYGDBggSfr6668TPBIAAPYfyS4AAGjm3HPPlWVZeuONN/Tdd98lejgAAOwXkl0AANDMwIEDNWHCBAWDQZ1//vmaM2dOU0OqRhs3btSTTz6phx56KEGjBACgZdTsAgAAh8mTJ6uurk7PP/+8LrnkEhUVFTV1dS4vL9fGjRslSaNHj07kMAEAiIpkFwAAOGRkZOiJJ57QmDFj9Mwzz2jJkiX65ptvJEklJSU688wzddppp+mMM85I8EgBAHBnVVZW2nv/MAAAAAAAzEHNLgAAAAAg5ZDsAgAAAABSDskuAAAAACDlkOwCAAAAAFIOyS4AAAAAIOWQ7AIAAAAAUg7JLgAAAAAg5ZDsAgAAAABSDskuAAAAACDlkOwCAAAAAFIOyS4AAAAAIOWQ7AIAAAAAUg7JLgAAAAAg5ZDsAgAAAABSzv8PMhYJ9uRtWVAAAAAASUVORK5CYII="/>
          <p:cNvSpPr>
            <a:spLocks noGrp="1" noChangeAspect="1" noChangeArrowheads="1"/>
          </p:cNvSpPr>
          <p:nvPr>
            <p:ph type="pic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11" y="3429000"/>
            <a:ext cx="6048086" cy="33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9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Investment strategy 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0B689-41ED-108E-701E-43DF6B715025}"/>
              </a:ext>
            </a:extLst>
          </p:cNvPr>
          <p:cNvSpPr txBox="1"/>
          <p:nvPr/>
        </p:nvSpPr>
        <p:spPr>
          <a:xfrm>
            <a:off x="1708596" y="721218"/>
            <a:ext cx="41276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Gill Sans MT"/>
                <a:cs typeface="Times New Roman"/>
              </a:rPr>
              <a:t>Budget Allocation: (Adjusted Mean with Penalties and Awards</a:t>
            </a:r>
            <a:r>
              <a:rPr lang="en-US" sz="2000" b="1" dirty="0">
                <a:latin typeface="Times New Roman"/>
                <a:cs typeface="Times New Roman"/>
              </a:rPr>
              <a:t>)</a:t>
            </a: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614F7-385B-5FC3-481F-977A75F3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36" y="1495300"/>
            <a:ext cx="5403493" cy="512953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F2BBF-4963-7349-E2CE-D763DE91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214</Words>
  <Application>Microsoft Office PowerPoint</Application>
  <PresentationFormat>Widescreen</PresentationFormat>
  <Paragraphs>43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Parcel</vt:lpstr>
      <vt:lpstr>XENALYTICS</vt:lpstr>
      <vt:lpstr>Our CHOICE OF COMPANIES TO INVEST IN</vt:lpstr>
      <vt:lpstr>SYNTHIFY</vt:lpstr>
      <vt:lpstr>OUR PREDICTIVE ANALYSIS</vt:lpstr>
      <vt:lpstr>NEXUS</vt:lpstr>
      <vt:lpstr>OUR PREDICTIVE ANALYSIS</vt:lpstr>
      <vt:lpstr>QUANTUMIZE</vt:lpstr>
      <vt:lpstr>OUR PREDICTIVE ANALYSIS</vt:lpstr>
      <vt:lpstr>Investment strategy #1</vt:lpstr>
      <vt:lpstr>Investment STRATEGY #2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XENALYTICS</dc:title>
  <dc:creator/>
  <cp:lastModifiedBy/>
  <cp:revision>85</cp:revision>
  <dcterms:created xsi:type="dcterms:W3CDTF">2024-02-03T07:01:29Z</dcterms:created>
  <dcterms:modified xsi:type="dcterms:W3CDTF">2024-02-03T09:55:47Z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