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73" r:id="rId4"/>
    <p:sldId id="289" r:id="rId5"/>
    <p:sldId id="261" r:id="rId6"/>
    <p:sldId id="260" r:id="rId7"/>
    <p:sldId id="259" r:id="rId8"/>
    <p:sldId id="262" r:id="rId9"/>
    <p:sldId id="274" r:id="rId10"/>
    <p:sldId id="263" r:id="rId11"/>
    <p:sldId id="299" r:id="rId12"/>
    <p:sldId id="264" r:id="rId13"/>
    <p:sldId id="303" r:id="rId14"/>
    <p:sldId id="277" r:id="rId15"/>
    <p:sldId id="278" r:id="rId16"/>
    <p:sldId id="266" r:id="rId17"/>
    <p:sldId id="279" r:id="rId18"/>
    <p:sldId id="302" r:id="rId19"/>
    <p:sldId id="269" r:id="rId20"/>
    <p:sldId id="301" r:id="rId21"/>
    <p:sldId id="287" r:id="rId22"/>
    <p:sldId id="288" r:id="rId23"/>
    <p:sldId id="296" r:id="rId24"/>
    <p:sldId id="297" r:id="rId25"/>
    <p:sldId id="298" r:id="rId26"/>
  </p:sldIdLst>
  <p:sldSz cx="10080625" cy="7559675"/>
  <p:notesSz cx="7099300" cy="10234613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9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1" y="0"/>
            <a:ext cx="3080722" cy="511262"/>
          </a:xfrm>
          <a:prstGeom prst="rect">
            <a:avLst/>
          </a:prstGeom>
          <a:noFill/>
          <a:ln>
            <a:noFill/>
          </a:ln>
        </p:spPr>
        <p:txBody>
          <a:bodyPr vert="horz" wrap="none" lIns="85477" tIns="42734" rIns="85477" bIns="42734" anchor="t" anchorCtr="0" compatLnSpc="0">
            <a:noAutofit/>
          </a:bodyPr>
          <a:lstStyle/>
          <a:p>
            <a:pPr defTabSz="868406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300">
              <a:solidFill>
                <a:srgbClr val="000000"/>
              </a:solidFill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018465" y="0"/>
            <a:ext cx="3080722" cy="511262"/>
          </a:xfrm>
          <a:prstGeom prst="rect">
            <a:avLst/>
          </a:prstGeom>
          <a:noFill/>
          <a:ln>
            <a:noFill/>
          </a:ln>
        </p:spPr>
        <p:txBody>
          <a:bodyPr vert="horz" wrap="none" lIns="85477" tIns="42734" rIns="85477" bIns="42734" anchor="t" anchorCtr="0" compatLnSpc="0">
            <a:noAutofit/>
          </a:bodyPr>
          <a:lstStyle/>
          <a:p>
            <a:pPr algn="r" defTabSz="868406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300">
              <a:solidFill>
                <a:srgbClr val="000000"/>
              </a:solidFill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1" y="9723300"/>
            <a:ext cx="3080722" cy="511262"/>
          </a:xfrm>
          <a:prstGeom prst="rect">
            <a:avLst/>
          </a:prstGeom>
          <a:noFill/>
          <a:ln>
            <a:noFill/>
          </a:ln>
        </p:spPr>
        <p:txBody>
          <a:bodyPr vert="horz" wrap="none" lIns="85477" tIns="42734" rIns="85477" bIns="42734" anchor="b" anchorCtr="0" compatLnSpc="0">
            <a:noAutofit/>
          </a:bodyPr>
          <a:lstStyle/>
          <a:p>
            <a:pPr defTabSz="868406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300">
              <a:solidFill>
                <a:srgbClr val="000000"/>
              </a:solidFill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018465" y="9723300"/>
            <a:ext cx="3080722" cy="511262"/>
          </a:xfrm>
          <a:prstGeom prst="rect">
            <a:avLst/>
          </a:prstGeom>
          <a:noFill/>
          <a:ln>
            <a:noFill/>
          </a:ln>
        </p:spPr>
        <p:txBody>
          <a:bodyPr vert="horz" wrap="none" lIns="85477" tIns="42734" rIns="85477" bIns="42734" anchor="b" anchorCtr="0" compatLnSpc="0">
            <a:noAutofit/>
          </a:bodyPr>
          <a:lstStyle/>
          <a:p>
            <a:pPr algn="r" defTabSz="868406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C8D3A9-D7DD-4CC5-B98D-C6678C2613D7}" type="slidenum">
              <a:pPr algn="r" defTabSz="868406" hangingPunct="0"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‹Nº›</a:t>
            </a:fld>
            <a:endParaRPr lang="ca-ES" sz="1300">
              <a:solidFill>
                <a:srgbClr val="000000"/>
              </a:solidFill>
              <a:latin typeface="Albany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8953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7875"/>
            <a:ext cx="5114925" cy="383698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09959" y="4861356"/>
            <a:ext cx="5679346" cy="46053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ca-E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4" cy="5113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868406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300" b="0" i="0" u="none" strike="noStrike" kern="1200" cap="none" spc="0" baseline="0">
                <a:solidFill>
                  <a:srgbClr val="000000"/>
                </a:solidFill>
                <a:uFillTx/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ca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018379" y="0"/>
            <a:ext cx="3080894" cy="5113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868406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300" b="0" i="0" u="none" strike="noStrike" kern="1200" cap="none" spc="0" baseline="0">
                <a:solidFill>
                  <a:srgbClr val="000000"/>
                </a:solidFill>
                <a:uFillTx/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ca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723054"/>
            <a:ext cx="3080894" cy="5113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868406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300" b="0" i="0" u="none" strike="noStrike" kern="1200" cap="none" spc="0" baseline="0">
                <a:solidFill>
                  <a:srgbClr val="000000"/>
                </a:solidFill>
                <a:uFillTx/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ca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868406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300" b="0" i="0" u="none" strike="noStrike" kern="1200" cap="none" spc="0" baseline="0">
                <a:solidFill>
                  <a:srgbClr val="000000"/>
                </a:solidFill>
                <a:uFillTx/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63DBE4B7-45FA-4BE2-A5EB-2DE4ECFF3120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3150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ca-ES" sz="2000" b="0" i="0" u="none" strike="noStrike" kern="0" cap="none" spc="0" baseline="0">
        <a:solidFill>
          <a:srgbClr val="000000"/>
        </a:solidFill>
        <a:uFillTx/>
        <a:latin typeface="Albany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3F0709-CECB-4313-819E-0F529B6F4DAA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09959" y="4861356"/>
            <a:ext cx="5679346" cy="307777"/>
          </a:xfrm>
        </p:spPr>
        <p:txBody>
          <a:bodyPr>
            <a:spAutoFit/>
          </a:bodyPr>
          <a:lstStyle/>
          <a:p>
            <a:endParaRPr lang="ca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8ABFAF-C458-4AC9-B5C0-0C58C603EDF7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8ABFAF-C458-4AC9-B5C0-0C58C603EDF7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100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7C1601-2FA6-4DAE-8638-8EEF6C5D196C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7C1601-2FA6-4DAE-8638-8EEF6C5D196C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054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951A29-E73D-4F91-B758-46D52C2FF931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C4630B-B231-4DE8-A478-F928E284897A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B58480-BB67-48CC-9279-92E4F019D301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41238B-8C16-4AE3-BC4B-F6A97D5EEA61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41238B-8C16-4AE3-BC4B-F6A97D5EEA61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297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2E8836-C3E7-4192-B229-963047642744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2144E2-A618-4DA9-8139-1589E4FC438E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41238B-8C16-4AE3-BC4B-F6A97D5EEA61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14130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72F672-C588-4214-AAD4-EFE80D7BB9B5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21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E43039-3E0F-48B9-A71B-E258840CF381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22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3773665" y="9307280"/>
            <a:ext cx="2893271" cy="489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2472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AD8257-D369-410E-AE4A-E01D95117CC8}" type="slidenum">
              <a:pPr algn="r" defTabSz="82472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23</a:t>
            </a:fld>
            <a:endParaRPr lang="ca-ES" sz="12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85825" y="744538"/>
            <a:ext cx="4895850" cy="3673475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6130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3773665" y="9307280"/>
            <a:ext cx="2893271" cy="489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2472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AD8257-D369-410E-AE4A-E01D95117CC8}" type="slidenum">
              <a:pPr algn="r" defTabSz="82472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</a:t>
            </a:fld>
            <a:endParaRPr lang="ca-ES" sz="12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85825" y="744538"/>
            <a:ext cx="4895850" cy="3673475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1041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3773665" y="9307280"/>
            <a:ext cx="2893271" cy="489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2472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AD8257-D369-410E-AE4A-E01D95117CC8}" type="slidenum">
              <a:pPr algn="r" defTabSz="824725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</a:t>
            </a:fld>
            <a:endParaRPr lang="ca-ES" sz="12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85825" y="744538"/>
            <a:ext cx="4895850" cy="3673475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419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CDC35E-BA95-41F7-8827-E08B2FD8AA7D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FDB6CD-D44E-4CDA-8594-D45339288A9F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179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0E598C-7A1C-4395-B554-1F46655FB6DE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B7FA9EB-0508-48CA-8D9F-9933BCF1C99B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FDB6CD-D44E-4CDA-8594-D45339288A9F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F9E645-E548-47D8-B36A-BE7A95122384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018379" y="9723054"/>
            <a:ext cx="3080894" cy="511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868406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02A28F-D1D3-41D1-AF3C-616A55735152}" type="slidenum">
              <a:pPr algn="r" defTabSz="868406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lang="ca-ES" sz="1300">
              <a:solidFill>
                <a:srgbClr val="000000"/>
              </a:solidFill>
              <a:latin typeface="Thorndale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s-ES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EA777F-FDAE-477C-94C3-9F959EDADC72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6352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7EF193-F81E-4B92-9CCC-D89797450354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76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308854" y="336554"/>
            <a:ext cx="2266953" cy="6421438"/>
          </a:xfrm>
        </p:spPr>
        <p:txBody>
          <a:bodyPr vert="eaVert"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336554"/>
            <a:ext cx="6653210" cy="64214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5DCE3-2AC5-4763-965D-3654946C115A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18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F8ABF6-2253-4AFB-BA85-DAB0EA11863C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384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C50071-FA78-49FF-A2D3-285C8EC4E82E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9315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C703E8-9DF5-4C74-9E73-D5B57C8349EC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8920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A2A894-6193-4679-B755-48D56BA61621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616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6AD496-9A05-4D57-AC3B-AA9E0F97FA71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40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EDEFBB-F5EE-4EF9-B812-65C68E5D753B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29796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92CE4E-B689-4AC9-8590-B939102A6C8C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99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ca-ES"/>
            </a:lvl1pPr>
          </a:lstStyle>
          <a:p>
            <a:pPr lvl="0"/>
            <a:endParaRPr lang="ca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a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357E09-9E31-46DE-857A-66B0D5C7D2C9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325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8" y="337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ca-E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8" y="6671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Ubuntu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1" y="6671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400" b="0" i="0" u="none" strike="noStrike" kern="1200" cap="none" spc="0" baseline="0">
                <a:solidFill>
                  <a:srgbClr val="000000"/>
                </a:solidFill>
                <a:uFillTx/>
                <a:latin typeface="Ubuntu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ca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671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400" b="0" i="0" u="none" strike="noStrike" kern="1200" cap="none" spc="0" baseline="0">
                <a:solidFill>
                  <a:srgbClr val="000000"/>
                </a:solidFill>
                <a:uFillTx/>
                <a:latin typeface="Ubuntu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43B5EF76-28E4-4530-9F95-86269EF0748E}" type="slidenum"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ca-ES" sz="4400" b="0" i="0" u="none" strike="noStrike" kern="0" cap="none" spc="0" baseline="0">
          <a:solidFill>
            <a:srgbClr val="000080"/>
          </a:solidFill>
          <a:uFillTx/>
          <a:latin typeface="Ubuntu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0"/>
        </a:spcAft>
        <a:buNone/>
        <a:tabLst/>
        <a:defRPr lang="es-ES" sz="3200" b="0" i="0" u="none" strike="noStrike" kern="0" cap="none" spc="0" baseline="0">
          <a:solidFill>
            <a:srgbClr val="000000"/>
          </a:solidFill>
          <a:uFillTx/>
          <a:latin typeface="Ubuntu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487292"/>
            <a:ext cx="9071643" cy="677104"/>
          </a:xfrm>
        </p:spPr>
        <p:txBody>
          <a:bodyPr>
            <a:spAutoFit/>
          </a:bodyPr>
          <a:lstStyle/>
          <a:p>
            <a:pPr lvl="0"/>
            <a:r>
              <a:rPr lang="ca-ES" b="1" dirty="0"/>
              <a:t>SUBCONSULTES</a:t>
            </a:r>
          </a:p>
        </p:txBody>
      </p:sp>
      <p:sp>
        <p:nvSpPr>
          <p:cNvPr id="4" name="Título 1"/>
          <p:cNvSpPr txBox="1"/>
          <p:nvPr/>
        </p:nvSpPr>
        <p:spPr>
          <a:xfrm>
            <a:off x="1087655" y="1492081"/>
            <a:ext cx="7732813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800" b="1" kern="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CLASIFICACIÓ DE LES SUBCONSULTES</a:t>
            </a:r>
          </a:p>
        </p:txBody>
      </p:sp>
      <p:sp>
        <p:nvSpPr>
          <p:cNvPr id="6" name="Título 1"/>
          <p:cNvSpPr txBox="1"/>
          <p:nvPr/>
        </p:nvSpPr>
        <p:spPr>
          <a:xfrm>
            <a:off x="2476112" y="2187164"/>
            <a:ext cx="53396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400" b="1" kern="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FILA ÚNICA: &lt;, &lt;=, =, !=, &gt;, &gt;=</a:t>
            </a:r>
          </a:p>
        </p:txBody>
      </p:sp>
      <p:sp>
        <p:nvSpPr>
          <p:cNvPr id="7" name="Título 1"/>
          <p:cNvSpPr txBox="1"/>
          <p:nvPr/>
        </p:nvSpPr>
        <p:spPr>
          <a:xfrm>
            <a:off x="2312234" y="2681541"/>
            <a:ext cx="550348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400" b="1" kern="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VÀRIES FILES: IN, </a:t>
            </a:r>
            <a:r>
              <a:rPr lang="ca-ES" sz="2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ALL, ANY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FF44354-5DB6-4C71-B535-ABF632B0B923}"/>
              </a:ext>
            </a:extLst>
          </p:cNvPr>
          <p:cNvSpPr txBox="1"/>
          <p:nvPr/>
        </p:nvSpPr>
        <p:spPr>
          <a:xfrm>
            <a:off x="2312234" y="3183011"/>
            <a:ext cx="435750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400" b="1" kern="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VÀRIES COLUMNES</a:t>
            </a:r>
            <a:endParaRPr lang="ca-ES" sz="24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433572"/>
            <a:ext cx="9071643" cy="734756"/>
          </a:xfrm>
        </p:spPr>
        <p:txBody>
          <a:bodyPr anchorCtr="0"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SUBCONSULTA BUIDA O VALOR NULL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779929" y="1763641"/>
            <a:ext cx="8795712" cy="818194"/>
          </a:xfrm>
          <a:solidFill>
            <a:schemeClr val="accent2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ca-E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 el resultat d’una </a:t>
            </a:r>
            <a:r>
              <a:rPr lang="ca-ES" sz="2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subconsulta</a:t>
            </a:r>
            <a:r>
              <a:rPr lang="ca-E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és </a:t>
            </a:r>
            <a:r>
              <a:rPr lang="ca-ES" sz="2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buit</a:t>
            </a:r>
            <a:r>
              <a:rPr lang="ca-E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ca-ES" sz="2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</a:t>
            </a:r>
            <a:r>
              <a:rPr lang="ca-E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retorna el valor </a:t>
            </a:r>
            <a:r>
              <a:rPr lang="ca-ES" sz="2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NULL</a:t>
            </a:r>
            <a:r>
              <a:rPr lang="ca-E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la consulta externa no retornarà cap fila.</a:t>
            </a:r>
          </a:p>
        </p:txBody>
      </p:sp>
      <p:sp>
        <p:nvSpPr>
          <p:cNvPr id="8" name="Marcador de texto 2"/>
          <p:cNvSpPr txBox="1"/>
          <p:nvPr/>
        </p:nvSpPr>
        <p:spPr>
          <a:xfrm>
            <a:off x="811306" y="3425837"/>
            <a:ext cx="8764335" cy="774204"/>
          </a:xfrm>
          <a:prstGeom prst="rect">
            <a:avLst/>
          </a:prstGeom>
          <a:solidFill>
            <a:srgbClr val="FFFF00"/>
          </a:solidFill>
          <a:ln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200" kern="0" dirty="0">
                <a:latin typeface="Arial" panose="020B0604020202020204" pitchFamily="34" charset="0"/>
                <a:cs typeface="Arial" panose="020B0604020202020204" pitchFamily="34" charset="0"/>
              </a:rPr>
              <a:t>Recordar que qualsevol comparació amb </a:t>
            </a:r>
            <a:r>
              <a:rPr lang="ca-ES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ca-ES" sz="2200" kern="0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ca-ES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falsa</a:t>
            </a:r>
            <a:r>
              <a:rPr lang="ca-ES" sz="22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ca-ES" sz="2200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a-ES" sz="2200" kern="0" dirty="0">
                <a:latin typeface="Arial" panose="020B0604020202020204" pitchFamily="34" charset="0"/>
                <a:cs typeface="Arial" panose="020B0604020202020204" pitchFamily="34" charset="0"/>
              </a:rPr>
              <a:t>inclús NULL=NULL.</a:t>
            </a:r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433572"/>
            <a:ext cx="9071643" cy="734756"/>
          </a:xfrm>
        </p:spPr>
        <p:txBody>
          <a:bodyPr anchorCtr="0"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SUBCONSULTA BUIDA O VALOR NULL</a:t>
            </a:r>
          </a:p>
        </p:txBody>
      </p:sp>
      <p:sp>
        <p:nvSpPr>
          <p:cNvPr id="5" name="Marcador de texto 2"/>
          <p:cNvSpPr txBox="1"/>
          <p:nvPr/>
        </p:nvSpPr>
        <p:spPr>
          <a:xfrm>
            <a:off x="743204" y="1862578"/>
            <a:ext cx="8602274" cy="3845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Quins empleats treballen al mateix departament que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Marcador de texto 2"/>
          <p:cNvSpPr txBox="1"/>
          <p:nvPr/>
        </p:nvSpPr>
        <p:spPr>
          <a:xfrm>
            <a:off x="771893" y="2298518"/>
            <a:ext cx="8743035" cy="1668185"/>
          </a:xfrm>
          <a:prstGeom prst="rect">
            <a:avLst/>
          </a:prstGeom>
          <a:solidFill>
            <a:srgbClr val="7030A0"/>
          </a:solidFill>
          <a:ln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FIRST_NAME, LAST_NAME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EMPLOYEES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WHERE DEPARTMENT_ID = 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(SELECT DEPARTMENT_ID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FROM EMPLOYEES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WHERE UPPER(LAST_NAME) LIKE 'GRANT')</a:t>
            </a:r>
          </a:p>
        </p:txBody>
      </p:sp>
      <p:pic>
        <p:nvPicPr>
          <p:cNvPr id="7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3" y="4207372"/>
            <a:ext cx="3791843" cy="473978"/>
          </a:xfrm>
          <a:prstGeom prst="rect">
            <a:avLst/>
          </a:prstGeom>
          <a:noFill/>
          <a:ln w="12700" cap="flat">
            <a:solidFill>
              <a:schemeClr val="tx1"/>
            </a:solidFill>
          </a:ln>
        </p:spPr>
      </p:pic>
      <p:sp>
        <p:nvSpPr>
          <p:cNvPr id="9" name="Marcador de texto 2"/>
          <p:cNvSpPr txBox="1">
            <a:spLocks/>
          </p:cNvSpPr>
          <p:nvPr/>
        </p:nvSpPr>
        <p:spPr>
          <a:xfrm>
            <a:off x="743204" y="1358927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600" b="1" dirty="0">
              <a:solidFill>
                <a:srgbClr val="002060"/>
              </a:solidFill>
              <a:latin typeface="Courier New" pitchFamily="49"/>
              <a:cs typeface="Courier New" pitchFamily="49"/>
            </a:endParaRPr>
          </a:p>
          <a:p>
            <a:endParaRPr lang="fr-FR" sz="2600" b="1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7328565-6F54-43FC-B91E-74CA5E3C6D85}"/>
              </a:ext>
            </a:extLst>
          </p:cNvPr>
          <p:cNvSpPr txBox="1"/>
          <p:nvPr/>
        </p:nvSpPr>
        <p:spPr>
          <a:xfrm>
            <a:off x="771893" y="5555526"/>
            <a:ext cx="8602274" cy="1405568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té departament </a:t>
            </a: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b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el resultat de la </a:t>
            </a:r>
            <a:r>
              <a:rPr lang="ca-E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subconsulta</a:t>
            </a: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és NULL </a:t>
            </a:r>
            <a:b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el WHERE de la consulta externa compara DEPARTMENT_ID amb NULL  </a:t>
            </a:r>
            <a:b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 condició sempre és falsa  </a:t>
            </a:r>
            <a:b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Resultat buit</a:t>
            </a:r>
            <a:endParaRPr lang="ca-ES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5CB512-F2FC-461A-88D3-D687FD82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93" y="4881450"/>
            <a:ext cx="4893116" cy="4739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181503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654353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SUBCONSULTA DE FILA ÚNICA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7" y="2465274"/>
            <a:ext cx="9071643" cy="198533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 LAST_NAME, JOB_ID, DEPARTMENT_ID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FROM EMPLOYEES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WHERE DEPARTMENT_ID =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 DEPARTMENT_ID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FROM DEPARTMENTS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WHERE UPPER(DEPARTMENT_NAME)='MARKETING'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)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ORDER BY JOB_ID</a:t>
            </a:r>
            <a:endParaRPr lang="ca-ES" sz="1800" b="1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Courier New" pitchFamily="49"/>
            </a:endParaRPr>
          </a:p>
        </p:txBody>
      </p:sp>
      <p:sp>
        <p:nvSpPr>
          <p:cNvPr id="4" name="Forma libre 4"/>
          <p:cNvSpPr/>
          <p:nvPr/>
        </p:nvSpPr>
        <p:spPr>
          <a:xfrm>
            <a:off x="7632003" y="3600001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rma libre 8"/>
          <p:cNvSpPr/>
          <p:nvPr/>
        </p:nvSpPr>
        <p:spPr>
          <a:xfrm>
            <a:off x="7632003" y="5515203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Marcador de texto 2"/>
          <p:cNvSpPr txBox="1"/>
          <p:nvPr/>
        </p:nvSpPr>
        <p:spPr>
          <a:xfrm>
            <a:off x="503997" y="1679021"/>
            <a:ext cx="9071643" cy="6543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el cognom, el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el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department_id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dels empleats del departament de “</a:t>
            </a:r>
            <a:r>
              <a:rPr lang="ca-ES" sz="2000" i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ordenats per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Marcador de texto 2"/>
          <p:cNvSpPr txBox="1"/>
          <p:nvPr/>
        </p:nvSpPr>
        <p:spPr>
          <a:xfrm>
            <a:off x="503997" y="6109271"/>
            <a:ext cx="9071643" cy="6543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 20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s’utilitza al WHERE per buscar la resta de dades.</a:t>
            </a:r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503997" y="1195174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AF770C-CD94-47D6-9E1F-BB677E80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05" y="4635792"/>
            <a:ext cx="561022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654353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SUBCONSULTA DE FILA ÚNICA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6" y="2938788"/>
            <a:ext cx="9071643" cy="129255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 LAST_NAME, JOB_ID, DEPARTMENT_ID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FROM EMPLOYEES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JOIN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DEPARTMENTS USING (DEPARTMENT_ID)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WHERE UPPER(DEPARTMENT_NAME) LIKE 'MARKETING’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ORDER BY JOB_ID</a:t>
            </a:r>
            <a:endParaRPr lang="ca-ES" sz="1800" b="1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Courier New" pitchFamily="49"/>
            </a:endParaRPr>
          </a:p>
        </p:txBody>
      </p:sp>
      <p:sp>
        <p:nvSpPr>
          <p:cNvPr id="4" name="Forma libre 4"/>
          <p:cNvSpPr/>
          <p:nvPr/>
        </p:nvSpPr>
        <p:spPr>
          <a:xfrm>
            <a:off x="7632003" y="3600001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rma libre 8"/>
          <p:cNvSpPr/>
          <p:nvPr/>
        </p:nvSpPr>
        <p:spPr>
          <a:xfrm>
            <a:off x="7632003" y="5515203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Marcador de texto 2"/>
          <p:cNvSpPr txBox="1"/>
          <p:nvPr/>
        </p:nvSpPr>
        <p:spPr>
          <a:xfrm>
            <a:off x="503997" y="1679021"/>
            <a:ext cx="9071643" cy="6543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el cognom, el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el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department_id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dels empleats del departament de “</a:t>
            </a:r>
            <a:r>
              <a:rPr lang="ca-ES" sz="2000" i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ordenats per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Marcador de texto 2"/>
          <p:cNvSpPr txBox="1"/>
          <p:nvPr/>
        </p:nvSpPr>
        <p:spPr>
          <a:xfrm>
            <a:off x="524072" y="2432675"/>
            <a:ext cx="9071643" cy="4023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alternativa, la consulta es pot fer amb un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sense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503997" y="1195174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AF770C-CD94-47D6-9E1F-BB677E80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35" y="4566728"/>
            <a:ext cx="561022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7017913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809553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EXEMPLE MÉS D’UNA SUBCONSULTA</a:t>
            </a:r>
          </a:p>
        </p:txBody>
      </p:sp>
      <p:sp>
        <p:nvSpPr>
          <p:cNvPr id="3" name="Forma libre 4"/>
          <p:cNvSpPr/>
          <p:nvPr/>
        </p:nvSpPr>
        <p:spPr>
          <a:xfrm>
            <a:off x="7632003" y="3600001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rma libre 8"/>
          <p:cNvSpPr/>
          <p:nvPr/>
        </p:nvSpPr>
        <p:spPr>
          <a:xfrm>
            <a:off x="7632003" y="5515203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pic>
        <p:nvPicPr>
          <p:cNvPr id="5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3" y="2201607"/>
            <a:ext cx="8280552" cy="36212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ángulo 12"/>
          <p:cNvSpPr/>
          <p:nvPr/>
        </p:nvSpPr>
        <p:spPr>
          <a:xfrm>
            <a:off x="993111" y="2868706"/>
            <a:ext cx="3126171" cy="505449"/>
          </a:xfrm>
          <a:prstGeom prst="rect">
            <a:avLst/>
          </a:prstGeom>
          <a:solidFill>
            <a:srgbClr val="00B0F0">
              <a:alpha val="46000"/>
            </a:srgbClr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993111" y="3556265"/>
            <a:ext cx="3197889" cy="559074"/>
          </a:xfrm>
          <a:prstGeom prst="rect">
            <a:avLst/>
          </a:prstGeom>
          <a:solidFill>
            <a:srgbClr val="00B0F0">
              <a:alpha val="46000"/>
            </a:srgbClr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C2ED885A-4028-40D7-84CC-EEC2D965669A}"/>
              </a:ext>
            </a:extLst>
          </p:cNvPr>
          <p:cNvSpPr txBox="1"/>
          <p:nvPr/>
        </p:nvSpPr>
        <p:spPr>
          <a:xfrm>
            <a:off x="612436" y="1365144"/>
            <a:ext cx="9071643" cy="6543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 les dades del empleats que tenen el mateix JOB_ID que l’empleat 141 i el mateix DEPARTMENT_ID que el que té LOCATION_ID 1500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24D52159-E04E-4BDC-ABB0-859AAF169E10}"/>
              </a:ext>
            </a:extLst>
          </p:cNvPr>
          <p:cNvSpPr txBox="1"/>
          <p:nvPr/>
        </p:nvSpPr>
        <p:spPr>
          <a:xfrm>
            <a:off x="612436" y="6073376"/>
            <a:ext cx="9071643" cy="654353"/>
          </a:xfrm>
          <a:prstGeom prst="rect">
            <a:avLst/>
          </a:prstGeom>
          <a:solidFill>
            <a:srgbClr val="FFFF00"/>
          </a:solidFill>
          <a:ln w="12700"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consulta només és un exemple de com es poden utilitzar dues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subconsultes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dintre d’una consulta. </a:t>
            </a:r>
          </a:p>
        </p:txBody>
      </p:sp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731620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FUNCIONS DE GRUP</a:t>
            </a:r>
          </a:p>
        </p:txBody>
      </p:sp>
      <p:sp>
        <p:nvSpPr>
          <p:cNvPr id="3" name="Forma libre 4"/>
          <p:cNvSpPr/>
          <p:nvPr/>
        </p:nvSpPr>
        <p:spPr>
          <a:xfrm>
            <a:off x="7632003" y="3600001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rma libre 8"/>
          <p:cNvSpPr/>
          <p:nvPr/>
        </p:nvSpPr>
        <p:spPr>
          <a:xfrm>
            <a:off x="7632003" y="5515203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Marcador de texto 2"/>
          <p:cNvSpPr txBox="1"/>
          <p:nvPr/>
        </p:nvSpPr>
        <p:spPr>
          <a:xfrm>
            <a:off x="503996" y="1688094"/>
            <a:ext cx="9071643" cy="3845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el cognom i el sou dels empleats que guanyen més del salari mitjà.</a:t>
            </a:r>
          </a:p>
        </p:txBody>
      </p:sp>
      <p:sp>
        <p:nvSpPr>
          <p:cNvPr id="6" name="Marcador de texto 2"/>
          <p:cNvSpPr txBox="1"/>
          <p:nvPr/>
        </p:nvSpPr>
        <p:spPr>
          <a:xfrm>
            <a:off x="503995" y="2121264"/>
            <a:ext cx="9071643" cy="165857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algn="l" hangingPunct="0">
              <a:spcAft>
                <a:spcPts val="141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LAST_NAME, SALARY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EMPLOYEES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WHERE SALARY &gt;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(SELECT AVG(SALARY)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FROM EMPLOYEES)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ORDER BY SALARY</a:t>
            </a:r>
          </a:p>
        </p:txBody>
      </p:sp>
      <p:pic>
        <p:nvPicPr>
          <p:cNvPr id="7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32" y="3953435"/>
            <a:ext cx="3591939" cy="2732407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79" y="3980116"/>
            <a:ext cx="2638428" cy="695328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</p:pic>
      <p:cxnSp>
        <p:nvCxnSpPr>
          <p:cNvPr id="10" name="Conector recto de flecha 9"/>
          <p:cNvCxnSpPr>
            <a:cxnSpLocks/>
            <a:stCxn id="8" idx="3"/>
          </p:cNvCxnSpPr>
          <p:nvPr/>
        </p:nvCxnSpPr>
        <p:spPr>
          <a:xfrm>
            <a:off x="3335907" y="4327780"/>
            <a:ext cx="882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2"/>
          <p:cNvSpPr txBox="1">
            <a:spLocks/>
          </p:cNvSpPr>
          <p:nvPr/>
        </p:nvSpPr>
        <p:spPr>
          <a:xfrm>
            <a:off x="503996" y="1188775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737225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AL HAVING</a:t>
            </a:r>
          </a:p>
        </p:txBody>
      </p:sp>
      <p:sp>
        <p:nvSpPr>
          <p:cNvPr id="3" name="Forma libre 4"/>
          <p:cNvSpPr/>
          <p:nvPr/>
        </p:nvSpPr>
        <p:spPr>
          <a:xfrm>
            <a:off x="7774923" y="5471998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Marcador de texto 2"/>
          <p:cNvSpPr txBox="1"/>
          <p:nvPr/>
        </p:nvSpPr>
        <p:spPr>
          <a:xfrm>
            <a:off x="532465" y="1718958"/>
            <a:ext cx="9071643" cy="5851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dels departaments que tenen un salari mínim més gran que el salari mínim del departament 50.</a:t>
            </a:r>
          </a:p>
        </p:txBody>
      </p:sp>
      <p:sp>
        <p:nvSpPr>
          <p:cNvPr id="5" name="Marcador de texto 2"/>
          <p:cNvSpPr txBox="1"/>
          <p:nvPr/>
        </p:nvSpPr>
        <p:spPr>
          <a:xfrm>
            <a:off x="532465" y="2530771"/>
            <a:ext cx="9071643" cy="2160750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DEPARTMENT_ID, MIN(SALARY)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EMPLOYEES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GROUP BY DEPARTMENT_ID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HAVING</a:t>
            </a: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 MIN(SALARY) &gt;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(SELECT MIN(SALARY)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FROM EMPLOYEES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WHERE DEPARTMENT_ID=50)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ORDER BY MIN(SALARY)</a:t>
            </a:r>
          </a:p>
        </p:txBody>
      </p:sp>
      <p:sp>
        <p:nvSpPr>
          <p:cNvPr id="7" name="Marcador de texto 2"/>
          <p:cNvSpPr txBox="1"/>
          <p:nvPr/>
        </p:nvSpPr>
        <p:spPr>
          <a:xfrm>
            <a:off x="603089" y="5594055"/>
            <a:ext cx="3952564" cy="314016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 mínim del departament 50: </a:t>
            </a:r>
            <a:r>
              <a:rPr lang="ca-ES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2500</a:t>
            </a:r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532466" y="1241044"/>
            <a:ext cx="8765131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  <p:cxnSp>
        <p:nvCxnSpPr>
          <p:cNvPr id="9" name="Conector recto de flecha 8"/>
          <p:cNvCxnSpPr>
            <a:cxnSpLocks/>
          </p:cNvCxnSpPr>
          <p:nvPr/>
        </p:nvCxnSpPr>
        <p:spPr>
          <a:xfrm flipV="1">
            <a:off x="2980765" y="4880541"/>
            <a:ext cx="1634833" cy="713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E5EE33EE-2271-4637-A7B4-71449FB3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44" y="3837826"/>
            <a:ext cx="4622053" cy="21607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9818"/>
            <a:ext cx="9071643" cy="677616"/>
          </a:xfrm>
        </p:spPr>
        <p:txBody>
          <a:bodyPr/>
          <a:lstStyle/>
          <a:p>
            <a:pPr lvl="0"/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DE MÉS D’UNA FILA </a:t>
            </a:r>
            <a:endParaRPr lang="ca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759367" y="2586286"/>
            <a:ext cx="8800108" cy="1621396"/>
          </a:xfrm>
          <a:solidFill>
            <a:srgbClr val="7030A0"/>
          </a:solidFill>
        </p:spPr>
        <p:txBody>
          <a:bodyPr/>
          <a:lstStyle/>
          <a:p>
            <a:pPr lvl="0" algn="l"/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 LAST_NAME, HIRE_DATE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FROM EMPLOYEES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WHERE EXTRACT(YEAR FROM HIRE_DATE)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=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(SELECT EXTRACT(YEAR FROM HIRE_DATE)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FROM EMPLOYEES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WHERE DEPARTMENT_ID=90)</a:t>
            </a:r>
            <a:endParaRPr lang="ca-ES" sz="1800" b="1" dirty="0">
              <a:solidFill>
                <a:schemeClr val="accent2"/>
              </a:solidFill>
              <a:latin typeface="Consolas" panose="020B0609020204030204" pitchFamily="49" charset="0"/>
              <a:ea typeface="+mn-ea"/>
              <a:cs typeface="Courier New" pitchFamily="49"/>
            </a:endParaRPr>
          </a:p>
          <a:p>
            <a:pPr lvl="0"/>
            <a:endParaRPr lang="ca-ES" sz="2600" b="1" dirty="0"/>
          </a:p>
          <a:p>
            <a:pPr lvl="0"/>
            <a:endParaRPr lang="ca-ES" sz="2600" dirty="0"/>
          </a:p>
        </p:txBody>
      </p:sp>
      <p:sp>
        <p:nvSpPr>
          <p:cNvPr id="4" name="CuadroTexto 6"/>
          <p:cNvSpPr txBox="1"/>
          <p:nvPr/>
        </p:nvSpPr>
        <p:spPr>
          <a:xfrm>
            <a:off x="640936" y="1752265"/>
            <a:ext cx="8876206" cy="6807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 el cognom i la data de contractació de tots els empleats contractats el mateix any que un empleat del departament 90. </a:t>
            </a:r>
          </a:p>
        </p:txBody>
      </p:sp>
      <p:sp>
        <p:nvSpPr>
          <p:cNvPr id="14" name="Marcador de texto 2"/>
          <p:cNvSpPr txBox="1">
            <a:spLocks/>
          </p:cNvSpPr>
          <p:nvPr/>
        </p:nvSpPr>
        <p:spPr>
          <a:xfrm>
            <a:off x="759367" y="1268289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CC63304-49DC-4A28-A752-F005E976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1" y="5474193"/>
            <a:ext cx="3832354" cy="8061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0DCC73-768C-4430-A542-14C854811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11" y="4458538"/>
            <a:ext cx="4926048" cy="7614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9818"/>
            <a:ext cx="9071643" cy="677616"/>
          </a:xfrm>
        </p:spPr>
        <p:txBody>
          <a:bodyPr/>
          <a:lstStyle/>
          <a:p>
            <a:pPr lvl="0"/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DE MÉS D’UNA FILA </a:t>
            </a:r>
            <a:endParaRPr lang="ca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743203" y="2434692"/>
            <a:ext cx="8800108" cy="1666216"/>
          </a:xfrm>
          <a:solidFill>
            <a:srgbClr val="7030A0"/>
          </a:solidFill>
        </p:spPr>
        <p:txBody>
          <a:bodyPr/>
          <a:lstStyle/>
          <a:p>
            <a:pPr lvl="0" algn="l"/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 LAST_NAME, HIRE_DATE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FROM EMPLOYEES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WHERE EXTRACT(YEAR FROM HIRE_DATE)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=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(SELECT EXTRACT(YEAR FROM HIRE_DATE)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FROM EMPLOYEES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WHERE DEPARTMENT_ID=90)</a:t>
            </a:r>
            <a:endParaRPr lang="ca-ES" sz="1800" b="1" dirty="0">
              <a:solidFill>
                <a:schemeClr val="accent2"/>
              </a:solidFill>
              <a:latin typeface="Consolas" panose="020B0609020204030204" pitchFamily="49" charset="0"/>
              <a:ea typeface="+mn-ea"/>
              <a:cs typeface="Courier New" pitchFamily="49"/>
            </a:endParaRPr>
          </a:p>
          <a:p>
            <a:pPr lvl="0"/>
            <a:endParaRPr lang="ca-ES" sz="2600" b="1" dirty="0"/>
          </a:p>
          <a:p>
            <a:pPr lvl="0"/>
            <a:endParaRPr lang="ca-ES" sz="2600" dirty="0"/>
          </a:p>
        </p:txBody>
      </p:sp>
      <p:sp>
        <p:nvSpPr>
          <p:cNvPr id="4" name="CuadroTexto 6"/>
          <p:cNvSpPr txBox="1"/>
          <p:nvPr/>
        </p:nvSpPr>
        <p:spPr>
          <a:xfrm>
            <a:off x="667105" y="1645511"/>
            <a:ext cx="8876206" cy="6807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 el cognom i la data de contractació de tots els empleats contractats el mateix any que un empleat del departament 90. </a:t>
            </a:r>
          </a:p>
        </p:txBody>
      </p:sp>
      <p:sp>
        <p:nvSpPr>
          <p:cNvPr id="6" name="CuadroTexto 6"/>
          <p:cNvSpPr txBox="1"/>
          <p:nvPr/>
        </p:nvSpPr>
        <p:spPr>
          <a:xfrm>
            <a:off x="768447" y="4580968"/>
            <a:ext cx="4901730" cy="903596"/>
          </a:xfrm>
          <a:prstGeom prst="rect">
            <a:avLst/>
          </a:prstGeom>
          <a:noFill/>
          <a:ln w="6350" cap="flat">
            <a:solidFill>
              <a:schemeClr val="tx1"/>
            </a:solidFill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ca-ES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interna </a:t>
            </a: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més d’una fila. </a:t>
            </a:r>
            <a:b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fila per cada any en que s’ha contractat un empleat del departament 90</a:t>
            </a:r>
            <a:r>
              <a:rPr lang="ca-ES" b="0" i="0" u="none" strike="noStrike" kern="0" cap="none" spc="0" baseline="0" dirty="0">
                <a:solidFill>
                  <a:srgbClr val="000000"/>
                </a:solidFill>
                <a:uFillTx/>
                <a:latin typeface="Ubuntu" pitchFamily="18"/>
                <a:cs typeface="Tahoma" pitchFamily="2"/>
              </a:rPr>
              <a:t>.</a:t>
            </a:r>
            <a:endParaRPr lang="ca-ES" b="1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670177" y="4982428"/>
            <a:ext cx="7208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2"/>
          <p:cNvSpPr txBox="1">
            <a:spLocks/>
          </p:cNvSpPr>
          <p:nvPr/>
        </p:nvSpPr>
        <p:spPr>
          <a:xfrm>
            <a:off x="768446" y="1171641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9D461C-4978-41A3-BBFE-40ADB7FC87F4}"/>
              </a:ext>
            </a:extLst>
          </p:cNvPr>
          <p:cNvSpPr txBox="1"/>
          <p:nvPr/>
        </p:nvSpPr>
        <p:spPr>
          <a:xfrm>
            <a:off x="706201" y="5976619"/>
            <a:ext cx="8781536" cy="621787"/>
          </a:xfrm>
          <a:prstGeom prst="rect">
            <a:avLst/>
          </a:prstGeom>
          <a:solidFill>
            <a:srgbClr val="FFFF00"/>
          </a:solidFill>
          <a:ln cap="flat">
            <a:solidFill>
              <a:schemeClr val="tx1"/>
            </a:solidFill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es poden utilitzar operadors de comparació (=) per comparar amb més d’un  valor.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2B7175-82BE-4172-ACCD-C863D0FB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94" y="4318098"/>
            <a:ext cx="2785596" cy="1412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7412393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1195267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OPERADORS </a:t>
            </a:r>
            <a:b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MULTI-FILA</a:t>
            </a: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10146"/>
              </p:ext>
            </p:extLst>
          </p:nvPr>
        </p:nvGraphicFramePr>
        <p:xfrm>
          <a:off x="721258" y="1844645"/>
          <a:ext cx="8730750" cy="3923695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063464">
                  <a:extLst>
                    <a:ext uri="{9D8B030D-6E8A-4147-A177-3AD203B41FA5}">
                      <a16:colId xmlns:a16="http://schemas.microsoft.com/office/drawing/2014/main" val="777096504"/>
                    </a:ext>
                  </a:extLst>
                </a:gridCol>
                <a:gridCol w="7667286">
                  <a:extLst>
                    <a:ext uri="{9D8B030D-6E8A-4147-A177-3AD203B41FA5}">
                      <a16:colId xmlns:a16="http://schemas.microsoft.com/office/drawing/2014/main" val="1115350875"/>
                    </a:ext>
                  </a:extLst>
                </a:gridCol>
              </a:tblGrid>
              <a:tr h="337322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endParaRPr lang="ca-ES" sz="2400" b="1" i="0" u="none" strike="noStrike" dirty="0">
                        <a:solidFill>
                          <a:srgbClr val="FFFFFF"/>
                        </a:solidFill>
                        <a:latin typeface="Ubuntu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ca-ES" sz="2400" b="1" i="0" u="none" strike="noStrike" dirty="0">
                          <a:solidFill>
                            <a:srgbClr val="FFFFFF"/>
                          </a:solidFill>
                          <a:latin typeface="Ubuntu" pitchFamily="18"/>
                          <a:ea typeface="Andale Sans UI" pitchFamily="2"/>
                          <a:cs typeface="Tahoma" pitchFamily="2"/>
                        </a:rPr>
                        <a:t>DESCRIPCIÓ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28419"/>
                  </a:ext>
                </a:extLst>
              </a:tr>
              <a:tr h="105095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ca-ES" sz="2400" b="1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ca-ES" sz="20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Selecciona les files de la consulta externa que estiguin a la llista de valors retornats per la consulta interna.</a:t>
                      </a:r>
                      <a:br>
                        <a:rPr lang="ca-ES" sz="22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ca-ES" sz="16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(Recordar: operador de pertinença !)</a:t>
                      </a:r>
                      <a:endParaRPr lang="ca-ES" sz="2200" b="0" i="0" u="none" strike="noStrike" kern="0" cap="none" spc="0" baseline="0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38573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ca-ES" sz="2400" b="1" i="0" u="none" strike="noStrike" kern="0" cap="none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ca-ES" sz="2000" b="0" i="0" u="none" strike="noStrike" kern="0" cap="none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Selecciona les files de la consulta externa que coincideixen amb els criteris (=, !=, &gt;, &lt;, &lt;=, &gt;=) d’almenys un valor del resultat de la </a:t>
                      </a:r>
                      <a:r>
                        <a:rPr lang="ca-ES" sz="2000" b="0" i="0" u="none" strike="noStrike" kern="0" cap="none" spc="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subconsulta</a:t>
                      </a:r>
                      <a:r>
                        <a:rPr lang="ca-ES" sz="2000" b="0" i="0" u="none" strike="noStrike" kern="0" cap="none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Avalua a FALS si la consulta no retorna files.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57018"/>
                  </a:ext>
                </a:extLst>
              </a:tr>
              <a:tr h="337322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ca-ES" sz="2400" b="1" i="0" u="none" strike="noStrike" kern="0" cap="none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ca-ES" sz="2000" b="0" i="0" u="none" strike="noStrike" kern="0" cap="none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Selecciona les files de la consulta externa que coincideixen amb els criteris (=, !=, &gt;, &lt;, &lt;=, &gt;=) de tots els valors del resultat de la </a:t>
                      </a:r>
                      <a:r>
                        <a:rPr lang="ca-ES" sz="2000" b="0" i="0" u="none" strike="noStrike" kern="0" cap="none" spc="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subconsulta</a:t>
                      </a:r>
                      <a:r>
                        <a:rPr lang="ca-ES" sz="2000" b="0" i="0" u="none" strike="noStrike" kern="0" cap="none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lang="ca-ES" sz="2000" b="0" i="0" u="none" strike="noStrike" kern="0" cap="none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ca-ES" sz="2000" b="0" i="0" u="none" strike="noStrike" kern="0" cap="none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Avalua a TRUE si la consulta no retorna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143602"/>
                  </a:ext>
                </a:extLst>
              </a:tr>
            </a:tbl>
          </a:graphicData>
        </a:graphic>
      </p:graphicFrame>
      <p:sp>
        <p:nvSpPr>
          <p:cNvPr id="4" name="CuadroTexto 6"/>
          <p:cNvSpPr txBox="1"/>
          <p:nvPr/>
        </p:nvSpPr>
        <p:spPr>
          <a:xfrm>
            <a:off x="514633" y="6018635"/>
            <a:ext cx="9144000" cy="415257"/>
          </a:xfrm>
          <a:prstGeom prst="rect">
            <a:avLst/>
          </a:prstGeom>
          <a:solidFill>
            <a:srgbClr val="D9D9D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pot utilitzar l’operador </a:t>
            </a:r>
            <a:r>
              <a:rPr lang="ca-ES" sz="22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ca-ES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amb qualsevol dels tres operadors.</a:t>
            </a:r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386361" y="356572"/>
            <a:ext cx="9189271" cy="673406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8" y="1387869"/>
            <a:ext cx="9071643" cy="673406"/>
          </a:xfrm>
          <a:solidFill>
            <a:srgbClr val="00B0F0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ca-ES" sz="2000" b="1" dirty="0"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 és una consulta que </a:t>
            </a:r>
            <a:r>
              <a:rPr lang="ca-ES" sz="2000" b="1" dirty="0">
                <a:latin typeface="Arial" panose="020B0604020202020204" pitchFamily="34" charset="0"/>
                <a:cs typeface="Arial" panose="020B0604020202020204" pitchFamily="34" charset="0"/>
              </a:rPr>
              <a:t>està dintre 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d’una altra, per obtenir informació que necessita la </a:t>
            </a:r>
            <a:r>
              <a:rPr lang="ca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consulta externa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0" hangingPunct="0">
              <a:spcBef>
                <a:spcPts val="0"/>
              </a:spcBef>
              <a:spcAft>
                <a:spcPts val="1410"/>
              </a:spcAft>
              <a:buNone/>
            </a:pPr>
            <a:endParaRPr lang="ca-E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7280" y="3033417"/>
            <a:ext cx="7064944" cy="3555911"/>
          </a:xfrm>
          <a:prstGeom prst="rect">
            <a:avLst/>
          </a:prstGeom>
          <a:noFill/>
          <a:ln w="12700" cap="flat">
            <a:solidFill>
              <a:schemeClr val="tx1"/>
            </a:solidFill>
          </a:ln>
        </p:spPr>
      </p:pic>
      <p:sp>
        <p:nvSpPr>
          <p:cNvPr id="6" name="Marcador de texto 2"/>
          <p:cNvSpPr txBox="1"/>
          <p:nvPr/>
        </p:nvSpPr>
        <p:spPr>
          <a:xfrm>
            <a:off x="503998" y="2517139"/>
            <a:ext cx="8581579" cy="4200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ca-ES" sz="2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9818"/>
            <a:ext cx="9071643" cy="677616"/>
          </a:xfrm>
        </p:spPr>
        <p:txBody>
          <a:bodyPr/>
          <a:lstStyle/>
          <a:p>
            <a:pPr lvl="0"/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OPERADOR IN</a:t>
            </a:r>
            <a:endParaRPr lang="ca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759367" y="2310966"/>
            <a:ext cx="8800108" cy="1621396"/>
          </a:xfrm>
          <a:solidFill>
            <a:srgbClr val="7030A0"/>
          </a:solidFill>
        </p:spPr>
        <p:txBody>
          <a:bodyPr/>
          <a:lstStyle/>
          <a:p>
            <a:pPr lvl="0" algn="l"/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 LAST_NAME, HIRE_DATE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FROM EMPLOYEES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WHERE EXTRACT(YEAR FROM HIRE_DATE)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IN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(SELECT EXTRACT(YEAR FROM HIRE_DATE)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FROM EMPLOYEES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WHERE DEPARTMENT_ID=90)</a:t>
            </a:r>
            <a:endParaRPr lang="ca-ES" sz="1800" b="1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Courier New" pitchFamily="49"/>
            </a:endParaRPr>
          </a:p>
          <a:p>
            <a:pPr lvl="0"/>
            <a:endParaRPr lang="ca-ES" sz="2600" b="1" dirty="0"/>
          </a:p>
          <a:p>
            <a:pPr lvl="0"/>
            <a:endParaRPr lang="ca-ES" sz="2600" dirty="0"/>
          </a:p>
        </p:txBody>
      </p:sp>
      <p:sp>
        <p:nvSpPr>
          <p:cNvPr id="4" name="CuadroTexto 6"/>
          <p:cNvSpPr txBox="1"/>
          <p:nvPr/>
        </p:nvSpPr>
        <p:spPr>
          <a:xfrm>
            <a:off x="658866" y="1471513"/>
            <a:ext cx="8876206" cy="6807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 el cognom i la data de contractació de tots els empleats contractats el mateix any que un empleat del departament 90. </a:t>
            </a:r>
          </a:p>
        </p:txBody>
      </p:sp>
      <p:pic>
        <p:nvPicPr>
          <p:cNvPr id="5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4" y="5410788"/>
            <a:ext cx="3451265" cy="1678061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</p:pic>
      <p:sp>
        <p:nvSpPr>
          <p:cNvPr id="6" name="CuadroTexto 6"/>
          <p:cNvSpPr txBox="1"/>
          <p:nvPr/>
        </p:nvSpPr>
        <p:spPr>
          <a:xfrm>
            <a:off x="1010686" y="4370108"/>
            <a:ext cx="5197610" cy="622813"/>
          </a:xfrm>
          <a:prstGeom prst="rect">
            <a:avLst/>
          </a:prstGeom>
          <a:noFill/>
          <a:ln w="6350" cap="flat">
            <a:solidFill>
              <a:schemeClr val="tx1"/>
            </a:solidFill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ca-ES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interna </a:t>
            </a: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els anys en que s’ha contractat empleats del departament 90</a:t>
            </a:r>
            <a:r>
              <a:rPr lang="ca-ES" b="0" i="0" u="none" strike="noStrike" kern="0" cap="none" spc="0" baseline="0" dirty="0">
                <a:solidFill>
                  <a:srgbClr val="000000"/>
                </a:solidFill>
                <a:uFillTx/>
                <a:latin typeface="Ubuntu" pitchFamily="18"/>
                <a:cs typeface="Tahoma" pitchFamily="2"/>
              </a:rPr>
              <a:t>.</a:t>
            </a:r>
            <a:endParaRPr lang="ca-ES" b="1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  <p:sp>
        <p:nvSpPr>
          <p:cNvPr id="7" name="CuadroTexto 8"/>
          <p:cNvSpPr txBox="1"/>
          <p:nvPr/>
        </p:nvSpPr>
        <p:spPr>
          <a:xfrm>
            <a:off x="4995511" y="5802965"/>
            <a:ext cx="4580129" cy="887245"/>
          </a:xfrm>
          <a:prstGeom prst="rect">
            <a:avLst/>
          </a:prstGeom>
          <a:noFill/>
          <a:ln w="6350" cap="flat">
            <a:solidFill>
              <a:schemeClr val="tx1"/>
            </a:solidFill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ca-ES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externa </a:t>
            </a:r>
            <a:r>
              <a:rPr lang="ca-E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les dades dels empleats contractats en algun  d’aquests anys.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246796" y="4682636"/>
            <a:ext cx="7208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" idx="1"/>
            <a:endCxn id="5" idx="3"/>
          </p:cNvCxnSpPr>
          <p:nvPr/>
        </p:nvCxnSpPr>
        <p:spPr>
          <a:xfrm flipH="1">
            <a:off x="4250029" y="6246588"/>
            <a:ext cx="745482" cy="3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2"/>
          <p:cNvSpPr txBox="1">
            <a:spLocks/>
          </p:cNvSpPr>
          <p:nvPr/>
        </p:nvSpPr>
        <p:spPr>
          <a:xfrm>
            <a:off x="759367" y="1107314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902C4DC-6F27-4F22-969E-D78E4AC6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147" y="4068327"/>
            <a:ext cx="2485278" cy="1260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7235266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83444"/>
            <a:ext cx="9071643" cy="1112861"/>
          </a:xfrm>
        </p:spPr>
        <p:txBody>
          <a:bodyPr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DE VÀRIES COLUMNES</a:t>
            </a:r>
          </a:p>
        </p:txBody>
      </p:sp>
      <p:sp>
        <p:nvSpPr>
          <p:cNvPr id="4" name="CuadroTexto 6"/>
          <p:cNvSpPr txBox="1"/>
          <p:nvPr/>
        </p:nvSpPr>
        <p:spPr>
          <a:xfrm>
            <a:off x="503998" y="1594887"/>
            <a:ext cx="9071643" cy="680778"/>
          </a:xfrm>
          <a:prstGeom prst="rect">
            <a:avLst/>
          </a:prstGeom>
          <a:solidFill>
            <a:srgbClr val="00B0F0"/>
          </a:solidFill>
          <a:ln cap="flat">
            <a:solidFill>
              <a:schemeClr val="tx1"/>
            </a:solidFill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b="0" i="0" u="none" strike="noStrike" kern="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ca-ES" sz="2000" b="0" i="0" u="none" strike="noStrike" kern="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b="0" i="0" u="none" strike="noStrike" kern="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“retorna” més d’una columna. Les comparacions són “</a:t>
            </a:r>
            <a:r>
              <a:rPr lang="ca-ES" sz="2000" b="1" i="0" u="none" strike="noStrike" kern="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aparellades</a:t>
            </a:r>
            <a:r>
              <a:rPr lang="ca-ES" sz="2000" b="0" i="0" u="none" strike="noStrike" kern="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ca-ES" sz="2000" b="1" i="0" u="none" strike="noStrike" kern="0" cap="none" spc="0" baseline="0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6"/>
          <p:cNvSpPr txBox="1"/>
          <p:nvPr/>
        </p:nvSpPr>
        <p:spPr>
          <a:xfrm>
            <a:off x="503998" y="3067334"/>
            <a:ext cx="9168039" cy="6807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retorna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manager i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l’id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d’empleat de tots els empleats dels departaments 149 i 174.</a:t>
            </a:r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503998" y="2628897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622181" y="3956275"/>
            <a:ext cx="8511207" cy="2008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EMPLOYEE_ID, MANAGER_ID, DEPARTMENT_ID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EMPLOYEES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WHERE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(MANAGER_ID, DEPARTMENT_ID)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IN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SELECT MANAGER_ID, DEPARTMENT_ID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FROM EMPLOYEES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WHERE EMPLOYEE_ID IN (149, 174))</a:t>
            </a:r>
            <a:b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AND EMPLOYEE_ID NOT IN (149, 174))</a:t>
            </a:r>
            <a:endParaRPr lang="ca-ES" sz="1800" b="1" dirty="0">
              <a:solidFill>
                <a:schemeClr val="accent2"/>
              </a:solidFill>
              <a:latin typeface="Consolas" panose="020B0609020204030204" pitchFamily="49" charset="0"/>
              <a:cs typeface="Courier New" pitchFamily="49"/>
            </a:endParaRPr>
          </a:p>
          <a:p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2600" dirty="0"/>
          </a:p>
        </p:txBody>
      </p:sp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83444"/>
            <a:ext cx="9071643" cy="1112861"/>
          </a:xfrm>
        </p:spPr>
        <p:txBody>
          <a:bodyPr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DE VÀRIES COLUMNES</a:t>
            </a:r>
          </a:p>
        </p:txBody>
      </p:sp>
      <p:sp>
        <p:nvSpPr>
          <p:cNvPr id="3" name="Marcador de texto 2"/>
          <p:cNvSpPr txBox="1"/>
          <p:nvPr/>
        </p:nvSpPr>
        <p:spPr>
          <a:xfrm>
            <a:off x="784216" y="3054907"/>
            <a:ext cx="8511207" cy="225762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EMPLOYEE_ID, MANAGER_ID, DEPARTMENT_ID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EMPLOYEES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WHERE (MANAGER_ID, DEPARTMENT_ID) IN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(SELECT MANAGER_ID, DEPARTMENT_ID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 FROM EMPLOYEES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 WHERE EMPLOYEE_ID IN (149, 174))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AND EMPLOYEE_ID NOT IN (149, 174)</a:t>
            </a:r>
            <a:endParaRPr lang="ca-ES" b="1" kern="0" dirty="0">
              <a:solidFill>
                <a:schemeClr val="bg1"/>
              </a:solidFill>
              <a:latin typeface="Consolas" panose="020B0609020204030204" pitchFamily="49" charset="0"/>
              <a:cs typeface="Courier New" pitchFamily="49"/>
            </a:endParaRPr>
          </a:p>
        </p:txBody>
      </p:sp>
      <p:sp>
        <p:nvSpPr>
          <p:cNvPr id="5" name="CuadroTexto 6"/>
          <p:cNvSpPr txBox="1"/>
          <p:nvPr/>
        </p:nvSpPr>
        <p:spPr>
          <a:xfrm>
            <a:off x="644106" y="1910113"/>
            <a:ext cx="8360941" cy="9757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b="0" i="0" u="none" strike="noStrike" kern="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ca-ES" sz="2000" b="0" i="0" u="none" strike="noStrike" kern="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b="0" i="0" u="none" strike="noStrike" kern="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mostra els empleats que tenen el mateix cap i el mateix departament que els empleats 149 o 174. En sí no aporta gaire cosa, només com a mostra d’una </a:t>
            </a:r>
            <a:r>
              <a:rPr lang="ca-ES" sz="2000" b="0" i="0" u="none" strike="noStrike" kern="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b="0" i="0" u="none" strike="noStrike" kern="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amb vàries columnes.</a:t>
            </a:r>
            <a:endParaRPr lang="ca-ES" sz="2000" b="1" i="0" u="none" strike="noStrike" kern="0" cap="none" spc="0" baseline="0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805" y="5654905"/>
            <a:ext cx="4269571" cy="1041858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</p:pic>
      <p:sp>
        <p:nvSpPr>
          <p:cNvPr id="7" name="Marcador de texto 2"/>
          <p:cNvSpPr txBox="1">
            <a:spLocks/>
          </p:cNvSpPr>
          <p:nvPr/>
        </p:nvSpPr>
        <p:spPr>
          <a:xfrm>
            <a:off x="784216" y="1520793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600" b="1" dirty="0"/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423139"/>
            <a:ext cx="9071643" cy="733708"/>
          </a:xfrm>
        </p:spPr>
        <p:txBody>
          <a:bodyPr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AL FROM</a:t>
            </a:r>
          </a:p>
        </p:txBody>
      </p:sp>
      <p:sp>
        <p:nvSpPr>
          <p:cNvPr id="3" name="Marcador de texto 2"/>
          <p:cNvSpPr txBox="1"/>
          <p:nvPr/>
        </p:nvSpPr>
        <p:spPr>
          <a:xfrm>
            <a:off x="806827" y="2120628"/>
            <a:ext cx="8053605" cy="3868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4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EXEMPLE</a:t>
            </a:r>
            <a:endParaRPr lang="ca-ES" sz="24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  <p:sp>
        <p:nvSpPr>
          <p:cNvPr id="5" name="Marcador de texto 2"/>
          <p:cNvSpPr txBox="1"/>
          <p:nvPr/>
        </p:nvSpPr>
        <p:spPr>
          <a:xfrm>
            <a:off x="869579" y="3634348"/>
            <a:ext cx="8053605" cy="1140329"/>
          </a:xfrm>
          <a:prstGeom prst="rect">
            <a:avLst/>
          </a:prstGeom>
          <a:solidFill>
            <a:srgbClr val="7030A0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DEPT_NO, AVG(SALARI)</a:t>
            </a:r>
          </a:p>
          <a:p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</a:t>
            </a:r>
          </a:p>
          <a:p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GROUP BY DEPT_NO</a:t>
            </a:r>
          </a:p>
          <a:p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ORDER BY 2</a:t>
            </a:r>
          </a:p>
        </p:txBody>
      </p:sp>
      <p:sp>
        <p:nvSpPr>
          <p:cNvPr id="13" name="Marcador de texto 2"/>
          <p:cNvSpPr txBox="1"/>
          <p:nvPr/>
        </p:nvSpPr>
        <p:spPr>
          <a:xfrm>
            <a:off x="806827" y="2620499"/>
            <a:ext cx="8053605" cy="3868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Mostrar el salari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promig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més petit de tots els departaments.</a:t>
            </a:r>
          </a:p>
        </p:txBody>
      </p:sp>
      <p:sp>
        <p:nvSpPr>
          <p:cNvPr id="14" name="Marcador de texto 2"/>
          <p:cNvSpPr txBox="1"/>
          <p:nvPr/>
        </p:nvSpPr>
        <p:spPr>
          <a:xfrm>
            <a:off x="806827" y="3035723"/>
            <a:ext cx="8179110" cy="3881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Busquem primer quins són el salari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promig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de cada departament.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438" y="5119755"/>
            <a:ext cx="2286388" cy="1127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ángulo 14"/>
          <p:cNvSpPr/>
          <p:nvPr/>
        </p:nvSpPr>
        <p:spPr>
          <a:xfrm>
            <a:off x="3183438" y="5464107"/>
            <a:ext cx="2209817" cy="21941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Marcador de texto 2"/>
          <p:cNvSpPr txBox="1"/>
          <p:nvPr/>
        </p:nvSpPr>
        <p:spPr>
          <a:xfrm>
            <a:off x="748553" y="1142795"/>
            <a:ext cx="8318065" cy="7600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Buscarem una solució a l’exemple de funcions niuades en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MySQL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que donava error utilitzant una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subconsulta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al FROM.</a:t>
            </a:r>
          </a:p>
        </p:txBody>
      </p:sp>
    </p:spTree>
    <p:extLst>
      <p:ext uri="{BB962C8B-B14F-4D97-AF65-F5344CB8AC3E}">
        <p14:creationId xmlns:p14="http://schemas.microsoft.com/office/powerpoint/2010/main" val="1038419460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423139"/>
            <a:ext cx="9071643" cy="733708"/>
          </a:xfrm>
        </p:spPr>
        <p:txBody>
          <a:bodyPr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AL FROM</a:t>
            </a:r>
          </a:p>
        </p:txBody>
      </p:sp>
      <p:sp>
        <p:nvSpPr>
          <p:cNvPr id="3" name="Marcador de texto 2"/>
          <p:cNvSpPr txBox="1"/>
          <p:nvPr/>
        </p:nvSpPr>
        <p:spPr>
          <a:xfrm>
            <a:off x="1032266" y="1252040"/>
            <a:ext cx="8053605" cy="3868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4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EXEMPLE</a:t>
            </a:r>
            <a:endParaRPr lang="ca-ES" sz="24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  <p:sp>
        <p:nvSpPr>
          <p:cNvPr id="5" name="Marcador de texto 2"/>
          <p:cNvSpPr txBox="1"/>
          <p:nvPr/>
        </p:nvSpPr>
        <p:spPr>
          <a:xfrm>
            <a:off x="1008012" y="2705527"/>
            <a:ext cx="8053605" cy="874097"/>
          </a:xfrm>
          <a:prstGeom prst="rect">
            <a:avLst/>
          </a:prstGeom>
          <a:solidFill>
            <a:srgbClr val="7030A0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</a:t>
            </a: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MIN(AVG(SALARI))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EMPE</a:t>
            </a:r>
          </a:p>
          <a:p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GROUP BY DEPT_NO</a:t>
            </a:r>
          </a:p>
        </p:txBody>
      </p:sp>
      <p:sp>
        <p:nvSpPr>
          <p:cNvPr id="13" name="Marcador de texto 2"/>
          <p:cNvSpPr txBox="1"/>
          <p:nvPr/>
        </p:nvSpPr>
        <p:spPr>
          <a:xfrm>
            <a:off x="1032266" y="1761226"/>
            <a:ext cx="8053605" cy="318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Mostrar el salari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promig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més petit de tots els departaments.</a:t>
            </a:r>
          </a:p>
        </p:txBody>
      </p:sp>
      <p:sp>
        <p:nvSpPr>
          <p:cNvPr id="14" name="Marcador de texto 2"/>
          <p:cNvSpPr txBox="1"/>
          <p:nvPr/>
        </p:nvSpPr>
        <p:spPr>
          <a:xfrm>
            <a:off x="1008012" y="2202524"/>
            <a:ext cx="8333211" cy="4481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Per trobar el més petit dels salaris mitjà, apliquem la funció </a:t>
            </a:r>
            <a:r>
              <a:rPr lang="ca-ES" sz="2000" kern="0" dirty="0">
                <a:solidFill>
                  <a:schemeClr val="accent2"/>
                </a:solidFill>
                <a:latin typeface="Arial" pitchFamily="34"/>
                <a:cs typeface="Arial" pitchFamily="34"/>
              </a:rPr>
              <a:t>MIN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a AVG:</a:t>
            </a:r>
            <a:endParaRPr lang="ca-ES" kern="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77" y="4018422"/>
            <a:ext cx="4263324" cy="439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Marcador de texto 2"/>
          <p:cNvSpPr txBox="1"/>
          <p:nvPr/>
        </p:nvSpPr>
        <p:spPr>
          <a:xfrm>
            <a:off x="1008012" y="4988821"/>
            <a:ext cx="8053605" cy="324371"/>
          </a:xfrm>
          <a:prstGeom prst="rect">
            <a:avLst/>
          </a:prstGeom>
          <a:solidFill>
            <a:schemeClr val="accent2"/>
          </a:solidFill>
          <a:ln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MySQL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no permet que una funció crida a una altra funció.</a:t>
            </a:r>
          </a:p>
        </p:txBody>
      </p:sp>
    </p:spTree>
    <p:extLst>
      <p:ext uri="{BB962C8B-B14F-4D97-AF65-F5344CB8AC3E}">
        <p14:creationId xmlns:p14="http://schemas.microsoft.com/office/powerpoint/2010/main" val="2389093222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423139"/>
            <a:ext cx="9071643" cy="733708"/>
          </a:xfrm>
        </p:spPr>
        <p:txBody>
          <a:bodyPr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 AL FROM</a:t>
            </a:r>
          </a:p>
        </p:txBody>
      </p:sp>
      <p:sp>
        <p:nvSpPr>
          <p:cNvPr id="3" name="Marcador de texto 2"/>
          <p:cNvSpPr txBox="1"/>
          <p:nvPr/>
        </p:nvSpPr>
        <p:spPr>
          <a:xfrm>
            <a:off x="1070766" y="1265634"/>
            <a:ext cx="8053605" cy="3868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4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EXEMPLE</a:t>
            </a:r>
            <a:endParaRPr lang="ca-ES" sz="24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  <p:sp>
        <p:nvSpPr>
          <p:cNvPr id="5" name="Marcador de texto 2"/>
          <p:cNvSpPr txBox="1"/>
          <p:nvPr/>
        </p:nvSpPr>
        <p:spPr>
          <a:xfrm>
            <a:off x="1070766" y="3573380"/>
            <a:ext cx="8053605" cy="1153229"/>
          </a:xfrm>
          <a:prstGeom prst="rect">
            <a:avLst/>
          </a:prstGeom>
          <a:solidFill>
            <a:srgbClr val="7030A0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MIN(SALARI_MINIM)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(</a:t>
            </a: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SELECT AVG(SALARI) AS 'SALARI_MINIM'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      FROM emp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      GROUP BY DEPT_NO</a:t>
            </a: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) </a:t>
            </a:r>
            <a:endParaRPr lang="en-US" b="1" kern="0" dirty="0">
              <a:solidFill>
                <a:srgbClr val="92D050"/>
              </a:solidFill>
              <a:latin typeface="Consolas" panose="020B0609020204030204" pitchFamily="49" charset="0"/>
              <a:cs typeface="Courier New" pitchFamily="49"/>
            </a:endParaRPr>
          </a:p>
        </p:txBody>
      </p:sp>
      <p:sp>
        <p:nvSpPr>
          <p:cNvPr id="13" name="Marcador de texto 2"/>
          <p:cNvSpPr txBox="1"/>
          <p:nvPr/>
        </p:nvSpPr>
        <p:spPr>
          <a:xfrm>
            <a:off x="1075768" y="1761226"/>
            <a:ext cx="8053605" cy="4481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Mostrar el salari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promig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més petit de tots els departaments</a:t>
            </a:r>
            <a:r>
              <a:rPr lang="ca-ES" sz="24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.</a:t>
            </a:r>
          </a:p>
        </p:txBody>
      </p:sp>
      <p:sp>
        <p:nvSpPr>
          <p:cNvPr id="14" name="Marcador de texto 2"/>
          <p:cNvSpPr txBox="1"/>
          <p:nvPr/>
        </p:nvSpPr>
        <p:spPr>
          <a:xfrm>
            <a:off x="1075768" y="2452983"/>
            <a:ext cx="8179110" cy="742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Busquem amb una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sobconsulta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quins són els salaris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promig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de cada departament. El resultat s’utilitza com a taula del FROM de la consulta externa per poder aplicar la funció </a:t>
            </a:r>
            <a:r>
              <a:rPr lang="ca-ES" sz="2000" b="1" kern="0" dirty="0">
                <a:solidFill>
                  <a:schemeClr val="accent2"/>
                </a:solidFill>
                <a:latin typeface="Arial" pitchFamily="34"/>
                <a:cs typeface="Arial" pitchFamily="34"/>
              </a:rPr>
              <a:t>MIN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</a:t>
            </a:r>
            <a:endParaRPr lang="ca-ES" kern="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37" y="4982260"/>
            <a:ext cx="1799075" cy="589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Marcador de texto 2"/>
          <p:cNvSpPr txBox="1"/>
          <p:nvPr/>
        </p:nvSpPr>
        <p:spPr>
          <a:xfrm>
            <a:off x="1070766" y="6090581"/>
            <a:ext cx="8053605" cy="355043"/>
          </a:xfrm>
          <a:prstGeom prst="rect">
            <a:avLst/>
          </a:prstGeom>
          <a:solidFill>
            <a:srgbClr val="92D050"/>
          </a:solidFill>
          <a:ln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La </a:t>
            </a:r>
            <a:r>
              <a:rPr lang="ca-ES" sz="2000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subconsulta</a:t>
            </a:r>
            <a:r>
              <a:rPr lang="ca-ES" sz="2000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de FROM ha de tenir un àlies, sinó dona error.</a:t>
            </a:r>
          </a:p>
        </p:txBody>
      </p:sp>
    </p:spTree>
    <p:extLst>
      <p:ext uri="{BB962C8B-B14F-4D97-AF65-F5344CB8AC3E}">
        <p14:creationId xmlns:p14="http://schemas.microsoft.com/office/powerpoint/2010/main" val="3369743468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386361" y="337322"/>
            <a:ext cx="9189271" cy="762034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SUBCONSULTES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632793" y="1810685"/>
            <a:ext cx="8942840" cy="633876"/>
          </a:xfrm>
        </p:spPr>
        <p:txBody>
          <a:bodyPr/>
          <a:lstStyle/>
          <a:p>
            <a:pPr lvl="0"/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 obté el salari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d’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Ellen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Abel 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i la </a:t>
            </a:r>
            <a:r>
              <a:rPr lang="ca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consulta externa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 l’utilitza per saber quins empleats tenen un salari mes gran.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54929" y="2741836"/>
            <a:ext cx="5112145" cy="2573037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</p:pic>
      <p:sp>
        <p:nvSpPr>
          <p:cNvPr id="5" name="Marcador de texto 2"/>
          <p:cNvSpPr txBox="1"/>
          <p:nvPr/>
        </p:nvSpPr>
        <p:spPr>
          <a:xfrm>
            <a:off x="632793" y="5612148"/>
            <a:ext cx="8942840" cy="1067621"/>
          </a:xfrm>
          <a:prstGeom prst="rect">
            <a:avLst/>
          </a:prstGeom>
          <a:solidFill>
            <a:srgbClr val="00B0F0"/>
          </a:solidFill>
          <a:ln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combinen dues consultes en una quan s’ha de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 files 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d’una taula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 una condició que depèn de les dades 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d’una altra taula o d’ella mateixa.</a:t>
            </a:r>
          </a:p>
        </p:txBody>
      </p:sp>
      <p:sp>
        <p:nvSpPr>
          <p:cNvPr id="6" name="Marcador de texto 2"/>
          <p:cNvSpPr txBox="1"/>
          <p:nvPr/>
        </p:nvSpPr>
        <p:spPr>
          <a:xfrm>
            <a:off x="661331" y="1334168"/>
            <a:ext cx="8581579" cy="4200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ca-ES" sz="2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85447"/>
            <a:ext cx="9071643" cy="745929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SINTAXI DE LES SUBCONSULTES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603906" y="1443785"/>
            <a:ext cx="8743035" cy="1423401"/>
          </a:xfrm>
          <a:solidFill>
            <a:srgbClr val="7030A0"/>
          </a:solidFill>
        </p:spPr>
        <p:txBody>
          <a:bodyPr/>
          <a:lstStyle/>
          <a:p>
            <a:pPr lvl="0" algn="l"/>
            <a:r>
              <a:rPr lang="ca-E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 </a:t>
            </a:r>
            <a:r>
              <a:rPr lang="ca-E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select_list</a:t>
            </a:r>
            <a:br>
              <a:rPr lang="ca-E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ca-E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FROM </a:t>
            </a:r>
            <a:r>
              <a:rPr lang="ca-E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table</a:t>
            </a:r>
            <a:br>
              <a:rPr lang="ca-E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ca-E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WHERE </a:t>
            </a:r>
            <a:r>
              <a:rPr lang="ca-E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expr_operator</a:t>
            </a:r>
            <a:br>
              <a:rPr lang="ca-E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ca-E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(SELECT </a:t>
            </a:r>
            <a:r>
              <a:rPr lang="ca-ES" sz="1800" b="1" dirty="0" err="1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select_list</a:t>
            </a:r>
            <a:br>
              <a:rPr lang="ca-E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</a:br>
            <a:r>
              <a:rPr lang="ca-E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 FROM </a:t>
            </a:r>
            <a:r>
              <a:rPr lang="ca-ES" sz="1800" b="1" dirty="0" err="1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table</a:t>
            </a:r>
            <a:r>
              <a:rPr lang="ca-ES" sz="18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)</a:t>
            </a:r>
            <a:r>
              <a:rPr lang="ca-ES" sz="1800" b="1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urier New" pitchFamily="49"/>
              </a:rPr>
              <a:t>;</a:t>
            </a:r>
          </a:p>
          <a:p>
            <a:pPr lvl="0"/>
            <a:endParaRPr lang="ca-ES" sz="2600" dirty="0"/>
          </a:p>
        </p:txBody>
      </p:sp>
      <p:sp>
        <p:nvSpPr>
          <p:cNvPr id="4" name="Marcador de texto 2"/>
          <p:cNvSpPr txBox="1"/>
          <p:nvPr/>
        </p:nvSpPr>
        <p:spPr>
          <a:xfrm>
            <a:off x="603906" y="3530448"/>
            <a:ext cx="8668877" cy="642623"/>
          </a:xfrm>
          <a:prstGeom prst="rect">
            <a:avLst/>
          </a:prstGeom>
          <a:solidFill>
            <a:srgbClr val="00B0F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ca-ES" sz="20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subconsulta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s'executa 1 cop 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abans que la  consulta principal, per obtenir la dada que s’utilitzarà al WHERE.</a:t>
            </a: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1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0880387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714960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TIPUS DE SUBCONSULTES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254509" y="2522377"/>
            <a:ext cx="7779282" cy="980240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ca-E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</a:t>
            </a:r>
            <a:r>
              <a:rPr lang="ca-E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resultat</a:t>
            </a:r>
            <a:r>
              <a:rPr lang="ca-E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la consulta és </a:t>
            </a:r>
            <a:r>
              <a:rPr lang="ca-E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una única fila</a:t>
            </a:r>
            <a:r>
              <a:rPr lang="ca-E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ca-E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Operadors</a:t>
            </a:r>
            <a:r>
              <a:rPr lang="ca-E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fila única: </a:t>
            </a:r>
            <a:r>
              <a:rPr lang="ca-E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&gt;, =, &gt;=, &lt;, &lt;&gt;, &lt;=</a:t>
            </a:r>
          </a:p>
        </p:txBody>
      </p:sp>
      <p:sp>
        <p:nvSpPr>
          <p:cNvPr id="4" name="Marcador de texto 2"/>
          <p:cNvSpPr txBox="1"/>
          <p:nvPr/>
        </p:nvSpPr>
        <p:spPr>
          <a:xfrm>
            <a:off x="619908" y="1095615"/>
            <a:ext cx="9071643" cy="4132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subconsultes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classifiquen segons el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files 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retornen</a:t>
            </a:r>
            <a:r>
              <a:rPr lang="pt-BR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Marcador de texto 2"/>
          <p:cNvSpPr txBox="1"/>
          <p:nvPr/>
        </p:nvSpPr>
        <p:spPr>
          <a:xfrm>
            <a:off x="619908" y="1906609"/>
            <a:ext cx="8498333" cy="370892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SUBCONSULTES DE FILA ÚNICA</a:t>
            </a:r>
          </a:p>
          <a:p>
            <a:pPr marL="914400" lvl="1" indent="-457200" hangingPunct="0">
              <a:spcAft>
                <a:spcPts val="1410"/>
              </a:spcAft>
              <a:buClr>
                <a:srgbClr val="000080"/>
              </a:buClr>
              <a:buSzPct val="45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2"/>
          <p:cNvSpPr txBox="1"/>
          <p:nvPr/>
        </p:nvSpPr>
        <p:spPr>
          <a:xfrm>
            <a:off x="619908" y="3929189"/>
            <a:ext cx="8498333" cy="3944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tx1"/>
            </a:solidFill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SUBCONSULTES DE MÚLTIPLES FILES</a:t>
            </a:r>
          </a:p>
        </p:txBody>
      </p:sp>
      <p:sp>
        <p:nvSpPr>
          <p:cNvPr id="7" name="Marcador de texto 2"/>
          <p:cNvSpPr txBox="1"/>
          <p:nvPr/>
        </p:nvSpPr>
        <p:spPr>
          <a:xfrm>
            <a:off x="1302873" y="4610758"/>
            <a:ext cx="7767703" cy="10308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resultat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consulta té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més d’una fila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Operadors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múltiples files: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IN, ANY, ALL</a:t>
            </a:r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731629"/>
          </a:xfrm>
        </p:spPr>
        <p:txBody>
          <a:bodyPr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NORMES GENERALS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046711" y="1879747"/>
            <a:ext cx="8130580" cy="379908"/>
          </a:xfrm>
          <a:ln w="28575">
            <a:noFill/>
            <a:prstDash val="solid"/>
          </a:ln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ca-E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Van entre </a:t>
            </a:r>
            <a:r>
              <a:rPr lang="ca-E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parèntesis</a:t>
            </a:r>
            <a:r>
              <a:rPr lang="ca-E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Marcador de texto 2"/>
          <p:cNvSpPr txBox="1"/>
          <p:nvPr/>
        </p:nvSpPr>
        <p:spPr>
          <a:xfrm>
            <a:off x="648373" y="1234997"/>
            <a:ext cx="6319098" cy="54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ca-E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subconsultes</a:t>
            </a:r>
            <a:r>
              <a:rPr lang="ca-ES" sz="2800" b="0" i="0" u="none" strike="noStrike" kern="0" cap="none" spc="0" baseline="0" dirty="0">
                <a:solidFill>
                  <a:srgbClr val="000000"/>
                </a:solidFill>
                <a:uFillTx/>
                <a:latin typeface="Ubuntu" pitchFamily="18"/>
                <a:cs typeface="Tahoma" pitchFamily="2"/>
              </a:rPr>
              <a:t>:</a:t>
            </a:r>
          </a:p>
        </p:txBody>
      </p:sp>
      <p:sp>
        <p:nvSpPr>
          <p:cNvPr id="5" name="Marcador de texto 2"/>
          <p:cNvSpPr txBox="1"/>
          <p:nvPr/>
        </p:nvSpPr>
        <p:spPr>
          <a:xfrm>
            <a:off x="1046711" y="2462094"/>
            <a:ext cx="8400799" cy="927946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dreta 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condició de comparació (millor llegibilitat). Sintàcticament poden ser a qualsevol costat de l'operador de comparació.</a:t>
            </a:r>
          </a:p>
        </p:txBody>
      </p:sp>
      <p:sp>
        <p:nvSpPr>
          <p:cNvPr id="6" name="Marcador de texto 2"/>
          <p:cNvSpPr txBox="1"/>
          <p:nvPr/>
        </p:nvSpPr>
        <p:spPr>
          <a:xfrm>
            <a:off x="1046711" y="3592477"/>
            <a:ext cx="8400799" cy="815861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poden tenir </a:t>
            </a: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Només es permet un ORDER BY per consulta, i ha d’anar al final de la consulta externa. </a:t>
            </a:r>
          </a:p>
        </p:txBody>
      </p:sp>
      <p:sp>
        <p:nvSpPr>
          <p:cNvPr id="7" name="Marcador de texto 2"/>
          <p:cNvSpPr txBox="1"/>
          <p:nvPr/>
        </p:nvSpPr>
        <p:spPr>
          <a:xfrm>
            <a:off x="1046711" y="4359669"/>
            <a:ext cx="8549594" cy="538484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Poden consultar taules diferents de les de la consulta externa</a:t>
            </a:r>
            <a:r>
              <a:rPr lang="ca-ES" sz="2800" b="0" i="0" u="none" strike="noStrike" kern="0" cap="none" spc="0" baseline="0" dirty="0">
                <a:solidFill>
                  <a:srgbClr val="000000"/>
                </a:solidFill>
                <a:uFillTx/>
                <a:latin typeface="Ubuntu" pitchFamily="18"/>
                <a:cs typeface="Tahoma" pitchFamily="2"/>
              </a:rPr>
              <a:t>.</a:t>
            </a:r>
          </a:p>
        </p:txBody>
      </p:sp>
      <p:sp>
        <p:nvSpPr>
          <p:cNvPr id="8" name="Marcador de texto 2"/>
          <p:cNvSpPr txBox="1"/>
          <p:nvPr/>
        </p:nvSpPr>
        <p:spPr>
          <a:xfrm>
            <a:off x="1062209" y="5038599"/>
            <a:ext cx="8400799" cy="641329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Poden haver-hi tants nivells de </a:t>
            </a:r>
            <a:r>
              <a:rPr lang="ca-ES" sz="20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niuament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subconsultes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subconsultes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com permeti “</a:t>
            </a:r>
            <a:r>
              <a:rPr lang="ca-ES" sz="200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buffer que utilitza la consulta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695520"/>
          </a:xfrm>
        </p:spPr>
        <p:txBody>
          <a:bodyPr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SINTAXI DE LES SUBCONSULTES</a:t>
            </a:r>
          </a:p>
        </p:txBody>
      </p:sp>
      <p:sp>
        <p:nvSpPr>
          <p:cNvPr id="7" name="Marcador de texto 2"/>
          <p:cNvSpPr txBox="1"/>
          <p:nvPr/>
        </p:nvSpPr>
        <p:spPr>
          <a:xfrm>
            <a:off x="906764" y="1482290"/>
            <a:ext cx="8668877" cy="439500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ca-E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subconsultes</a:t>
            </a:r>
            <a:r>
              <a:rPr lang="ca-E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poden anar al:</a:t>
            </a: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1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16F13FA3-A92C-4B51-AA9B-4BC26F8E45A8}"/>
              </a:ext>
            </a:extLst>
          </p:cNvPr>
          <p:cNvSpPr txBox="1"/>
          <p:nvPr/>
        </p:nvSpPr>
        <p:spPr>
          <a:xfrm>
            <a:off x="1411747" y="2143986"/>
            <a:ext cx="7794245" cy="6251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>
            <a:noFill/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marR="0" lvl="0" indent="-34290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WHERE, HAVING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per obtenir valors que s’utilitzen en les condicions. 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1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FB5F2F1-22D8-4C49-9673-F0D4D767B0E6}"/>
              </a:ext>
            </a:extLst>
          </p:cNvPr>
          <p:cNvSpPr txBox="1"/>
          <p:nvPr/>
        </p:nvSpPr>
        <p:spPr>
          <a:xfrm>
            <a:off x="1411747" y="3138720"/>
            <a:ext cx="7794245" cy="439500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marR="0" lvl="0" indent="-3429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genera una taula que s’uneix a les altres taules del </a:t>
            </a:r>
            <a:r>
              <a:rPr lang="ca-ES" sz="20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1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770B6F64-7CE4-49F0-9829-5C6C2591BF28}"/>
              </a:ext>
            </a:extLst>
          </p:cNvPr>
          <p:cNvSpPr txBox="1"/>
          <p:nvPr/>
        </p:nvSpPr>
        <p:spPr>
          <a:xfrm>
            <a:off x="1411747" y="3692146"/>
            <a:ext cx="7794245" cy="625181"/>
          </a:xfrm>
          <a:prstGeom prst="rect">
            <a:avLst/>
          </a:prstGeom>
          <a:noFill/>
          <a:ln w="28575" cap="flat">
            <a:noFill/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marR="0" lvl="0" indent="-3429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Genera una fila amb un valor que s’afegeix a la resta de camps del SELECT. 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1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8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2600" b="0" i="0" u="none" strike="noStrike" kern="0" cap="none" spc="0" baseline="0" dirty="0">
              <a:solidFill>
                <a:srgbClr val="000000"/>
              </a:solidFill>
              <a:uFillTx/>
              <a:latin typeface="Ubuntu" pitchFamily="18"/>
              <a:cs typeface="Tahoma" pitchFamily="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2031" y="422050"/>
            <a:ext cx="9071643" cy="762745"/>
          </a:xfrm>
        </p:spPr>
        <p:txBody>
          <a:bodyPr/>
          <a:lstStyle/>
          <a:p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SUBCONSULTA DE FILA ÚNICA</a:t>
            </a:r>
          </a:p>
        </p:txBody>
      </p:sp>
      <p:sp>
        <p:nvSpPr>
          <p:cNvPr id="3" name="Forma libre 5"/>
          <p:cNvSpPr/>
          <p:nvPr/>
        </p:nvSpPr>
        <p:spPr>
          <a:xfrm>
            <a:off x="7632003" y="3312002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Marcador de texto 2"/>
          <p:cNvSpPr txBox="1"/>
          <p:nvPr/>
        </p:nvSpPr>
        <p:spPr>
          <a:xfrm>
            <a:off x="743204" y="1873171"/>
            <a:ext cx="8830470" cy="6876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el nom i salari de tots els empleats que cobrin més que l’empleat que té per cognom Abel.</a:t>
            </a:r>
          </a:p>
        </p:txBody>
      </p:sp>
      <p:sp>
        <p:nvSpPr>
          <p:cNvPr id="5" name="Marcador de texto 2"/>
          <p:cNvSpPr txBox="1"/>
          <p:nvPr/>
        </p:nvSpPr>
        <p:spPr>
          <a:xfrm>
            <a:off x="743204" y="2733575"/>
            <a:ext cx="8562326" cy="1745435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LAST_NAME, SALARY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EMPLOYEES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WHERE SALARY &gt;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(SELECT SALARY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FROM EMPLOYEES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WHERE UPPER(LAST_NAME) LIKE 'ABEL')</a:t>
            </a:r>
          </a:p>
        </p:txBody>
      </p:sp>
      <p:pic>
        <p:nvPicPr>
          <p:cNvPr id="6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47" y="4832717"/>
            <a:ext cx="4183111" cy="2207167"/>
          </a:xfrm>
          <a:prstGeom prst="rect">
            <a:avLst/>
          </a:prstGeom>
          <a:noFill/>
          <a:ln w="12700" cap="flat">
            <a:solidFill>
              <a:schemeClr val="tx1"/>
            </a:solidFill>
          </a:ln>
        </p:spPr>
      </p:pic>
      <p:sp>
        <p:nvSpPr>
          <p:cNvPr id="8" name="Marcador de texto 2"/>
          <p:cNvSpPr txBox="1">
            <a:spLocks/>
          </p:cNvSpPr>
          <p:nvPr/>
        </p:nvSpPr>
        <p:spPr>
          <a:xfrm>
            <a:off x="743204" y="1406176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600" b="1" dirty="0">
              <a:solidFill>
                <a:srgbClr val="002060"/>
              </a:solidFill>
              <a:latin typeface="Courier New" pitchFamily="49"/>
              <a:cs typeface="Courier New" pitchFamily="49"/>
            </a:endParaRPr>
          </a:p>
          <a:p>
            <a:endParaRPr lang="fr-FR" sz="2600" b="1" dirty="0"/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8" y="337322"/>
            <a:ext cx="9071643" cy="876291"/>
          </a:xfrm>
        </p:spPr>
        <p:txBody>
          <a:bodyPr/>
          <a:lstStyle/>
          <a:p>
            <a:pPr lvl="0"/>
            <a:r>
              <a:rPr lang="ca-ES" sz="3600" b="1" dirty="0">
                <a:latin typeface="Arial" panose="020B0604020202020204" pitchFamily="34" charset="0"/>
                <a:cs typeface="Arial" panose="020B0604020202020204" pitchFamily="34" charset="0"/>
              </a:rPr>
              <a:t>SUBCONSULTA DE FILA ÚNICA</a:t>
            </a:r>
          </a:p>
        </p:txBody>
      </p:sp>
      <p:sp>
        <p:nvSpPr>
          <p:cNvPr id="3" name="Forma libre 5"/>
          <p:cNvSpPr/>
          <p:nvPr/>
        </p:nvSpPr>
        <p:spPr>
          <a:xfrm>
            <a:off x="7632003" y="3312002"/>
            <a:ext cx="0" cy="0"/>
          </a:xfrm>
          <a:custGeom>
            <a:avLst/>
            <a:gdLst>
              <a:gd name="f0" fmla="val w"/>
              <a:gd name="f1" fmla="val h"/>
              <a:gd name="f2" fmla="val 0"/>
              <a:gd name="f3" fmla="val 841"/>
              <a:gd name="f4" fmla="val 854"/>
              <a:gd name="f5" fmla="val 517"/>
              <a:gd name="f6" fmla="val 247"/>
              <a:gd name="f7" fmla="val 415"/>
              <a:gd name="f8" fmla="val 264"/>
              <a:gd name="f9" fmla="val 680"/>
              <a:gd name="f10" fmla="val 547"/>
              <a:gd name="f11" fmla="*/ f0 1 841"/>
              <a:gd name="f12" fmla="*/ f1 1 854"/>
              <a:gd name="f13" fmla="+- f4 0 f2"/>
              <a:gd name="f14" fmla="+- f3 0 f2"/>
              <a:gd name="f15" fmla="*/ f14 1 841"/>
              <a:gd name="f16" fmla="*/ f13 1 854"/>
              <a:gd name="f17" fmla="*/ f2 1 f15"/>
              <a:gd name="f18" fmla="*/ f3 1 f15"/>
              <a:gd name="f19" fmla="*/ f2 1 f16"/>
              <a:gd name="f20" fmla="*/ f4 1 f16"/>
              <a:gd name="f21" fmla="*/ f17 f11 1"/>
              <a:gd name="f22" fmla="*/ f18 f11 1"/>
              <a:gd name="f23" fmla="*/ f20 f12 1"/>
              <a:gd name="f24" fmla="*/ f19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841" h="854">
                <a:moveTo>
                  <a:pt x="f5" y="f6"/>
                </a:moveTo>
                <a:lnTo>
                  <a:pt x="f5" y="f7"/>
                </a:lnTo>
                <a:lnTo>
                  <a:pt x="f8" y="f7"/>
                </a:lnTo>
                <a:lnTo>
                  <a:pt x="f8" y="f2"/>
                </a:lnTo>
                <a:lnTo>
                  <a:pt x="f2" y="f2"/>
                </a:lnTo>
                <a:lnTo>
                  <a:pt x="f2" y="f9"/>
                </a:lnTo>
                <a:lnTo>
                  <a:pt x="f5" y="f9"/>
                </a:lnTo>
                <a:lnTo>
                  <a:pt x="f5" y="f4"/>
                </a:lnTo>
                <a:lnTo>
                  <a:pt x="f3" y="f10"/>
                </a:lnTo>
                <a:lnTo>
                  <a:pt x="f5" y="f6"/>
                </a:lnTo>
                <a:close/>
              </a:path>
            </a:pathLst>
          </a:custGeom>
          <a:solidFill>
            <a:srgbClr val="FF6633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000000"/>
              </a:solidFill>
              <a:uFillTx/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Marcador de texto 2"/>
          <p:cNvSpPr txBox="1"/>
          <p:nvPr/>
        </p:nvSpPr>
        <p:spPr>
          <a:xfrm>
            <a:off x="648373" y="2006385"/>
            <a:ext cx="8830470" cy="3845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nom i cognom dels empleats contractats després de Peter Vargas.</a:t>
            </a:r>
          </a:p>
        </p:txBody>
      </p:sp>
      <p:sp>
        <p:nvSpPr>
          <p:cNvPr id="5" name="Marcador de texto 2"/>
          <p:cNvSpPr txBox="1"/>
          <p:nvPr/>
        </p:nvSpPr>
        <p:spPr>
          <a:xfrm>
            <a:off x="648373" y="2527736"/>
            <a:ext cx="8743035" cy="192027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SELECT FIRST_NAME, LAST_NAME, HIRE_DATE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FROM EMPLOYEES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  <a:t>WHERE HIRE_DATE &gt;</a:t>
            </a:r>
            <a:br>
              <a:rPr lang="en-US" b="1" kern="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(SELECT HIRE_DATE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FROM EMPLOYEES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 WHERE UPPER(LAST_NAME) LIKE 'VARGAS')</a:t>
            </a:r>
            <a:b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</a:br>
            <a:r>
              <a:rPr lang="en-US" b="1" kern="0" dirty="0">
                <a:solidFill>
                  <a:schemeClr val="accent2"/>
                </a:solidFill>
                <a:latin typeface="Consolas" panose="020B0609020204030204" pitchFamily="49" charset="0"/>
                <a:cs typeface="Courier New" pitchFamily="49"/>
              </a:rPr>
              <a:t>ORDER BY FIRST_NAME</a:t>
            </a:r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648373" y="1464334"/>
            <a:ext cx="8832437" cy="384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lang="es-ES" sz="3200" b="0" i="0" u="none" strike="noStrike" kern="0" cap="none" spc="0" baseline="0">
                <a:solidFill>
                  <a:srgbClr val="000000"/>
                </a:solidFill>
                <a:uFillTx/>
                <a:latin typeface="Ubuntu" pitchFamily="18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600" b="1" dirty="0">
              <a:solidFill>
                <a:srgbClr val="002060"/>
              </a:solidFill>
              <a:latin typeface="Courier New" pitchFamily="49"/>
              <a:cs typeface="Courier New" pitchFamily="49"/>
            </a:endParaRPr>
          </a:p>
          <a:p>
            <a:endParaRPr lang="fr-FR" sz="26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4E8DFB-D144-4A0D-B517-4E975220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66" y="4743154"/>
            <a:ext cx="5772150" cy="1885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lyt sunri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../../../../../../../usr/lib/libreoffice/basis3.4/share/template/common/layout/lyt-sunrise.otp</Template>
  <TotalTime>1904</TotalTime>
  <Words>1845</Words>
  <Application>Microsoft Office PowerPoint</Application>
  <PresentationFormat>Personalizado</PresentationFormat>
  <Paragraphs>157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Albany</vt:lpstr>
      <vt:lpstr>Arial</vt:lpstr>
      <vt:lpstr>Calibri</vt:lpstr>
      <vt:lpstr>Consolas</vt:lpstr>
      <vt:lpstr>Courier New</vt:lpstr>
      <vt:lpstr>StarSymbol</vt:lpstr>
      <vt:lpstr>Thorndale</vt:lpstr>
      <vt:lpstr>Ubuntu</vt:lpstr>
      <vt:lpstr>Wingdings</vt:lpstr>
      <vt:lpstr>lyt sunrise</vt:lpstr>
      <vt:lpstr>SUBCONSULTES</vt:lpstr>
      <vt:lpstr>SUBCONSULTES</vt:lpstr>
      <vt:lpstr>SUBCONSULTES</vt:lpstr>
      <vt:lpstr>SINTAXI DE LES SUBCONSULTES</vt:lpstr>
      <vt:lpstr>TIPUS DE SUBCONSULTES</vt:lpstr>
      <vt:lpstr>NORMES GENERALS</vt:lpstr>
      <vt:lpstr>SINTAXI DE LES SUBCONSULTES</vt:lpstr>
      <vt:lpstr>SUBCONSULTA DE FILA ÚNICA</vt:lpstr>
      <vt:lpstr>SUBCONSULTA DE FILA ÚNICA</vt:lpstr>
      <vt:lpstr>SUBCONSULTA BUIDA O VALOR NULL</vt:lpstr>
      <vt:lpstr>SUBCONSULTA BUIDA O VALOR NULL</vt:lpstr>
      <vt:lpstr>SUBCONSULTA DE FILA ÚNICA</vt:lpstr>
      <vt:lpstr>SUBCONSULTA DE FILA ÚNICA</vt:lpstr>
      <vt:lpstr>EXEMPLE MÉS D’UNA SUBCONSULTA</vt:lpstr>
      <vt:lpstr>FUNCIONS DE GRUP</vt:lpstr>
      <vt:lpstr>SUBCONSULTES AL HAVING</vt:lpstr>
      <vt:lpstr>SUBCONSULTES DE MÉS D’UNA FILA </vt:lpstr>
      <vt:lpstr>SUBCONSULTES DE MÉS D’UNA FILA </vt:lpstr>
      <vt:lpstr>OPERADORS  SUBCONSULTES MULTI-FILA</vt:lpstr>
      <vt:lpstr>OPERADOR IN</vt:lpstr>
      <vt:lpstr>SUBCONSULTES DE VÀRIES COLUMNES</vt:lpstr>
      <vt:lpstr>SUBCONSULTES DE VÀRIES COLUMNES</vt:lpstr>
      <vt:lpstr>SUBCONSULTES AL FROM</vt:lpstr>
      <vt:lpstr>SUBCONSULTES AL FROM</vt:lpstr>
      <vt:lpstr>SUBCONSULTES AL FROM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Red Gradient</dc:title>
  <dc:creator>Cristina Gómez-Alonso</dc:creator>
  <dc:description>Presentation Layout Template</dc:description>
  <cp:lastModifiedBy>David Martí</cp:lastModifiedBy>
  <cp:revision>114</cp:revision>
  <cp:lastPrinted>2022-02-20T13:08:12Z</cp:lastPrinted>
  <dcterms:created xsi:type="dcterms:W3CDTF">2011-11-21T16:10:43Z</dcterms:created>
  <dcterms:modified xsi:type="dcterms:W3CDTF">2022-02-20T13:08:29Z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