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91C3-24D1-BCA2-0A74-67256E2B2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a:extLst>
              <a:ext uri="{FF2B5EF4-FFF2-40B4-BE49-F238E27FC236}">
                <a16:creationId xmlns:a16="http://schemas.microsoft.com/office/drawing/2014/main" id="{450021C1-8FEE-1532-EE23-A478FF510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a:extLst>
              <a:ext uri="{FF2B5EF4-FFF2-40B4-BE49-F238E27FC236}">
                <a16:creationId xmlns:a16="http://schemas.microsoft.com/office/drawing/2014/main" id="{1EB93CE9-983F-C93F-26E1-CAF646A2E98B}"/>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5" name="Footer Placeholder 4">
            <a:extLst>
              <a:ext uri="{FF2B5EF4-FFF2-40B4-BE49-F238E27FC236}">
                <a16:creationId xmlns:a16="http://schemas.microsoft.com/office/drawing/2014/main" id="{BFE64633-BF89-BBDE-244A-0708E8E2CC45}"/>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A841855E-4E67-0213-A93E-168D585D0215}"/>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13283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59AA-BDC9-0A66-C449-684926244D17}"/>
              </a:ext>
            </a:extLst>
          </p:cNvPr>
          <p:cNvSpPr>
            <a:spLocks noGrp="1"/>
          </p:cNvSpPr>
          <p:nvPr>
            <p:ph type="title"/>
          </p:nvPr>
        </p:nvSpPr>
        <p:spPr/>
        <p:txBody>
          <a:bodyPr/>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6A0C926A-3635-7CDF-AC67-4AB5A2AE6A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38DDDF74-178A-7A00-3FC9-10ED5D31524C}"/>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5" name="Footer Placeholder 4">
            <a:extLst>
              <a:ext uri="{FF2B5EF4-FFF2-40B4-BE49-F238E27FC236}">
                <a16:creationId xmlns:a16="http://schemas.microsoft.com/office/drawing/2014/main" id="{AE97F82D-AB75-D587-A7A4-D0B2F307D1B8}"/>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D2E2071E-D046-9ECC-C7DA-3B08D0F13A21}"/>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273542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583BF-7681-0F2A-FB95-5116C8BD7A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CA424BAC-0FBC-9187-8D29-AA6A4B5CE2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2243ACC3-2930-0D1F-F337-95206E2FD250}"/>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5" name="Footer Placeholder 4">
            <a:extLst>
              <a:ext uri="{FF2B5EF4-FFF2-40B4-BE49-F238E27FC236}">
                <a16:creationId xmlns:a16="http://schemas.microsoft.com/office/drawing/2014/main" id="{0C6FD11A-8854-4661-FC74-C700E1DE17AF}"/>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ED0AD3AA-ACA8-0B61-E57C-370AD69AFE4D}"/>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312632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2868-9A88-D65E-D439-7FEB5F405544}"/>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8A0BCD4D-D86F-D57A-FE49-4D9011738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5C7BFD95-669F-81AE-AE2B-057C3DAFAE53}"/>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5" name="Footer Placeholder 4">
            <a:extLst>
              <a:ext uri="{FF2B5EF4-FFF2-40B4-BE49-F238E27FC236}">
                <a16:creationId xmlns:a16="http://schemas.microsoft.com/office/drawing/2014/main" id="{DBD8878A-216E-4A5A-AF0C-994CFFB7FA10}"/>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09F44096-73E9-34C9-0533-5AF7902E8F1C}"/>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24885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0D18-4EA1-0FC8-4A22-FB3D355BCB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a:extLst>
              <a:ext uri="{FF2B5EF4-FFF2-40B4-BE49-F238E27FC236}">
                <a16:creationId xmlns:a16="http://schemas.microsoft.com/office/drawing/2014/main" id="{58FDEC23-4380-69D2-3B7A-521584529E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FB763F-FA01-65F7-11BF-C952B70DB9FF}"/>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5" name="Footer Placeholder 4">
            <a:extLst>
              <a:ext uri="{FF2B5EF4-FFF2-40B4-BE49-F238E27FC236}">
                <a16:creationId xmlns:a16="http://schemas.microsoft.com/office/drawing/2014/main" id="{B91AE887-CB49-3214-FEFC-ADE189BA5EB5}"/>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76130736-5A47-C171-5609-7ACE8473D320}"/>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84109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C4A9-5AC7-C082-F740-DC2B0B390567}"/>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81C4B490-1853-726B-3244-662232BEF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a:extLst>
              <a:ext uri="{FF2B5EF4-FFF2-40B4-BE49-F238E27FC236}">
                <a16:creationId xmlns:a16="http://schemas.microsoft.com/office/drawing/2014/main" id="{5E95D2A9-7FC4-2CE8-2FA0-2E4906420A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a:extLst>
              <a:ext uri="{FF2B5EF4-FFF2-40B4-BE49-F238E27FC236}">
                <a16:creationId xmlns:a16="http://schemas.microsoft.com/office/drawing/2014/main" id="{56B5D0FF-2020-182F-5E52-7ADB33A3CF93}"/>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6" name="Footer Placeholder 5">
            <a:extLst>
              <a:ext uri="{FF2B5EF4-FFF2-40B4-BE49-F238E27FC236}">
                <a16:creationId xmlns:a16="http://schemas.microsoft.com/office/drawing/2014/main" id="{DEEC1273-943A-710F-443A-E320F19A8F11}"/>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8D9550AD-A4FE-DB21-D68B-E6BF759E7FED}"/>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293414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1E1E-4BED-774C-D1DA-842EF97D5A48}"/>
              </a:ext>
            </a:extLst>
          </p:cNvPr>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a:extLst>
              <a:ext uri="{FF2B5EF4-FFF2-40B4-BE49-F238E27FC236}">
                <a16:creationId xmlns:a16="http://schemas.microsoft.com/office/drawing/2014/main" id="{84FFFC87-E163-48F3-A0A2-05E7FC979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BE597-56CB-3F16-9FCF-0F67A7B314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a:extLst>
              <a:ext uri="{FF2B5EF4-FFF2-40B4-BE49-F238E27FC236}">
                <a16:creationId xmlns:a16="http://schemas.microsoft.com/office/drawing/2014/main" id="{B85B169C-1C08-544E-326B-62C3FD5003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D9436-2A2D-E016-F74A-CFEA79110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a:extLst>
              <a:ext uri="{FF2B5EF4-FFF2-40B4-BE49-F238E27FC236}">
                <a16:creationId xmlns:a16="http://schemas.microsoft.com/office/drawing/2014/main" id="{72689B7F-733E-5CDE-24B1-4C2698E5A3CF}"/>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8" name="Footer Placeholder 7">
            <a:extLst>
              <a:ext uri="{FF2B5EF4-FFF2-40B4-BE49-F238E27FC236}">
                <a16:creationId xmlns:a16="http://schemas.microsoft.com/office/drawing/2014/main" id="{1EF3C612-9E4E-B0C3-D8A9-D1B50490F717}"/>
              </a:ext>
            </a:extLst>
          </p:cNvPr>
          <p:cNvSpPr>
            <a:spLocks noGrp="1"/>
          </p:cNvSpPr>
          <p:nvPr>
            <p:ph type="ftr" sz="quarter" idx="11"/>
          </p:nvPr>
        </p:nvSpPr>
        <p:spPr/>
        <p:txBody>
          <a:bodyPr/>
          <a:lstStyle/>
          <a:p>
            <a:endParaRPr lang="es-AR"/>
          </a:p>
        </p:txBody>
      </p:sp>
      <p:sp>
        <p:nvSpPr>
          <p:cNvPr id="9" name="Slide Number Placeholder 8">
            <a:extLst>
              <a:ext uri="{FF2B5EF4-FFF2-40B4-BE49-F238E27FC236}">
                <a16:creationId xmlns:a16="http://schemas.microsoft.com/office/drawing/2014/main" id="{A37C36B5-5E67-A613-9D5C-4AA28E7D9105}"/>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96927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708E-DC6D-69AD-0171-4304A1465775}"/>
              </a:ext>
            </a:extLst>
          </p:cNvPr>
          <p:cNvSpPr>
            <a:spLocks noGrp="1"/>
          </p:cNvSpPr>
          <p:nvPr>
            <p:ph type="title"/>
          </p:nvPr>
        </p:nvSpPr>
        <p:spPr/>
        <p:txBody>
          <a:bodyPr/>
          <a:lstStyle/>
          <a:p>
            <a:r>
              <a:rPr lang="en-US"/>
              <a:t>Click to edit Master title style</a:t>
            </a:r>
            <a:endParaRPr lang="es-AR"/>
          </a:p>
        </p:txBody>
      </p:sp>
      <p:sp>
        <p:nvSpPr>
          <p:cNvPr id="3" name="Date Placeholder 2">
            <a:extLst>
              <a:ext uri="{FF2B5EF4-FFF2-40B4-BE49-F238E27FC236}">
                <a16:creationId xmlns:a16="http://schemas.microsoft.com/office/drawing/2014/main" id="{CE9398ED-EB5F-ED36-AD9A-C4FA35806EE2}"/>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4" name="Footer Placeholder 3">
            <a:extLst>
              <a:ext uri="{FF2B5EF4-FFF2-40B4-BE49-F238E27FC236}">
                <a16:creationId xmlns:a16="http://schemas.microsoft.com/office/drawing/2014/main" id="{9BAE92FF-9693-DD09-CAB7-D4725D460B1C}"/>
              </a:ext>
            </a:extLst>
          </p:cNvPr>
          <p:cNvSpPr>
            <a:spLocks noGrp="1"/>
          </p:cNvSpPr>
          <p:nvPr>
            <p:ph type="ftr" sz="quarter" idx="11"/>
          </p:nvPr>
        </p:nvSpPr>
        <p:spPr/>
        <p:txBody>
          <a:bodyPr/>
          <a:lstStyle/>
          <a:p>
            <a:endParaRPr lang="es-AR"/>
          </a:p>
        </p:txBody>
      </p:sp>
      <p:sp>
        <p:nvSpPr>
          <p:cNvPr id="5" name="Slide Number Placeholder 4">
            <a:extLst>
              <a:ext uri="{FF2B5EF4-FFF2-40B4-BE49-F238E27FC236}">
                <a16:creationId xmlns:a16="http://schemas.microsoft.com/office/drawing/2014/main" id="{3174D73A-DE65-D42D-5322-3B2A681D8385}"/>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224392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45A033-A904-347B-6CDC-D39652BAC41F}"/>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3" name="Footer Placeholder 2">
            <a:extLst>
              <a:ext uri="{FF2B5EF4-FFF2-40B4-BE49-F238E27FC236}">
                <a16:creationId xmlns:a16="http://schemas.microsoft.com/office/drawing/2014/main" id="{F025DCE8-2DE3-AAEC-CE76-BFF006C51FDB}"/>
              </a:ext>
            </a:extLst>
          </p:cNvPr>
          <p:cNvSpPr>
            <a:spLocks noGrp="1"/>
          </p:cNvSpPr>
          <p:nvPr>
            <p:ph type="ftr" sz="quarter" idx="11"/>
          </p:nvPr>
        </p:nvSpPr>
        <p:spPr/>
        <p:txBody>
          <a:bodyPr/>
          <a:lstStyle/>
          <a:p>
            <a:endParaRPr lang="es-AR"/>
          </a:p>
        </p:txBody>
      </p:sp>
      <p:sp>
        <p:nvSpPr>
          <p:cNvPr id="4" name="Slide Number Placeholder 3">
            <a:extLst>
              <a:ext uri="{FF2B5EF4-FFF2-40B4-BE49-F238E27FC236}">
                <a16:creationId xmlns:a16="http://schemas.microsoft.com/office/drawing/2014/main" id="{DD989D93-FA2C-CA76-7D95-7C2B39F3DAB9}"/>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3379191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DF6D-EC27-5CC3-56A3-DF0B7A8EE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a:extLst>
              <a:ext uri="{FF2B5EF4-FFF2-40B4-BE49-F238E27FC236}">
                <a16:creationId xmlns:a16="http://schemas.microsoft.com/office/drawing/2014/main" id="{6FE3270F-10F0-4E61-47C0-573F64530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a:extLst>
              <a:ext uri="{FF2B5EF4-FFF2-40B4-BE49-F238E27FC236}">
                <a16:creationId xmlns:a16="http://schemas.microsoft.com/office/drawing/2014/main" id="{6D1D7850-945F-71D1-A207-DAEF593AD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258CC-469E-03A9-A15D-F911A5428B83}"/>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6" name="Footer Placeholder 5">
            <a:extLst>
              <a:ext uri="{FF2B5EF4-FFF2-40B4-BE49-F238E27FC236}">
                <a16:creationId xmlns:a16="http://schemas.microsoft.com/office/drawing/2014/main" id="{67E20904-A102-FB82-4C20-334ACF737A56}"/>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2DD7E330-46E3-D125-D070-700B3E0F38F9}"/>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1577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B8E7-AA28-9F25-759E-2FFA1FD31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a:extLst>
              <a:ext uri="{FF2B5EF4-FFF2-40B4-BE49-F238E27FC236}">
                <a16:creationId xmlns:a16="http://schemas.microsoft.com/office/drawing/2014/main" id="{E4C18B49-7F3A-1D39-577D-96C413866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a:extLst>
              <a:ext uri="{FF2B5EF4-FFF2-40B4-BE49-F238E27FC236}">
                <a16:creationId xmlns:a16="http://schemas.microsoft.com/office/drawing/2014/main" id="{902ADB27-D655-94ED-0D4E-B5829D04D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C5754-1971-0EAC-65FD-076B815BADE3}"/>
              </a:ext>
            </a:extLst>
          </p:cNvPr>
          <p:cNvSpPr>
            <a:spLocks noGrp="1"/>
          </p:cNvSpPr>
          <p:nvPr>
            <p:ph type="dt" sz="half" idx="10"/>
          </p:nvPr>
        </p:nvSpPr>
        <p:spPr/>
        <p:txBody>
          <a:bodyPr/>
          <a:lstStyle/>
          <a:p>
            <a:fld id="{B0F423D9-F11C-42CD-B5BE-53EECC675187}" type="datetimeFigureOut">
              <a:rPr lang="es-AR" smtClean="0"/>
              <a:t>18/4/2023</a:t>
            </a:fld>
            <a:endParaRPr lang="es-AR"/>
          </a:p>
        </p:txBody>
      </p:sp>
      <p:sp>
        <p:nvSpPr>
          <p:cNvPr id="6" name="Footer Placeholder 5">
            <a:extLst>
              <a:ext uri="{FF2B5EF4-FFF2-40B4-BE49-F238E27FC236}">
                <a16:creationId xmlns:a16="http://schemas.microsoft.com/office/drawing/2014/main" id="{BFF873DE-00F5-923D-5FA9-46475BB254FB}"/>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88DA9DED-8C32-4D3B-F6A9-19CAF4964AC2}"/>
              </a:ext>
            </a:extLst>
          </p:cNvPr>
          <p:cNvSpPr>
            <a:spLocks noGrp="1"/>
          </p:cNvSpPr>
          <p:nvPr>
            <p:ph type="sldNum" sz="quarter" idx="12"/>
          </p:nvPr>
        </p:nvSpPr>
        <p:spPr/>
        <p:txBody>
          <a:bodyPr/>
          <a:lstStyle/>
          <a:p>
            <a:fld id="{CC55901E-CFC8-4CD6-9843-3FB776B1B36E}" type="slidenum">
              <a:rPr lang="es-AR" smtClean="0"/>
              <a:t>‹#›</a:t>
            </a:fld>
            <a:endParaRPr lang="es-AR"/>
          </a:p>
        </p:txBody>
      </p:sp>
    </p:spTree>
    <p:extLst>
      <p:ext uri="{BB962C8B-B14F-4D97-AF65-F5344CB8AC3E}">
        <p14:creationId xmlns:p14="http://schemas.microsoft.com/office/powerpoint/2010/main" val="196436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1AB1D-08D5-A6FA-96F1-A742D20FA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a:extLst>
              <a:ext uri="{FF2B5EF4-FFF2-40B4-BE49-F238E27FC236}">
                <a16:creationId xmlns:a16="http://schemas.microsoft.com/office/drawing/2014/main" id="{9F262DF7-8DA6-CDD2-EBA4-F47F34EDA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C74EE590-C65B-0549-2E05-E8909F415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423D9-F11C-42CD-B5BE-53EECC675187}" type="datetimeFigureOut">
              <a:rPr lang="es-AR" smtClean="0"/>
              <a:t>18/4/2023</a:t>
            </a:fld>
            <a:endParaRPr lang="es-AR"/>
          </a:p>
        </p:txBody>
      </p:sp>
      <p:sp>
        <p:nvSpPr>
          <p:cNvPr id="5" name="Footer Placeholder 4">
            <a:extLst>
              <a:ext uri="{FF2B5EF4-FFF2-40B4-BE49-F238E27FC236}">
                <a16:creationId xmlns:a16="http://schemas.microsoft.com/office/drawing/2014/main" id="{FC241CAD-2171-7E60-9AFD-05B70806E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a:extLst>
              <a:ext uri="{FF2B5EF4-FFF2-40B4-BE49-F238E27FC236}">
                <a16:creationId xmlns:a16="http://schemas.microsoft.com/office/drawing/2014/main" id="{BF4E64F0-68BC-E207-E0E6-0C488BE30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5901E-CFC8-4CD6-9843-3FB776B1B36E}" type="slidenum">
              <a:rPr lang="es-AR" smtClean="0"/>
              <a:t>‹#›</a:t>
            </a:fld>
            <a:endParaRPr lang="es-AR"/>
          </a:p>
        </p:txBody>
      </p:sp>
    </p:spTree>
    <p:extLst>
      <p:ext uri="{BB962C8B-B14F-4D97-AF65-F5344CB8AC3E}">
        <p14:creationId xmlns:p14="http://schemas.microsoft.com/office/powerpoint/2010/main" val="119816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795130" y="1371220"/>
            <a:ext cx="9144000" cy="984733"/>
          </a:xfrm>
        </p:spPr>
        <p:txBody>
          <a:bodyPr>
            <a:normAutofit/>
          </a:bodyPr>
          <a:lstStyle/>
          <a:p>
            <a:pPr algn="l"/>
            <a:r>
              <a:rPr lang="es-AR" sz="5000" u="sng" dirty="0"/>
              <a:t>Pre–Entrega: Musico terapia</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795129" y="4336910"/>
            <a:ext cx="3061252" cy="731423"/>
          </a:xfrm>
        </p:spPr>
        <p:txBody>
          <a:bodyPr/>
          <a:lstStyle/>
          <a:p>
            <a:pPr algn="l"/>
            <a:r>
              <a:rPr lang="es-AR" dirty="0"/>
              <a:t>Estudiante: Joel Luis</a:t>
            </a:r>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4">
            <a:extLst>
              <a:ext uri="{FF2B5EF4-FFF2-40B4-BE49-F238E27FC236}">
                <a16:creationId xmlns:a16="http://schemas.microsoft.com/office/drawing/2014/main" id="{E3D1EAAF-1641-98EC-5432-D96EAD1038E9}"/>
              </a:ext>
            </a:extLst>
          </p:cNvPr>
          <p:cNvSpPr txBox="1">
            <a:spLocks/>
          </p:cNvSpPr>
          <p:nvPr/>
        </p:nvSpPr>
        <p:spPr>
          <a:xfrm>
            <a:off x="795129" y="2819781"/>
            <a:ext cx="10296941" cy="809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AR" dirty="0"/>
              <a:t>Fuente </a:t>
            </a:r>
            <a:r>
              <a:rPr lang="es-AR" dirty="0" err="1"/>
              <a:t>Kaggle</a:t>
            </a:r>
            <a:r>
              <a:rPr lang="es-AR" dirty="0"/>
              <a:t>: https://www.kaggle.com/datasets/catherinerasgaitis/mxmh-survey-results</a:t>
            </a:r>
          </a:p>
        </p:txBody>
      </p:sp>
    </p:spTree>
    <p:extLst>
      <p:ext uri="{BB962C8B-B14F-4D97-AF65-F5344CB8AC3E}">
        <p14:creationId xmlns:p14="http://schemas.microsoft.com/office/powerpoint/2010/main" val="49236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914399" y="1456599"/>
            <a:ext cx="9144000" cy="984733"/>
          </a:xfrm>
        </p:spPr>
        <p:txBody>
          <a:bodyPr>
            <a:noAutofit/>
          </a:bodyPr>
          <a:lstStyle/>
          <a:p>
            <a:pPr algn="l"/>
            <a:r>
              <a:rPr lang="es-ES" sz="3500" dirty="0"/>
              <a:t>6-Hay relación entre los servicios de Streaming y el efecto en la música?</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914399" y="2849217"/>
            <a:ext cx="5444779" cy="3313044"/>
          </a:xfrm>
        </p:spPr>
        <p:txBody>
          <a:bodyPr/>
          <a:lstStyle/>
          <a:p>
            <a:pPr marL="342900" indent="-342900" algn="l">
              <a:buFont typeface="Arial" panose="020B0604020202020204" pitchFamily="34" charset="0"/>
              <a:buChar char="•"/>
            </a:pPr>
            <a:r>
              <a:rPr lang="es-ES" dirty="0"/>
              <a:t>Los que reportan que la música mejora o empeora los efectos tienden a utilizar otros servicios de streaming distintos a los mas populares. Esta representado por </a:t>
            </a:r>
            <a:r>
              <a:rPr lang="es-ES" b="1" dirty="0"/>
              <a:t>'</a:t>
            </a:r>
            <a:r>
              <a:rPr lang="es-ES" b="1" dirty="0" err="1"/>
              <a:t>Other</a:t>
            </a:r>
            <a:r>
              <a:rPr lang="es-ES" b="1" dirty="0"/>
              <a:t> Streaming </a:t>
            </a:r>
            <a:r>
              <a:rPr lang="es-ES" b="1" dirty="0" err="1"/>
              <a:t>Service</a:t>
            </a:r>
            <a:r>
              <a:rPr lang="es-ES" b="1" dirty="0"/>
              <a:t>'</a:t>
            </a:r>
            <a:endParaRPr lang="es-AR" b="1" dirty="0"/>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8D34F91-CA00-8E2E-8B1C-8FF9DF44171C}"/>
              </a:ext>
            </a:extLst>
          </p:cNvPr>
          <p:cNvPicPr>
            <a:picLocks noChangeAspect="1"/>
          </p:cNvPicPr>
          <p:nvPr/>
        </p:nvPicPr>
        <p:blipFill>
          <a:blip r:embed="rId3"/>
          <a:stretch>
            <a:fillRect/>
          </a:stretch>
        </p:blipFill>
        <p:spPr>
          <a:xfrm>
            <a:off x="6787390" y="2444266"/>
            <a:ext cx="5057775" cy="3619500"/>
          </a:xfrm>
          <a:prstGeom prst="rect">
            <a:avLst/>
          </a:prstGeom>
        </p:spPr>
      </p:pic>
    </p:spTree>
    <p:extLst>
      <p:ext uri="{BB962C8B-B14F-4D97-AF65-F5344CB8AC3E}">
        <p14:creationId xmlns:p14="http://schemas.microsoft.com/office/powerpoint/2010/main" val="144733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914399" y="1518132"/>
            <a:ext cx="9144000" cy="984733"/>
          </a:xfrm>
        </p:spPr>
        <p:txBody>
          <a:bodyPr>
            <a:normAutofit/>
          </a:bodyPr>
          <a:lstStyle/>
          <a:p>
            <a:pPr algn="l"/>
            <a:r>
              <a:rPr lang="es-ES" sz="5000" dirty="0"/>
              <a:t>Hallazgos</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914399" y="2849217"/>
            <a:ext cx="10098158" cy="3313044"/>
          </a:xfrm>
        </p:spPr>
        <p:txBody>
          <a:bodyPr/>
          <a:lstStyle/>
          <a:p>
            <a:pPr marL="342900" indent="-342900" algn="l">
              <a:buFont typeface="Arial" panose="020B0604020202020204" pitchFamily="34" charset="0"/>
              <a:buChar char="•"/>
            </a:pPr>
            <a:r>
              <a:rPr lang="es-AR" dirty="0"/>
              <a:t>Luego de analizar las distintas variables del Data set se llego a la conclusión de que puede ser interesante predecir el estado de mejora de acuerdo con los datos que tenemos en el Data set</a:t>
            </a:r>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3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795130" y="1371220"/>
            <a:ext cx="9144000" cy="984733"/>
          </a:xfrm>
        </p:spPr>
        <p:txBody>
          <a:bodyPr>
            <a:normAutofit/>
          </a:bodyPr>
          <a:lstStyle/>
          <a:p>
            <a:pPr algn="l"/>
            <a:r>
              <a:rPr lang="es-AR" sz="5000" u="sng" dirty="0"/>
              <a:t>Motivación y Audiencia:</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689113" y="2885661"/>
            <a:ext cx="10813774" cy="3634408"/>
          </a:xfrm>
        </p:spPr>
        <p:txBody>
          <a:bodyPr>
            <a:normAutofit/>
          </a:bodyPr>
          <a:lstStyle/>
          <a:p>
            <a:pPr marL="342900" indent="-342900" algn="l">
              <a:buFont typeface="Arial" panose="020B0604020202020204" pitchFamily="34" charset="0"/>
              <a:buChar char="•"/>
            </a:pPr>
            <a:r>
              <a:rPr lang="es-ES" dirty="0"/>
              <a:t>La audiencia de este estudio fueron todas las personas que quisieron participar de la encuesta para medir sus gustos musicales y su salud mental.</a:t>
            </a:r>
          </a:p>
          <a:p>
            <a:pPr algn="l"/>
            <a:endParaRPr lang="es-ES" dirty="0"/>
          </a:p>
          <a:p>
            <a:pPr marL="342900" indent="-342900" algn="l">
              <a:buFont typeface="Arial" panose="020B0604020202020204" pitchFamily="34" charset="0"/>
              <a:buChar char="•"/>
            </a:pPr>
            <a:r>
              <a:rPr lang="es-ES" dirty="0"/>
              <a:t>En este análisis se busca determinar si es posible predecir si hay una mejora en el estado de animo de los participantes basado en la música que escuchan. Los valores posibles son : Mejora, Empeora, No hay efecto.</a:t>
            </a:r>
            <a:endParaRPr lang="es-AR" dirty="0"/>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22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795130" y="1371220"/>
            <a:ext cx="9144000" cy="984733"/>
          </a:xfrm>
        </p:spPr>
        <p:txBody>
          <a:bodyPr>
            <a:normAutofit/>
          </a:bodyPr>
          <a:lstStyle/>
          <a:p>
            <a:pPr algn="l"/>
            <a:r>
              <a:rPr lang="es-AR" sz="5000" u="sng" dirty="0"/>
              <a:t>Metadatos</a:t>
            </a:r>
            <a:r>
              <a:rPr lang="es-AR" sz="5000" dirty="0"/>
              <a:t>:</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795130" y="2866921"/>
            <a:ext cx="10972800" cy="2619859"/>
          </a:xfrm>
        </p:spPr>
        <p:txBody>
          <a:bodyPr>
            <a:normAutofit/>
          </a:bodyPr>
          <a:lstStyle/>
          <a:p>
            <a:pPr marL="342900" indent="-342900" algn="l">
              <a:buFont typeface="Arial" panose="020B0604020202020204" pitchFamily="34" charset="0"/>
              <a:buChar char="•"/>
            </a:pPr>
            <a:r>
              <a:rPr lang="es-ES" dirty="0"/>
              <a:t>El Data set cuenta con 736 filas y 33 Columnas.</a:t>
            </a:r>
          </a:p>
          <a:p>
            <a:pPr marL="342900" indent="-342900" algn="l">
              <a:buFont typeface="Arial" panose="020B0604020202020204" pitchFamily="34" charset="0"/>
              <a:buChar char="•"/>
            </a:pPr>
            <a:r>
              <a:rPr lang="es-ES" dirty="0"/>
              <a:t>Las principales variables del Data set son:</a:t>
            </a:r>
          </a:p>
          <a:p>
            <a:pPr marL="342900" indent="-342900" algn="l">
              <a:buFont typeface="Arial" panose="020B0604020202020204" pitchFamily="34" charset="0"/>
              <a:buChar char="•"/>
            </a:pPr>
            <a:r>
              <a:rPr lang="es-ES" dirty="0"/>
              <a:t>'Age', '</a:t>
            </a:r>
            <a:r>
              <a:rPr lang="es-ES" dirty="0" err="1"/>
              <a:t>Primary</a:t>
            </a:r>
            <a:r>
              <a:rPr lang="es-ES" dirty="0"/>
              <a:t> streaming </a:t>
            </a:r>
            <a:r>
              <a:rPr lang="es-ES" dirty="0" err="1"/>
              <a:t>service</a:t>
            </a:r>
            <a:r>
              <a:rPr lang="es-ES" dirty="0"/>
              <a:t>', '</a:t>
            </a:r>
            <a:r>
              <a:rPr lang="es-ES" dirty="0" err="1"/>
              <a:t>Hours</a:t>
            </a:r>
            <a:r>
              <a:rPr lang="es-ES" dirty="0"/>
              <a:t> per </a:t>
            </a:r>
            <a:r>
              <a:rPr lang="es-ES" dirty="0" err="1"/>
              <a:t>day</a:t>
            </a:r>
            <a:r>
              <a:rPr lang="es-ES" dirty="0"/>
              <a:t>','</a:t>
            </a:r>
            <a:r>
              <a:rPr lang="es-ES" dirty="0" err="1"/>
              <a:t>While</a:t>
            </a:r>
            <a:r>
              <a:rPr lang="es-ES" dirty="0"/>
              <a:t> </a:t>
            </a:r>
            <a:r>
              <a:rPr lang="es-ES" dirty="0" err="1"/>
              <a:t>working</a:t>
            </a:r>
            <a:r>
              <a:rPr lang="es-ES" dirty="0"/>
              <a:t>', '</a:t>
            </a:r>
            <a:r>
              <a:rPr lang="es-ES" dirty="0" err="1"/>
              <a:t>Instrumentalist</a:t>
            </a:r>
            <a:r>
              <a:rPr lang="es-ES" dirty="0"/>
              <a:t>', '</a:t>
            </a:r>
            <a:r>
              <a:rPr lang="es-ES" dirty="0" err="1"/>
              <a:t>Composer</a:t>
            </a:r>
            <a:r>
              <a:rPr lang="es-ES" dirty="0"/>
              <a:t>', '</a:t>
            </a:r>
            <a:r>
              <a:rPr lang="es-ES" dirty="0" err="1"/>
              <a:t>Fav</a:t>
            </a:r>
            <a:r>
              <a:rPr lang="es-ES" dirty="0"/>
              <a:t> </a:t>
            </a:r>
            <a:r>
              <a:rPr lang="es-ES" dirty="0" err="1"/>
              <a:t>genre</a:t>
            </a:r>
            <a:r>
              <a:rPr lang="es-ES" dirty="0"/>
              <a:t>','</a:t>
            </a:r>
            <a:r>
              <a:rPr lang="es-ES" dirty="0" err="1"/>
              <a:t>Exploratory</a:t>
            </a:r>
            <a:r>
              <a:rPr lang="es-ES" dirty="0"/>
              <a:t>', '</a:t>
            </a:r>
            <a:r>
              <a:rPr lang="es-ES" dirty="0" err="1"/>
              <a:t>Foreign</a:t>
            </a:r>
            <a:r>
              <a:rPr lang="es-ES" dirty="0"/>
              <a:t> </a:t>
            </a:r>
            <a:r>
              <a:rPr lang="es-ES" dirty="0" err="1"/>
              <a:t>languages</a:t>
            </a:r>
            <a:r>
              <a:rPr lang="es-ES" dirty="0"/>
              <a:t>', 'BPM’, '</a:t>
            </a:r>
            <a:r>
              <a:rPr lang="es-ES" dirty="0" err="1"/>
              <a:t>Anxiety</a:t>
            </a:r>
            <a:r>
              <a:rPr lang="es-ES" dirty="0"/>
              <a:t>', '</a:t>
            </a:r>
            <a:r>
              <a:rPr lang="es-ES" dirty="0" err="1"/>
              <a:t>Depression</a:t>
            </a:r>
            <a:r>
              <a:rPr lang="es-ES" dirty="0"/>
              <a:t>', '</a:t>
            </a:r>
            <a:r>
              <a:rPr lang="es-ES" dirty="0" err="1"/>
              <a:t>Insomnia</a:t>
            </a:r>
            <a:r>
              <a:rPr lang="es-ES" dirty="0"/>
              <a:t>', 'OCD', 'Music </a:t>
            </a:r>
            <a:r>
              <a:rPr lang="es-ES" dirty="0" err="1"/>
              <a:t>effects</a:t>
            </a:r>
            <a:r>
              <a:rPr lang="es-ES" dirty="0"/>
              <a:t>'</a:t>
            </a:r>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1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795130" y="1371220"/>
            <a:ext cx="9144000" cy="984733"/>
          </a:xfrm>
        </p:spPr>
        <p:txBody>
          <a:bodyPr>
            <a:normAutofit/>
          </a:bodyPr>
          <a:lstStyle/>
          <a:p>
            <a:pPr algn="l"/>
            <a:r>
              <a:rPr lang="es-AR" sz="5000" u="sng" dirty="0"/>
              <a:t>Preguntas</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914400" y="2872409"/>
            <a:ext cx="10363200" cy="3541643"/>
          </a:xfrm>
        </p:spPr>
        <p:txBody>
          <a:bodyPr>
            <a:normAutofit/>
          </a:bodyPr>
          <a:lstStyle/>
          <a:p>
            <a:pPr marL="342900" indent="-342900" algn="l">
              <a:buFont typeface="+mj-lt"/>
              <a:buAutoNum type="arabicPeriod"/>
            </a:pPr>
            <a:r>
              <a:rPr lang="es-ES" sz="1600" b="1" i="0" dirty="0">
                <a:solidFill>
                  <a:srgbClr val="000000"/>
                </a:solidFill>
                <a:effectLst/>
                <a:latin typeface="Helvetica Neue"/>
              </a:rPr>
              <a:t>Hay una mejora en los participantes?</a:t>
            </a:r>
          </a:p>
          <a:p>
            <a:pPr marL="342900" indent="-342900" algn="l">
              <a:buFont typeface="+mj-lt"/>
              <a:buAutoNum type="arabicPeriod"/>
            </a:pPr>
            <a:r>
              <a:rPr lang="es-ES" sz="1600" b="1" i="0" dirty="0">
                <a:solidFill>
                  <a:srgbClr val="000000"/>
                </a:solidFill>
                <a:effectLst/>
                <a:latin typeface="Helvetica Neue"/>
              </a:rPr>
              <a:t>Fue proporcional la cantidad de horas de música escuchadas entre la gente que mejora, empeora y no siente diferencia?</a:t>
            </a:r>
          </a:p>
          <a:p>
            <a:pPr marL="342900" indent="-342900" algn="l">
              <a:buFont typeface="+mj-lt"/>
              <a:buAutoNum type="arabicPeriod"/>
            </a:pPr>
            <a:r>
              <a:rPr lang="es-ES" sz="1600" b="1" i="0" dirty="0">
                <a:solidFill>
                  <a:srgbClr val="000000"/>
                </a:solidFill>
                <a:effectLst/>
                <a:latin typeface="Helvetica Neue"/>
              </a:rPr>
              <a:t>Fue proporcional la cantidad de horas escuchadas por persona </a:t>
            </a:r>
            <a:r>
              <a:rPr lang="es-ES" sz="1600" b="1" i="0" dirty="0" err="1">
                <a:solidFill>
                  <a:srgbClr val="000000"/>
                </a:solidFill>
                <a:effectLst/>
                <a:latin typeface="Helvetica Neue"/>
              </a:rPr>
              <a:t>segun</a:t>
            </a:r>
            <a:r>
              <a:rPr lang="es-ES" sz="1600" b="1" i="0" dirty="0">
                <a:solidFill>
                  <a:srgbClr val="000000"/>
                </a:solidFill>
                <a:effectLst/>
                <a:latin typeface="Helvetica Neue"/>
              </a:rPr>
              <a:t> estado de </a:t>
            </a:r>
            <a:r>
              <a:rPr lang="es-ES" sz="1600" b="1" i="0" dirty="0" err="1">
                <a:solidFill>
                  <a:srgbClr val="000000"/>
                </a:solidFill>
                <a:effectLst/>
                <a:latin typeface="Helvetica Neue"/>
              </a:rPr>
              <a:t>mejoria</a:t>
            </a:r>
            <a:r>
              <a:rPr lang="es-ES" sz="1600" b="1" i="0" dirty="0">
                <a:solidFill>
                  <a:srgbClr val="000000"/>
                </a:solidFill>
                <a:effectLst/>
                <a:latin typeface="Helvetica Neue"/>
              </a:rPr>
              <a:t>?</a:t>
            </a:r>
          </a:p>
          <a:p>
            <a:pPr marL="342900" indent="-342900" algn="l">
              <a:buFont typeface="+mj-lt"/>
              <a:buAutoNum type="arabicPeriod"/>
            </a:pPr>
            <a:r>
              <a:rPr lang="es-ES" sz="1600" b="1" dirty="0">
                <a:solidFill>
                  <a:srgbClr val="000000"/>
                </a:solidFill>
                <a:latin typeface="Helvetica Neue"/>
              </a:rPr>
              <a:t>Hay alguna relación entre la edad y los efectos de la música?</a:t>
            </a:r>
          </a:p>
          <a:p>
            <a:pPr marL="342900" indent="-342900" algn="l">
              <a:buFont typeface="+mj-lt"/>
              <a:buAutoNum type="arabicPeriod"/>
            </a:pPr>
            <a:r>
              <a:rPr lang="es-ES" sz="1600" b="1" i="0" dirty="0">
                <a:solidFill>
                  <a:srgbClr val="000000"/>
                </a:solidFill>
                <a:effectLst/>
                <a:latin typeface="Helvetica Neue"/>
              </a:rPr>
              <a:t>Hay una relación entre las patologías y los efectos de la música?</a:t>
            </a:r>
          </a:p>
          <a:p>
            <a:pPr marL="342900" indent="-342900" algn="l">
              <a:buFont typeface="+mj-lt"/>
              <a:buAutoNum type="arabicPeriod"/>
            </a:pPr>
            <a:r>
              <a:rPr lang="es-ES" sz="1600" b="1" dirty="0">
                <a:solidFill>
                  <a:srgbClr val="000000"/>
                </a:solidFill>
                <a:latin typeface="Helvetica Neue"/>
              </a:rPr>
              <a:t>Hay relación entre los servicios de Streaming y el efecto en la música?</a:t>
            </a:r>
            <a:endParaRPr lang="es-ES" sz="1600" b="1" i="0" dirty="0">
              <a:solidFill>
                <a:srgbClr val="000000"/>
              </a:solidFill>
              <a:effectLst/>
              <a:latin typeface="Helvetica Neue"/>
            </a:endParaRPr>
          </a:p>
          <a:p>
            <a:pPr marL="342900" indent="-342900" algn="l">
              <a:buFont typeface="+mj-lt"/>
              <a:buAutoNum type="arabicPeriod"/>
            </a:pPr>
            <a:endParaRPr lang="es-ES" sz="1600" b="1" i="0" dirty="0">
              <a:solidFill>
                <a:srgbClr val="000000"/>
              </a:solidFill>
              <a:effectLst/>
              <a:latin typeface="Helvetica Neue"/>
            </a:endParaRPr>
          </a:p>
          <a:p>
            <a:pPr marL="342900" indent="-342900" algn="l">
              <a:buFont typeface="Arial" panose="020B0604020202020204" pitchFamily="34" charset="0"/>
              <a:buChar char="•"/>
            </a:pPr>
            <a:endParaRPr lang="es-ES" sz="1600" b="1" i="0" dirty="0">
              <a:solidFill>
                <a:srgbClr val="000000"/>
              </a:solidFill>
              <a:effectLst/>
              <a:latin typeface="Helvetica Neue"/>
            </a:endParaRPr>
          </a:p>
          <a:p>
            <a:pPr marL="342900" indent="-342900" algn="l">
              <a:buFont typeface="Arial" panose="020B0604020202020204" pitchFamily="34" charset="0"/>
              <a:buChar char="•"/>
            </a:pPr>
            <a:endParaRPr lang="es-ES" sz="2000" b="1" i="0" dirty="0">
              <a:solidFill>
                <a:srgbClr val="000000"/>
              </a:solidFill>
              <a:effectLst/>
              <a:latin typeface="Helvetica Neue"/>
            </a:endParaRPr>
          </a:p>
          <a:p>
            <a:pPr marL="342900" indent="-342900" algn="l">
              <a:buFont typeface="Arial" panose="020B0604020202020204" pitchFamily="34" charset="0"/>
              <a:buChar char="•"/>
            </a:pPr>
            <a:endParaRPr lang="es-AR" dirty="0"/>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3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795130" y="1371220"/>
            <a:ext cx="9144000" cy="984733"/>
          </a:xfrm>
        </p:spPr>
        <p:txBody>
          <a:bodyPr>
            <a:normAutofit/>
          </a:bodyPr>
          <a:lstStyle/>
          <a:p>
            <a:pPr algn="l"/>
            <a:r>
              <a:rPr lang="es-ES" sz="3500" dirty="0"/>
              <a:t>1-Hay una mejora en los participantes?</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914399" y="2849217"/>
            <a:ext cx="5444779" cy="3313044"/>
          </a:xfrm>
        </p:spPr>
        <p:txBody>
          <a:bodyPr/>
          <a:lstStyle/>
          <a:p>
            <a:pPr marL="342900" indent="-342900" algn="l">
              <a:buFont typeface="Arial" panose="020B0604020202020204" pitchFamily="34" charset="0"/>
              <a:buChar char="•"/>
            </a:pPr>
            <a:r>
              <a:rPr lang="es-AR" dirty="0"/>
              <a:t>Los participantes registran una mejora con las siguientes proporciones:</a:t>
            </a:r>
          </a:p>
          <a:p>
            <a:pPr marL="342900" indent="-342900" algn="l">
              <a:buFont typeface="Arial" panose="020B0604020202020204" pitchFamily="34" charset="0"/>
              <a:buChar char="•"/>
            </a:pPr>
            <a:r>
              <a:rPr lang="es-AR" dirty="0"/>
              <a:t>Mejora-&gt;75%</a:t>
            </a:r>
          </a:p>
          <a:p>
            <a:pPr marL="342900" indent="-342900" algn="l">
              <a:buFont typeface="Arial" panose="020B0604020202020204" pitchFamily="34" charset="0"/>
              <a:buChar char="•"/>
            </a:pPr>
            <a:r>
              <a:rPr lang="es-AR" dirty="0"/>
              <a:t>Empeora-&gt;2%</a:t>
            </a:r>
          </a:p>
          <a:p>
            <a:pPr marL="342900" indent="-342900" algn="l">
              <a:buFont typeface="Arial" panose="020B0604020202020204" pitchFamily="34" charset="0"/>
              <a:buChar char="•"/>
            </a:pPr>
            <a:r>
              <a:rPr lang="es-AR" dirty="0"/>
              <a:t>No siente un cambio-&gt;23%</a:t>
            </a:r>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AC08FC8-FE91-17E5-2C15-6565408DD8F6}"/>
              </a:ext>
            </a:extLst>
          </p:cNvPr>
          <p:cNvPicPr>
            <a:picLocks noChangeAspect="1"/>
          </p:cNvPicPr>
          <p:nvPr/>
        </p:nvPicPr>
        <p:blipFill>
          <a:blip r:embed="rId3"/>
          <a:stretch>
            <a:fillRect/>
          </a:stretch>
        </p:blipFill>
        <p:spPr>
          <a:xfrm>
            <a:off x="6359179" y="2639910"/>
            <a:ext cx="5172075" cy="3724275"/>
          </a:xfrm>
          <a:prstGeom prst="rect">
            <a:avLst/>
          </a:prstGeom>
        </p:spPr>
      </p:pic>
    </p:spTree>
    <p:extLst>
      <p:ext uri="{BB962C8B-B14F-4D97-AF65-F5344CB8AC3E}">
        <p14:creationId xmlns:p14="http://schemas.microsoft.com/office/powerpoint/2010/main" val="357957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975692" y="1599691"/>
            <a:ext cx="11304105" cy="1102848"/>
          </a:xfrm>
        </p:spPr>
        <p:txBody>
          <a:bodyPr>
            <a:noAutofit/>
          </a:bodyPr>
          <a:lstStyle/>
          <a:p>
            <a:pPr algn="l"/>
            <a:r>
              <a:rPr lang="es-ES" sz="3000" dirty="0">
                <a:latin typeface="Calibri Light (Headings)"/>
              </a:rPr>
              <a:t>2-</a:t>
            </a:r>
            <a:r>
              <a:rPr lang="es-ES" sz="3000" i="0" dirty="0">
                <a:solidFill>
                  <a:srgbClr val="000000"/>
                </a:solidFill>
                <a:effectLst/>
                <a:latin typeface="Calibri Light (Headings)"/>
              </a:rPr>
              <a:t>Fue proporcional la cantidad de horas de música escuchadas entre la gente que mejora, empeora y no siente diferencia?</a:t>
            </a:r>
            <a:br>
              <a:rPr lang="es-ES" sz="2500" b="1" i="0" dirty="0">
                <a:solidFill>
                  <a:srgbClr val="000000"/>
                </a:solidFill>
                <a:effectLst/>
                <a:latin typeface="Calibri Light (Headings)"/>
              </a:rPr>
            </a:br>
            <a:endParaRPr lang="es-ES" sz="2500" dirty="0">
              <a:latin typeface="Calibri Light (Headings)"/>
            </a:endParaRP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914400" y="3051141"/>
            <a:ext cx="5444779" cy="3313044"/>
          </a:xfrm>
        </p:spPr>
        <p:txBody>
          <a:bodyPr/>
          <a:lstStyle/>
          <a:p>
            <a:pPr marL="342900" indent="-342900" algn="l">
              <a:buFont typeface="Arial" panose="020B0604020202020204" pitchFamily="34" charset="0"/>
              <a:buChar char="•"/>
            </a:pPr>
            <a:r>
              <a:rPr lang="es-ES" dirty="0" err="1"/>
              <a:t>Segun</a:t>
            </a:r>
            <a:r>
              <a:rPr lang="es-ES" dirty="0"/>
              <a:t> los datos del </a:t>
            </a:r>
            <a:r>
              <a:rPr lang="es-ES" dirty="0" err="1"/>
              <a:t>dataset</a:t>
            </a:r>
            <a:r>
              <a:rPr lang="es-ES" dirty="0"/>
              <a:t> la gente que mejoro "</a:t>
            </a:r>
            <a:r>
              <a:rPr lang="es-ES" dirty="0" err="1"/>
              <a:t>Improve</a:t>
            </a:r>
            <a:r>
              <a:rPr lang="es-ES" dirty="0"/>
              <a:t>" fue la que mas escucho </a:t>
            </a:r>
            <a:r>
              <a:rPr lang="es-ES" dirty="0" err="1"/>
              <a:t>musica</a:t>
            </a:r>
            <a:r>
              <a:rPr lang="es-ES" dirty="0"/>
              <a:t> totalizando 1985 Hs contra los que no sintieron efecto que escucharon en total 582 horas y los que empeoraron fueron los que menos escucharon con 47 horas en total</a:t>
            </a:r>
            <a:endParaRPr lang="es-AR" dirty="0"/>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3DFEDAB-37D1-FCDE-5C9D-CB1286F202D6}"/>
              </a:ext>
            </a:extLst>
          </p:cNvPr>
          <p:cNvPicPr>
            <a:picLocks noChangeAspect="1"/>
          </p:cNvPicPr>
          <p:nvPr/>
        </p:nvPicPr>
        <p:blipFill>
          <a:blip r:embed="rId3"/>
          <a:stretch>
            <a:fillRect/>
          </a:stretch>
        </p:blipFill>
        <p:spPr>
          <a:xfrm>
            <a:off x="7011020" y="2702539"/>
            <a:ext cx="4823171" cy="3713265"/>
          </a:xfrm>
          <a:prstGeom prst="rect">
            <a:avLst/>
          </a:prstGeom>
        </p:spPr>
      </p:pic>
    </p:spTree>
    <p:extLst>
      <p:ext uri="{BB962C8B-B14F-4D97-AF65-F5344CB8AC3E}">
        <p14:creationId xmlns:p14="http://schemas.microsoft.com/office/powerpoint/2010/main" val="258595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795130" y="1371220"/>
            <a:ext cx="9144000" cy="984733"/>
          </a:xfrm>
        </p:spPr>
        <p:txBody>
          <a:bodyPr>
            <a:normAutofit/>
          </a:bodyPr>
          <a:lstStyle/>
          <a:p>
            <a:pPr algn="l"/>
            <a:r>
              <a:rPr lang="es-ES" sz="3000" dirty="0"/>
              <a:t>3-Fue proporcional la cantidad de horas escuchadas por persona según estado de mejoría?</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914399" y="2893597"/>
            <a:ext cx="5444779" cy="3313044"/>
          </a:xfrm>
        </p:spPr>
        <p:txBody>
          <a:bodyPr/>
          <a:lstStyle/>
          <a:p>
            <a:pPr marL="342900" indent="-342900" algn="l">
              <a:buFont typeface="Arial" panose="020B0604020202020204" pitchFamily="34" charset="0"/>
              <a:buChar char="•"/>
            </a:pPr>
            <a:r>
              <a:rPr lang="es-ES" dirty="0"/>
              <a:t>No fue parejo ya que se detectaron muchos </a:t>
            </a:r>
            <a:r>
              <a:rPr lang="es-ES" dirty="0" err="1"/>
              <a:t>Outliers</a:t>
            </a:r>
            <a:r>
              <a:rPr lang="es-ES" dirty="0"/>
              <a:t> en la cantidad de horas escuchadas por estado de </a:t>
            </a:r>
            <a:r>
              <a:rPr lang="es-ES" dirty="0" err="1"/>
              <a:t>mejoria</a:t>
            </a:r>
            <a:r>
              <a:rPr lang="es-ES" dirty="0"/>
              <a:t> tanto en los que mejoraron como los que no sintieron efecto</a:t>
            </a:r>
            <a:endParaRPr lang="es-AR" dirty="0"/>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3EE78D6-A427-5637-2F3D-CB09845EFBD9}"/>
              </a:ext>
            </a:extLst>
          </p:cNvPr>
          <p:cNvPicPr>
            <a:picLocks noChangeAspect="1"/>
          </p:cNvPicPr>
          <p:nvPr/>
        </p:nvPicPr>
        <p:blipFill>
          <a:blip r:embed="rId3"/>
          <a:stretch>
            <a:fillRect/>
          </a:stretch>
        </p:blipFill>
        <p:spPr>
          <a:xfrm>
            <a:off x="6359178" y="2444266"/>
            <a:ext cx="4924425" cy="3762375"/>
          </a:xfrm>
          <a:prstGeom prst="rect">
            <a:avLst/>
          </a:prstGeom>
        </p:spPr>
      </p:pic>
    </p:spTree>
    <p:extLst>
      <p:ext uri="{BB962C8B-B14F-4D97-AF65-F5344CB8AC3E}">
        <p14:creationId xmlns:p14="http://schemas.microsoft.com/office/powerpoint/2010/main" val="100043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795130" y="1424228"/>
            <a:ext cx="10959548" cy="984733"/>
          </a:xfrm>
        </p:spPr>
        <p:txBody>
          <a:bodyPr>
            <a:noAutofit/>
          </a:bodyPr>
          <a:lstStyle/>
          <a:p>
            <a:pPr algn="l"/>
            <a:r>
              <a:rPr lang="es-ES" sz="3500" dirty="0"/>
              <a:t>4-Hay alguna relación entre la edad y los efectos de la música?</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914399" y="2849217"/>
            <a:ext cx="5444779" cy="3313044"/>
          </a:xfrm>
        </p:spPr>
        <p:txBody>
          <a:bodyPr/>
          <a:lstStyle/>
          <a:p>
            <a:pPr marL="342900" indent="-342900" algn="l">
              <a:buFont typeface="Arial" panose="020B0604020202020204" pitchFamily="34" charset="0"/>
              <a:buChar char="•"/>
            </a:pPr>
            <a:r>
              <a:rPr lang="es-ES" dirty="0"/>
              <a:t>Tienden a ser ms </a:t>
            </a:r>
            <a:r>
              <a:rPr lang="es-ES" dirty="0" err="1"/>
              <a:t>jovenes</a:t>
            </a:r>
            <a:r>
              <a:rPr lang="es-ES" dirty="0"/>
              <a:t> los que registran que mejoran o empeoran</a:t>
            </a:r>
            <a:endParaRPr lang="es-AR" dirty="0"/>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A97DFA-A307-0697-25C7-1DB016C36DE5}"/>
              </a:ext>
            </a:extLst>
          </p:cNvPr>
          <p:cNvPicPr>
            <a:picLocks noChangeAspect="1"/>
          </p:cNvPicPr>
          <p:nvPr/>
        </p:nvPicPr>
        <p:blipFill>
          <a:blip r:embed="rId3"/>
          <a:stretch>
            <a:fillRect/>
          </a:stretch>
        </p:blipFill>
        <p:spPr>
          <a:xfrm>
            <a:off x="6716159" y="2408961"/>
            <a:ext cx="4829175" cy="3667125"/>
          </a:xfrm>
          <a:prstGeom prst="rect">
            <a:avLst/>
          </a:prstGeom>
        </p:spPr>
      </p:pic>
    </p:spTree>
    <p:extLst>
      <p:ext uri="{BB962C8B-B14F-4D97-AF65-F5344CB8AC3E}">
        <p14:creationId xmlns:p14="http://schemas.microsoft.com/office/powerpoint/2010/main" val="233916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5734-02D0-EB61-095D-4193B53845BF}"/>
              </a:ext>
            </a:extLst>
          </p:cNvPr>
          <p:cNvSpPr>
            <a:spLocks noGrp="1"/>
          </p:cNvSpPr>
          <p:nvPr>
            <p:ph type="ctrTitle"/>
          </p:nvPr>
        </p:nvSpPr>
        <p:spPr>
          <a:xfrm>
            <a:off x="795130" y="1371220"/>
            <a:ext cx="9144000" cy="984733"/>
          </a:xfrm>
        </p:spPr>
        <p:txBody>
          <a:bodyPr>
            <a:noAutofit/>
          </a:bodyPr>
          <a:lstStyle/>
          <a:p>
            <a:pPr algn="l"/>
            <a:r>
              <a:rPr lang="es-ES" sz="3500" dirty="0"/>
              <a:t>5-Hay una relación entre las patologías y los efectos de la música?</a:t>
            </a:r>
          </a:p>
        </p:txBody>
      </p:sp>
      <p:sp>
        <p:nvSpPr>
          <p:cNvPr id="5" name="Subtitle 4">
            <a:extLst>
              <a:ext uri="{FF2B5EF4-FFF2-40B4-BE49-F238E27FC236}">
                <a16:creationId xmlns:a16="http://schemas.microsoft.com/office/drawing/2014/main" id="{D8E91404-C578-C613-64A0-F3EDEDC913BF}"/>
              </a:ext>
            </a:extLst>
          </p:cNvPr>
          <p:cNvSpPr>
            <a:spLocks noGrp="1"/>
          </p:cNvSpPr>
          <p:nvPr>
            <p:ph type="subTitle" idx="1"/>
          </p:nvPr>
        </p:nvSpPr>
        <p:spPr>
          <a:xfrm>
            <a:off x="795130" y="2824369"/>
            <a:ext cx="4457701" cy="3313044"/>
          </a:xfrm>
        </p:spPr>
        <p:txBody>
          <a:bodyPr/>
          <a:lstStyle/>
          <a:p>
            <a:pPr marL="342900" indent="-342900" algn="l">
              <a:buFont typeface="Arial" panose="020B0604020202020204" pitchFamily="34" charset="0"/>
              <a:buChar char="•"/>
            </a:pPr>
            <a:r>
              <a:rPr lang="es-ES" dirty="0"/>
              <a:t>Los que reportan que la música mejora o empeora los efectos tienden a tener niveles más altos de </a:t>
            </a:r>
            <a:r>
              <a:rPr lang="es-ES" dirty="0" err="1"/>
              <a:t>ansiedad,depresión</a:t>
            </a:r>
            <a:r>
              <a:rPr lang="es-ES" dirty="0"/>
              <a:t>, insomnio y OCD.</a:t>
            </a:r>
            <a:endParaRPr lang="es-AR" dirty="0"/>
          </a:p>
        </p:txBody>
      </p:sp>
      <p:pic>
        <p:nvPicPr>
          <p:cNvPr id="1028" name="Picture 4" descr="Banner Musical. Pantalla De Teléfono Inteligente Móvil Con Auriculares De  Sonido De Aplicación De Música. Voz De Audio Con Pulsaci Imagen de archivo  - Imagen de episodio, expediente: 220053649">
            <a:extLst>
              <a:ext uri="{FF2B5EF4-FFF2-40B4-BE49-F238E27FC236}">
                <a16:creationId xmlns:a16="http://schemas.microsoft.com/office/drawing/2014/main" id="{A63627F4-A9B4-841B-9481-A7775993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24"/>
            <a:ext cx="12192000" cy="12655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A308A2A-11C9-4105-A8C8-E7CA17AA33E3}"/>
              </a:ext>
            </a:extLst>
          </p:cNvPr>
          <p:cNvPicPr>
            <a:picLocks noChangeAspect="1"/>
          </p:cNvPicPr>
          <p:nvPr/>
        </p:nvPicPr>
        <p:blipFill>
          <a:blip r:embed="rId3"/>
          <a:stretch>
            <a:fillRect/>
          </a:stretch>
        </p:blipFill>
        <p:spPr>
          <a:xfrm>
            <a:off x="5367130" y="2575063"/>
            <a:ext cx="6819900" cy="3562350"/>
          </a:xfrm>
          <a:prstGeom prst="rect">
            <a:avLst/>
          </a:prstGeom>
        </p:spPr>
      </p:pic>
    </p:spTree>
    <p:extLst>
      <p:ext uri="{BB962C8B-B14F-4D97-AF65-F5344CB8AC3E}">
        <p14:creationId xmlns:p14="http://schemas.microsoft.com/office/powerpoint/2010/main" val="2327975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529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Calibri Light (Headings)</vt:lpstr>
      <vt:lpstr>Helvetica Neue</vt:lpstr>
      <vt:lpstr>Office Theme</vt:lpstr>
      <vt:lpstr>Pre–Entrega: Musico terapia</vt:lpstr>
      <vt:lpstr>Motivación y Audiencia:</vt:lpstr>
      <vt:lpstr>Metadatos:</vt:lpstr>
      <vt:lpstr>Preguntas</vt:lpstr>
      <vt:lpstr>1-Hay una mejora en los participantes?</vt:lpstr>
      <vt:lpstr>2-Fue proporcional la cantidad de horas de música escuchadas entre la gente que mejora, empeora y no siente diferencia? </vt:lpstr>
      <vt:lpstr>3-Fue proporcional la cantidad de horas escuchadas por persona según estado de mejoría?</vt:lpstr>
      <vt:lpstr>4-Hay alguna relación entre la edad y los efectos de la música?</vt:lpstr>
      <vt:lpstr>5-Hay una relación entre las patologías y los efectos de la música?</vt:lpstr>
      <vt:lpstr>6-Hay relación entre los servicios de Streaming y el efecto en la música?</vt:lpstr>
      <vt:lpstr>Hallazgos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Pre–Entrega: Musico terapia</dc:title>
  <dc:creator>Joel A. Luis</dc:creator>
  <cp:lastModifiedBy>Joel A. Luis</cp:lastModifiedBy>
  <cp:revision>5</cp:revision>
  <dcterms:created xsi:type="dcterms:W3CDTF">2023-04-18T23:40:33Z</dcterms:created>
  <dcterms:modified xsi:type="dcterms:W3CDTF">2023-04-19T01:23:13Z</dcterms:modified>
</cp:coreProperties>
</file>