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77" r:id="rId5"/>
    <p:sldId id="266" r:id="rId6"/>
    <p:sldId id="269" r:id="rId7"/>
    <p:sldId id="278" r:id="rId8"/>
    <p:sldId id="267" r:id="rId9"/>
    <p:sldId id="268" r:id="rId10"/>
    <p:sldId id="272" r:id="rId11"/>
    <p:sldId id="270" r:id="rId12"/>
    <p:sldId id="280" r:id="rId13"/>
    <p:sldId id="281" r:id="rId14"/>
    <p:sldId id="283" r:id="rId15"/>
    <p:sldId id="273" r:id="rId16"/>
    <p:sldId id="282" r:id="rId17"/>
    <p:sldId id="274" r:id="rId18"/>
    <p:sldId id="279" r:id="rId19"/>
    <p:sldId id="275" r:id="rId20"/>
    <p:sldId id="276" r:id="rId21"/>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92" d="100"/>
          <a:sy n="92" d="100"/>
        </p:scale>
        <p:origin x="826"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1ABD-CB48-4613-778F-484F15A8A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8BD15A49-AC58-DE48-88B1-C7DE28CAAD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CB3E66D2-5E91-C3B8-69AA-84544A14E646}"/>
              </a:ext>
            </a:extLst>
          </p:cNvPr>
          <p:cNvSpPr>
            <a:spLocks noGrp="1"/>
          </p:cNvSpPr>
          <p:nvPr>
            <p:ph type="dt" sz="half" idx="10"/>
          </p:nvPr>
        </p:nvSpPr>
        <p:spPr/>
        <p:txBody>
          <a:bodyPr/>
          <a:lstStyle/>
          <a:p>
            <a:fld id="{DC7435B9-0E12-0B4F-AEAD-4257853CAF9C}" type="datetimeFigureOut">
              <a:rPr lang="es-ES_tradnl" smtClean="0"/>
              <a:t>05/12/2024</a:t>
            </a:fld>
            <a:endParaRPr lang="es-ES_tradnl"/>
          </a:p>
        </p:txBody>
      </p:sp>
      <p:sp>
        <p:nvSpPr>
          <p:cNvPr id="5" name="Footer Placeholder 4">
            <a:extLst>
              <a:ext uri="{FF2B5EF4-FFF2-40B4-BE49-F238E27FC236}">
                <a16:creationId xmlns:a16="http://schemas.microsoft.com/office/drawing/2014/main" id="{DAB28CC0-4C11-382E-C364-2C1930B76E05}"/>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B5C81FE6-6058-34AD-CB26-854F9A2FFDC5}"/>
              </a:ext>
            </a:extLst>
          </p:cNvPr>
          <p:cNvSpPr>
            <a:spLocks noGrp="1"/>
          </p:cNvSpPr>
          <p:nvPr>
            <p:ph type="sldNum" sz="quarter" idx="12"/>
          </p:nvPr>
        </p:nvSpPr>
        <p:spPr/>
        <p:txBody>
          <a:bodyPr/>
          <a:lstStyle/>
          <a:p>
            <a:fld id="{6A7E3C01-73D7-3748-9324-A147AC9D3048}" type="slidenum">
              <a:rPr lang="es-ES_tradnl" smtClean="0"/>
              <a:t>‹Nº›</a:t>
            </a:fld>
            <a:endParaRPr lang="es-ES_tradnl"/>
          </a:p>
        </p:txBody>
      </p:sp>
    </p:spTree>
    <p:extLst>
      <p:ext uri="{BB962C8B-B14F-4D97-AF65-F5344CB8AC3E}">
        <p14:creationId xmlns:p14="http://schemas.microsoft.com/office/powerpoint/2010/main" val="302797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BC00-892F-6C90-B997-A0E4AB222F10}"/>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795F708F-6E26-BB3D-F4A4-5EF081738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21C3A6BD-F985-91E6-FE1A-3890CF0F61AA}"/>
              </a:ext>
            </a:extLst>
          </p:cNvPr>
          <p:cNvSpPr>
            <a:spLocks noGrp="1"/>
          </p:cNvSpPr>
          <p:nvPr>
            <p:ph type="dt" sz="half" idx="10"/>
          </p:nvPr>
        </p:nvSpPr>
        <p:spPr/>
        <p:txBody>
          <a:bodyPr/>
          <a:lstStyle/>
          <a:p>
            <a:fld id="{DC7435B9-0E12-0B4F-AEAD-4257853CAF9C}" type="datetimeFigureOut">
              <a:rPr lang="es-ES_tradnl" smtClean="0"/>
              <a:t>05/12/2024</a:t>
            </a:fld>
            <a:endParaRPr lang="es-ES_tradnl"/>
          </a:p>
        </p:txBody>
      </p:sp>
      <p:sp>
        <p:nvSpPr>
          <p:cNvPr id="5" name="Footer Placeholder 4">
            <a:extLst>
              <a:ext uri="{FF2B5EF4-FFF2-40B4-BE49-F238E27FC236}">
                <a16:creationId xmlns:a16="http://schemas.microsoft.com/office/drawing/2014/main" id="{6FF97148-FB88-807F-1C66-008290780B06}"/>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6D059BAD-0E0A-2921-CB2B-961A40594015}"/>
              </a:ext>
            </a:extLst>
          </p:cNvPr>
          <p:cNvSpPr>
            <a:spLocks noGrp="1"/>
          </p:cNvSpPr>
          <p:nvPr>
            <p:ph type="sldNum" sz="quarter" idx="12"/>
          </p:nvPr>
        </p:nvSpPr>
        <p:spPr/>
        <p:txBody>
          <a:bodyPr/>
          <a:lstStyle/>
          <a:p>
            <a:fld id="{6A7E3C01-73D7-3748-9324-A147AC9D3048}" type="slidenum">
              <a:rPr lang="es-ES_tradnl" smtClean="0"/>
              <a:t>‹Nº›</a:t>
            </a:fld>
            <a:endParaRPr lang="es-ES_tradnl"/>
          </a:p>
        </p:txBody>
      </p:sp>
    </p:spTree>
    <p:extLst>
      <p:ext uri="{BB962C8B-B14F-4D97-AF65-F5344CB8AC3E}">
        <p14:creationId xmlns:p14="http://schemas.microsoft.com/office/powerpoint/2010/main" val="129544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4C6A6-9664-9D25-EF4F-0E1CD69228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32BB6450-4065-1518-DD53-6F8997F6C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71661DB9-D409-9004-1B04-6EC92F57F468}"/>
              </a:ext>
            </a:extLst>
          </p:cNvPr>
          <p:cNvSpPr>
            <a:spLocks noGrp="1"/>
          </p:cNvSpPr>
          <p:nvPr>
            <p:ph type="dt" sz="half" idx="10"/>
          </p:nvPr>
        </p:nvSpPr>
        <p:spPr/>
        <p:txBody>
          <a:bodyPr/>
          <a:lstStyle/>
          <a:p>
            <a:fld id="{DC7435B9-0E12-0B4F-AEAD-4257853CAF9C}" type="datetimeFigureOut">
              <a:rPr lang="es-ES_tradnl" smtClean="0"/>
              <a:t>05/12/2024</a:t>
            </a:fld>
            <a:endParaRPr lang="es-ES_tradnl"/>
          </a:p>
        </p:txBody>
      </p:sp>
      <p:sp>
        <p:nvSpPr>
          <p:cNvPr id="5" name="Footer Placeholder 4">
            <a:extLst>
              <a:ext uri="{FF2B5EF4-FFF2-40B4-BE49-F238E27FC236}">
                <a16:creationId xmlns:a16="http://schemas.microsoft.com/office/drawing/2014/main" id="{D39FD801-2C9A-63BD-3595-CEC87A426647}"/>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EB0D054-D3B0-026C-C75A-9CE7F0756B39}"/>
              </a:ext>
            </a:extLst>
          </p:cNvPr>
          <p:cNvSpPr>
            <a:spLocks noGrp="1"/>
          </p:cNvSpPr>
          <p:nvPr>
            <p:ph type="sldNum" sz="quarter" idx="12"/>
          </p:nvPr>
        </p:nvSpPr>
        <p:spPr/>
        <p:txBody>
          <a:bodyPr/>
          <a:lstStyle/>
          <a:p>
            <a:fld id="{6A7E3C01-73D7-3748-9324-A147AC9D3048}" type="slidenum">
              <a:rPr lang="es-ES_tradnl" smtClean="0"/>
              <a:t>‹Nº›</a:t>
            </a:fld>
            <a:endParaRPr lang="es-ES_tradnl"/>
          </a:p>
        </p:txBody>
      </p:sp>
    </p:spTree>
    <p:extLst>
      <p:ext uri="{BB962C8B-B14F-4D97-AF65-F5344CB8AC3E}">
        <p14:creationId xmlns:p14="http://schemas.microsoft.com/office/powerpoint/2010/main" val="223267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33FC-AB92-CBE8-42D5-AB40FB27DEA9}"/>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AD8AB6E6-3D44-8245-C58B-9F4472C660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17710B33-88EB-2152-6B81-92D38170DEC1}"/>
              </a:ext>
            </a:extLst>
          </p:cNvPr>
          <p:cNvSpPr>
            <a:spLocks noGrp="1"/>
          </p:cNvSpPr>
          <p:nvPr>
            <p:ph type="dt" sz="half" idx="10"/>
          </p:nvPr>
        </p:nvSpPr>
        <p:spPr/>
        <p:txBody>
          <a:bodyPr/>
          <a:lstStyle/>
          <a:p>
            <a:fld id="{DC7435B9-0E12-0B4F-AEAD-4257853CAF9C}" type="datetimeFigureOut">
              <a:rPr lang="es-ES_tradnl" smtClean="0"/>
              <a:t>05/12/2024</a:t>
            </a:fld>
            <a:endParaRPr lang="es-ES_tradnl"/>
          </a:p>
        </p:txBody>
      </p:sp>
      <p:sp>
        <p:nvSpPr>
          <p:cNvPr id="5" name="Footer Placeholder 4">
            <a:extLst>
              <a:ext uri="{FF2B5EF4-FFF2-40B4-BE49-F238E27FC236}">
                <a16:creationId xmlns:a16="http://schemas.microsoft.com/office/drawing/2014/main" id="{B7D2A5CF-CA26-C649-2226-95CC625B5001}"/>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174C3C44-9FA3-9CCE-D5AE-0A3646088948}"/>
              </a:ext>
            </a:extLst>
          </p:cNvPr>
          <p:cNvSpPr>
            <a:spLocks noGrp="1"/>
          </p:cNvSpPr>
          <p:nvPr>
            <p:ph type="sldNum" sz="quarter" idx="12"/>
          </p:nvPr>
        </p:nvSpPr>
        <p:spPr/>
        <p:txBody>
          <a:bodyPr/>
          <a:lstStyle/>
          <a:p>
            <a:fld id="{6A7E3C01-73D7-3748-9324-A147AC9D3048}" type="slidenum">
              <a:rPr lang="es-ES_tradnl" smtClean="0"/>
              <a:t>‹Nº›</a:t>
            </a:fld>
            <a:endParaRPr lang="es-ES_tradnl"/>
          </a:p>
        </p:txBody>
      </p:sp>
    </p:spTree>
    <p:extLst>
      <p:ext uri="{BB962C8B-B14F-4D97-AF65-F5344CB8AC3E}">
        <p14:creationId xmlns:p14="http://schemas.microsoft.com/office/powerpoint/2010/main" val="232018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A772-FF8B-A7EB-AC64-07632D2235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AC75EDFA-1E82-9404-212F-2D070087C7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39F3A-570C-5EBE-F536-CEF6EA855135}"/>
              </a:ext>
            </a:extLst>
          </p:cNvPr>
          <p:cNvSpPr>
            <a:spLocks noGrp="1"/>
          </p:cNvSpPr>
          <p:nvPr>
            <p:ph type="dt" sz="half" idx="10"/>
          </p:nvPr>
        </p:nvSpPr>
        <p:spPr/>
        <p:txBody>
          <a:bodyPr/>
          <a:lstStyle/>
          <a:p>
            <a:fld id="{DC7435B9-0E12-0B4F-AEAD-4257853CAF9C}" type="datetimeFigureOut">
              <a:rPr lang="es-ES_tradnl" smtClean="0"/>
              <a:t>05/12/2024</a:t>
            </a:fld>
            <a:endParaRPr lang="es-ES_tradnl"/>
          </a:p>
        </p:txBody>
      </p:sp>
      <p:sp>
        <p:nvSpPr>
          <p:cNvPr id="5" name="Footer Placeholder 4">
            <a:extLst>
              <a:ext uri="{FF2B5EF4-FFF2-40B4-BE49-F238E27FC236}">
                <a16:creationId xmlns:a16="http://schemas.microsoft.com/office/drawing/2014/main" id="{B602F8FF-79D8-E513-C765-4E1B5B2B9D32}"/>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9D382AC8-FAB9-0374-8C16-9111C219E830}"/>
              </a:ext>
            </a:extLst>
          </p:cNvPr>
          <p:cNvSpPr>
            <a:spLocks noGrp="1"/>
          </p:cNvSpPr>
          <p:nvPr>
            <p:ph type="sldNum" sz="quarter" idx="12"/>
          </p:nvPr>
        </p:nvSpPr>
        <p:spPr/>
        <p:txBody>
          <a:bodyPr/>
          <a:lstStyle/>
          <a:p>
            <a:fld id="{6A7E3C01-73D7-3748-9324-A147AC9D3048}" type="slidenum">
              <a:rPr lang="es-ES_tradnl" smtClean="0"/>
              <a:t>‹Nº›</a:t>
            </a:fld>
            <a:endParaRPr lang="es-ES_tradnl"/>
          </a:p>
        </p:txBody>
      </p:sp>
    </p:spTree>
    <p:extLst>
      <p:ext uri="{BB962C8B-B14F-4D97-AF65-F5344CB8AC3E}">
        <p14:creationId xmlns:p14="http://schemas.microsoft.com/office/powerpoint/2010/main" val="147199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9101-7976-2F78-A394-DD2BDF2702C9}"/>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E95397E-242D-341B-F928-5C54DFB5C5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A8813100-56DD-51F2-6AD9-4BBA07F07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5C5D179A-3DEC-17AE-EB44-A79BFB0E90F9}"/>
              </a:ext>
            </a:extLst>
          </p:cNvPr>
          <p:cNvSpPr>
            <a:spLocks noGrp="1"/>
          </p:cNvSpPr>
          <p:nvPr>
            <p:ph type="dt" sz="half" idx="10"/>
          </p:nvPr>
        </p:nvSpPr>
        <p:spPr/>
        <p:txBody>
          <a:bodyPr/>
          <a:lstStyle/>
          <a:p>
            <a:fld id="{DC7435B9-0E12-0B4F-AEAD-4257853CAF9C}" type="datetimeFigureOut">
              <a:rPr lang="es-ES_tradnl" smtClean="0"/>
              <a:t>05/12/2024</a:t>
            </a:fld>
            <a:endParaRPr lang="es-ES_tradnl"/>
          </a:p>
        </p:txBody>
      </p:sp>
      <p:sp>
        <p:nvSpPr>
          <p:cNvPr id="6" name="Footer Placeholder 5">
            <a:extLst>
              <a:ext uri="{FF2B5EF4-FFF2-40B4-BE49-F238E27FC236}">
                <a16:creationId xmlns:a16="http://schemas.microsoft.com/office/drawing/2014/main" id="{CCD68531-4FF9-EBD7-D9E5-A6D242F0BC57}"/>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54AF7D9D-ED25-6BC4-E2BE-DAF86264161A}"/>
              </a:ext>
            </a:extLst>
          </p:cNvPr>
          <p:cNvSpPr>
            <a:spLocks noGrp="1"/>
          </p:cNvSpPr>
          <p:nvPr>
            <p:ph type="sldNum" sz="quarter" idx="12"/>
          </p:nvPr>
        </p:nvSpPr>
        <p:spPr/>
        <p:txBody>
          <a:bodyPr/>
          <a:lstStyle/>
          <a:p>
            <a:fld id="{6A7E3C01-73D7-3748-9324-A147AC9D3048}" type="slidenum">
              <a:rPr lang="es-ES_tradnl" smtClean="0"/>
              <a:t>‹Nº›</a:t>
            </a:fld>
            <a:endParaRPr lang="es-ES_tradnl"/>
          </a:p>
        </p:txBody>
      </p:sp>
    </p:spTree>
    <p:extLst>
      <p:ext uri="{BB962C8B-B14F-4D97-AF65-F5344CB8AC3E}">
        <p14:creationId xmlns:p14="http://schemas.microsoft.com/office/powerpoint/2010/main" val="3729197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EC85-A514-F90E-9011-C6223E7AB0D9}"/>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6236207-B842-F17A-85B5-637FBB627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7C1C4-A917-62C8-4FBF-910B7218EF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8C855AF8-FE64-3F0B-F112-CC86CBB7B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BF35C-2A86-F4D3-878C-6D833F81CD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A4D09DE4-85E4-42BE-84D6-42B19EB04CEA}"/>
              </a:ext>
            </a:extLst>
          </p:cNvPr>
          <p:cNvSpPr>
            <a:spLocks noGrp="1"/>
          </p:cNvSpPr>
          <p:nvPr>
            <p:ph type="dt" sz="half" idx="10"/>
          </p:nvPr>
        </p:nvSpPr>
        <p:spPr/>
        <p:txBody>
          <a:bodyPr/>
          <a:lstStyle/>
          <a:p>
            <a:fld id="{DC7435B9-0E12-0B4F-AEAD-4257853CAF9C}" type="datetimeFigureOut">
              <a:rPr lang="es-ES_tradnl" smtClean="0"/>
              <a:t>05/12/2024</a:t>
            </a:fld>
            <a:endParaRPr lang="es-ES_tradnl"/>
          </a:p>
        </p:txBody>
      </p:sp>
      <p:sp>
        <p:nvSpPr>
          <p:cNvPr id="8" name="Footer Placeholder 7">
            <a:extLst>
              <a:ext uri="{FF2B5EF4-FFF2-40B4-BE49-F238E27FC236}">
                <a16:creationId xmlns:a16="http://schemas.microsoft.com/office/drawing/2014/main" id="{D4C10E10-983A-C3F0-4A81-2DEF65A5AF25}"/>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FA6EC468-A7CF-5298-8FBF-AE0FF93A26C7}"/>
              </a:ext>
            </a:extLst>
          </p:cNvPr>
          <p:cNvSpPr>
            <a:spLocks noGrp="1"/>
          </p:cNvSpPr>
          <p:nvPr>
            <p:ph type="sldNum" sz="quarter" idx="12"/>
          </p:nvPr>
        </p:nvSpPr>
        <p:spPr/>
        <p:txBody>
          <a:bodyPr/>
          <a:lstStyle/>
          <a:p>
            <a:fld id="{6A7E3C01-73D7-3748-9324-A147AC9D3048}" type="slidenum">
              <a:rPr lang="es-ES_tradnl" smtClean="0"/>
              <a:t>‹Nº›</a:t>
            </a:fld>
            <a:endParaRPr lang="es-ES_tradnl"/>
          </a:p>
        </p:txBody>
      </p:sp>
    </p:spTree>
    <p:extLst>
      <p:ext uri="{BB962C8B-B14F-4D97-AF65-F5344CB8AC3E}">
        <p14:creationId xmlns:p14="http://schemas.microsoft.com/office/powerpoint/2010/main" val="23867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2FD8-FE78-3A01-D76F-58416F5F2CDA}"/>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41575582-ACE8-043E-FDD2-43DF07E47D46}"/>
              </a:ext>
            </a:extLst>
          </p:cNvPr>
          <p:cNvSpPr>
            <a:spLocks noGrp="1"/>
          </p:cNvSpPr>
          <p:nvPr>
            <p:ph type="dt" sz="half" idx="10"/>
          </p:nvPr>
        </p:nvSpPr>
        <p:spPr/>
        <p:txBody>
          <a:bodyPr/>
          <a:lstStyle/>
          <a:p>
            <a:fld id="{DC7435B9-0E12-0B4F-AEAD-4257853CAF9C}" type="datetimeFigureOut">
              <a:rPr lang="es-ES_tradnl" smtClean="0"/>
              <a:t>05/12/2024</a:t>
            </a:fld>
            <a:endParaRPr lang="es-ES_tradnl"/>
          </a:p>
        </p:txBody>
      </p:sp>
      <p:sp>
        <p:nvSpPr>
          <p:cNvPr id="4" name="Footer Placeholder 3">
            <a:extLst>
              <a:ext uri="{FF2B5EF4-FFF2-40B4-BE49-F238E27FC236}">
                <a16:creationId xmlns:a16="http://schemas.microsoft.com/office/drawing/2014/main" id="{D5023C61-3E12-5FDA-B199-CCC62D40A5DF}"/>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F841F0A0-1113-0739-FF2E-D95DA8CFC189}"/>
              </a:ext>
            </a:extLst>
          </p:cNvPr>
          <p:cNvSpPr>
            <a:spLocks noGrp="1"/>
          </p:cNvSpPr>
          <p:nvPr>
            <p:ph type="sldNum" sz="quarter" idx="12"/>
          </p:nvPr>
        </p:nvSpPr>
        <p:spPr/>
        <p:txBody>
          <a:bodyPr/>
          <a:lstStyle/>
          <a:p>
            <a:fld id="{6A7E3C01-73D7-3748-9324-A147AC9D3048}" type="slidenum">
              <a:rPr lang="es-ES_tradnl" smtClean="0"/>
              <a:t>‹Nº›</a:t>
            </a:fld>
            <a:endParaRPr lang="es-ES_tradnl"/>
          </a:p>
        </p:txBody>
      </p:sp>
    </p:spTree>
    <p:extLst>
      <p:ext uri="{BB962C8B-B14F-4D97-AF65-F5344CB8AC3E}">
        <p14:creationId xmlns:p14="http://schemas.microsoft.com/office/powerpoint/2010/main" val="287786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017C8-1A08-60B6-0EA5-5A20BC578B29}"/>
              </a:ext>
            </a:extLst>
          </p:cNvPr>
          <p:cNvSpPr>
            <a:spLocks noGrp="1"/>
          </p:cNvSpPr>
          <p:nvPr>
            <p:ph type="dt" sz="half" idx="10"/>
          </p:nvPr>
        </p:nvSpPr>
        <p:spPr/>
        <p:txBody>
          <a:bodyPr/>
          <a:lstStyle/>
          <a:p>
            <a:fld id="{DC7435B9-0E12-0B4F-AEAD-4257853CAF9C}" type="datetimeFigureOut">
              <a:rPr lang="es-ES_tradnl" smtClean="0"/>
              <a:t>05/12/2024</a:t>
            </a:fld>
            <a:endParaRPr lang="es-ES_tradnl"/>
          </a:p>
        </p:txBody>
      </p:sp>
      <p:sp>
        <p:nvSpPr>
          <p:cNvPr id="3" name="Footer Placeholder 2">
            <a:extLst>
              <a:ext uri="{FF2B5EF4-FFF2-40B4-BE49-F238E27FC236}">
                <a16:creationId xmlns:a16="http://schemas.microsoft.com/office/drawing/2014/main" id="{6A311C07-D05C-6381-E55D-CAE939BC63DE}"/>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95C555AB-0519-8948-FFA1-24EC23C101B0}"/>
              </a:ext>
            </a:extLst>
          </p:cNvPr>
          <p:cNvSpPr>
            <a:spLocks noGrp="1"/>
          </p:cNvSpPr>
          <p:nvPr>
            <p:ph type="sldNum" sz="quarter" idx="12"/>
          </p:nvPr>
        </p:nvSpPr>
        <p:spPr/>
        <p:txBody>
          <a:bodyPr/>
          <a:lstStyle/>
          <a:p>
            <a:fld id="{6A7E3C01-73D7-3748-9324-A147AC9D3048}" type="slidenum">
              <a:rPr lang="es-ES_tradnl" smtClean="0"/>
              <a:t>‹Nº›</a:t>
            </a:fld>
            <a:endParaRPr lang="es-ES_tradnl"/>
          </a:p>
        </p:txBody>
      </p:sp>
    </p:spTree>
    <p:extLst>
      <p:ext uri="{BB962C8B-B14F-4D97-AF65-F5344CB8AC3E}">
        <p14:creationId xmlns:p14="http://schemas.microsoft.com/office/powerpoint/2010/main" val="401239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66E5-65BF-8843-E083-63335F5BA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F2648966-8EC9-191C-FD7A-D83CB75B9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18BC207F-B92E-E8C1-1D63-9957B8A82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BABB0-FBB7-6A6B-F011-2C09D9A329BC}"/>
              </a:ext>
            </a:extLst>
          </p:cNvPr>
          <p:cNvSpPr>
            <a:spLocks noGrp="1"/>
          </p:cNvSpPr>
          <p:nvPr>
            <p:ph type="dt" sz="half" idx="10"/>
          </p:nvPr>
        </p:nvSpPr>
        <p:spPr/>
        <p:txBody>
          <a:bodyPr/>
          <a:lstStyle/>
          <a:p>
            <a:fld id="{DC7435B9-0E12-0B4F-AEAD-4257853CAF9C}" type="datetimeFigureOut">
              <a:rPr lang="es-ES_tradnl" smtClean="0"/>
              <a:t>05/12/2024</a:t>
            </a:fld>
            <a:endParaRPr lang="es-ES_tradnl"/>
          </a:p>
        </p:txBody>
      </p:sp>
      <p:sp>
        <p:nvSpPr>
          <p:cNvPr id="6" name="Footer Placeholder 5">
            <a:extLst>
              <a:ext uri="{FF2B5EF4-FFF2-40B4-BE49-F238E27FC236}">
                <a16:creationId xmlns:a16="http://schemas.microsoft.com/office/drawing/2014/main" id="{30D8A503-54E5-CA0B-D42F-2FB8FAD45C62}"/>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E708C468-8795-CE21-DFDF-48722A7FA519}"/>
              </a:ext>
            </a:extLst>
          </p:cNvPr>
          <p:cNvSpPr>
            <a:spLocks noGrp="1"/>
          </p:cNvSpPr>
          <p:nvPr>
            <p:ph type="sldNum" sz="quarter" idx="12"/>
          </p:nvPr>
        </p:nvSpPr>
        <p:spPr/>
        <p:txBody>
          <a:bodyPr/>
          <a:lstStyle/>
          <a:p>
            <a:fld id="{6A7E3C01-73D7-3748-9324-A147AC9D3048}" type="slidenum">
              <a:rPr lang="es-ES_tradnl" smtClean="0"/>
              <a:t>‹Nº›</a:t>
            </a:fld>
            <a:endParaRPr lang="es-ES_tradnl"/>
          </a:p>
        </p:txBody>
      </p:sp>
    </p:spTree>
    <p:extLst>
      <p:ext uri="{BB962C8B-B14F-4D97-AF65-F5344CB8AC3E}">
        <p14:creationId xmlns:p14="http://schemas.microsoft.com/office/powerpoint/2010/main" val="3006235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53F6-E6F5-3149-2871-455B64D89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CEF09565-D9DC-3440-0D9E-A0FBAD7F07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9D33C0AF-311A-ED8C-6795-976A9FAFD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6471B-C80E-5DEF-5637-9AC21E731C5B}"/>
              </a:ext>
            </a:extLst>
          </p:cNvPr>
          <p:cNvSpPr>
            <a:spLocks noGrp="1"/>
          </p:cNvSpPr>
          <p:nvPr>
            <p:ph type="dt" sz="half" idx="10"/>
          </p:nvPr>
        </p:nvSpPr>
        <p:spPr/>
        <p:txBody>
          <a:bodyPr/>
          <a:lstStyle/>
          <a:p>
            <a:fld id="{DC7435B9-0E12-0B4F-AEAD-4257853CAF9C}" type="datetimeFigureOut">
              <a:rPr lang="es-ES_tradnl" smtClean="0"/>
              <a:t>05/12/2024</a:t>
            </a:fld>
            <a:endParaRPr lang="es-ES_tradnl"/>
          </a:p>
        </p:txBody>
      </p:sp>
      <p:sp>
        <p:nvSpPr>
          <p:cNvPr id="6" name="Footer Placeholder 5">
            <a:extLst>
              <a:ext uri="{FF2B5EF4-FFF2-40B4-BE49-F238E27FC236}">
                <a16:creationId xmlns:a16="http://schemas.microsoft.com/office/drawing/2014/main" id="{CB9E2C6E-667D-9304-AF9E-7499CE32485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C9C50402-C825-AEBB-096D-AEB7FC5D4D99}"/>
              </a:ext>
            </a:extLst>
          </p:cNvPr>
          <p:cNvSpPr>
            <a:spLocks noGrp="1"/>
          </p:cNvSpPr>
          <p:nvPr>
            <p:ph type="sldNum" sz="quarter" idx="12"/>
          </p:nvPr>
        </p:nvSpPr>
        <p:spPr/>
        <p:txBody>
          <a:bodyPr/>
          <a:lstStyle/>
          <a:p>
            <a:fld id="{6A7E3C01-73D7-3748-9324-A147AC9D3048}" type="slidenum">
              <a:rPr lang="es-ES_tradnl" smtClean="0"/>
              <a:t>‹Nº›</a:t>
            </a:fld>
            <a:endParaRPr lang="es-ES_tradnl"/>
          </a:p>
        </p:txBody>
      </p:sp>
    </p:spTree>
    <p:extLst>
      <p:ext uri="{BB962C8B-B14F-4D97-AF65-F5344CB8AC3E}">
        <p14:creationId xmlns:p14="http://schemas.microsoft.com/office/powerpoint/2010/main" val="43487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1C9053-83A4-60F8-B200-3DF0C40E6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481A2D9-BA56-C5D5-C73A-9E26866C7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66B429CB-73FA-5367-30D0-BF46C36CD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7435B9-0E12-0B4F-AEAD-4257853CAF9C}" type="datetimeFigureOut">
              <a:rPr lang="es-ES_tradnl" smtClean="0"/>
              <a:t>05/12/2024</a:t>
            </a:fld>
            <a:endParaRPr lang="es-ES_tradnl"/>
          </a:p>
        </p:txBody>
      </p:sp>
      <p:sp>
        <p:nvSpPr>
          <p:cNvPr id="5" name="Footer Placeholder 4">
            <a:extLst>
              <a:ext uri="{FF2B5EF4-FFF2-40B4-BE49-F238E27FC236}">
                <a16:creationId xmlns:a16="http://schemas.microsoft.com/office/drawing/2014/main" id="{97FCD682-8B66-DA0D-7BDA-6DF093A4B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Slide Number Placeholder 5">
            <a:extLst>
              <a:ext uri="{FF2B5EF4-FFF2-40B4-BE49-F238E27FC236}">
                <a16:creationId xmlns:a16="http://schemas.microsoft.com/office/drawing/2014/main" id="{F946A718-ECE6-A345-2E33-DCDDA5F93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7E3C01-73D7-3748-9324-A147AC9D3048}" type="slidenum">
              <a:rPr lang="es-ES_tradnl" smtClean="0"/>
              <a:t>‹Nº›</a:t>
            </a:fld>
            <a:endParaRPr lang="es-ES_tradnl"/>
          </a:p>
        </p:txBody>
      </p:sp>
    </p:spTree>
    <p:extLst>
      <p:ext uri="{BB962C8B-B14F-4D97-AF65-F5344CB8AC3E}">
        <p14:creationId xmlns:p14="http://schemas.microsoft.com/office/powerpoint/2010/main" val="4220514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55FC-D7EF-D9C1-0E35-237F46B08415}"/>
              </a:ext>
            </a:extLst>
          </p:cNvPr>
          <p:cNvSpPr>
            <a:spLocks noGrp="1"/>
          </p:cNvSpPr>
          <p:nvPr>
            <p:ph type="ctrTitle"/>
          </p:nvPr>
        </p:nvSpPr>
        <p:spPr/>
        <p:txBody>
          <a:bodyPr/>
          <a:lstStyle/>
          <a:p>
            <a:r>
              <a:rPr lang="es-ES_tradnl" dirty="0"/>
              <a:t>L&amp;D 360</a:t>
            </a:r>
          </a:p>
        </p:txBody>
      </p:sp>
      <p:sp>
        <p:nvSpPr>
          <p:cNvPr id="3" name="Subtitle 2">
            <a:extLst>
              <a:ext uri="{FF2B5EF4-FFF2-40B4-BE49-F238E27FC236}">
                <a16:creationId xmlns:a16="http://schemas.microsoft.com/office/drawing/2014/main" id="{3B3D24D7-7F70-F44F-52FA-1FA466DEBB14}"/>
              </a:ext>
            </a:extLst>
          </p:cNvPr>
          <p:cNvSpPr>
            <a:spLocks noGrp="1"/>
          </p:cNvSpPr>
          <p:nvPr>
            <p:ph type="subTitle" idx="1"/>
          </p:nvPr>
        </p:nvSpPr>
        <p:spPr/>
        <p:txBody>
          <a:bodyPr/>
          <a:lstStyle/>
          <a:p>
            <a:r>
              <a:rPr lang="es-ES_tradnl" sz="3600" dirty="0"/>
              <a:t>Pick</a:t>
            </a:r>
            <a:r>
              <a:rPr lang="es-ES_tradnl" sz="3600"/>
              <a:t>, Pack </a:t>
            </a:r>
            <a:r>
              <a:rPr lang="es-ES_tradnl" sz="3600" dirty="0"/>
              <a:t>and </a:t>
            </a:r>
            <a:r>
              <a:rPr lang="es-ES_tradnl" sz="3600" dirty="0" err="1"/>
              <a:t>Dispatch</a:t>
            </a:r>
            <a:endParaRPr lang="es-ES_tradnl" sz="3600" dirty="0"/>
          </a:p>
          <a:p>
            <a:r>
              <a:rPr lang="es-ES_tradnl" dirty="0"/>
              <a:t>Surtido</a:t>
            </a:r>
          </a:p>
        </p:txBody>
      </p:sp>
    </p:spTree>
    <p:extLst>
      <p:ext uri="{BB962C8B-B14F-4D97-AF65-F5344CB8AC3E}">
        <p14:creationId xmlns:p14="http://schemas.microsoft.com/office/powerpoint/2010/main" val="587177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ED6D6-73F6-AD54-89A0-916824368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5FD41-4622-92B0-AA7C-11F0633B89DA}"/>
              </a:ext>
            </a:extLst>
          </p:cNvPr>
          <p:cNvSpPr>
            <a:spLocks noGrp="1"/>
          </p:cNvSpPr>
          <p:nvPr>
            <p:ph type="title"/>
          </p:nvPr>
        </p:nvSpPr>
        <p:spPr>
          <a:xfrm>
            <a:off x="249623" y="123388"/>
            <a:ext cx="10515600" cy="791013"/>
          </a:xfrm>
        </p:spPr>
        <p:txBody>
          <a:bodyPr/>
          <a:lstStyle/>
          <a:p>
            <a:r>
              <a:rPr lang="es-ES_tradnl" dirty="0"/>
              <a:t>Surtido, </a:t>
            </a:r>
            <a:r>
              <a:rPr lang="es-ES_tradnl" sz="3200" dirty="0"/>
              <a:t>Surtir Detalle</a:t>
            </a:r>
          </a:p>
        </p:txBody>
      </p:sp>
      <p:sp>
        <p:nvSpPr>
          <p:cNvPr id="3" name="Content Placeholder 2">
            <a:extLst>
              <a:ext uri="{FF2B5EF4-FFF2-40B4-BE49-F238E27FC236}">
                <a16:creationId xmlns:a16="http://schemas.microsoft.com/office/drawing/2014/main" id="{3E5DE966-26D6-55FF-2D88-E8451322FF69}"/>
              </a:ext>
            </a:extLst>
          </p:cNvPr>
          <p:cNvSpPr>
            <a:spLocks noGrp="1"/>
          </p:cNvSpPr>
          <p:nvPr>
            <p:ph idx="1"/>
          </p:nvPr>
        </p:nvSpPr>
        <p:spPr>
          <a:xfrm>
            <a:off x="3594538" y="1072053"/>
            <a:ext cx="8292661" cy="5548590"/>
          </a:xfrm>
        </p:spPr>
        <p:txBody>
          <a:bodyPr/>
          <a:lstStyle/>
          <a:p>
            <a:r>
              <a:rPr lang="es-ES_tradnl" dirty="0"/>
              <a:t>Se surte el Detalle de Pedido.</a:t>
            </a:r>
          </a:p>
          <a:p>
            <a:r>
              <a:rPr lang="es-ES_tradnl" dirty="0"/>
              <a:t>Se valida el Localizador. Se valida el Código de Barras del Producto.</a:t>
            </a:r>
          </a:p>
          <a:p>
            <a:r>
              <a:rPr lang="es-ES_tradnl" dirty="0"/>
              <a:t>Se valida la Cantidad Surtida.</a:t>
            </a:r>
          </a:p>
          <a:p>
            <a:r>
              <a:rPr lang="es-ES_tradnl" dirty="0"/>
              <a:t>En caso de ser requerido, se valida el Lote y Fecha de Caducidad.</a:t>
            </a:r>
          </a:p>
          <a:p>
            <a:r>
              <a:rPr lang="es-ES_tradnl" dirty="0"/>
              <a:t>Si es necesario cerrar el Bulto se cierra y abre otro.</a:t>
            </a:r>
          </a:p>
          <a:p>
            <a:r>
              <a:rPr lang="es-ES_tradnl" dirty="0"/>
              <a:t>Si es necesario cerrar el Contenedor se cierra y abre otro.</a:t>
            </a:r>
          </a:p>
          <a:p>
            <a:endParaRPr lang="es-ES_tradnl" dirty="0"/>
          </a:p>
        </p:txBody>
      </p:sp>
      <p:pic>
        <p:nvPicPr>
          <p:cNvPr id="5" name="Picture 4">
            <a:extLst>
              <a:ext uri="{FF2B5EF4-FFF2-40B4-BE49-F238E27FC236}">
                <a16:creationId xmlns:a16="http://schemas.microsoft.com/office/drawing/2014/main" id="{57809B0B-AFBF-0F31-B468-F310E75BE238}"/>
              </a:ext>
            </a:extLst>
          </p:cNvPr>
          <p:cNvPicPr>
            <a:picLocks noChangeAspect="1"/>
          </p:cNvPicPr>
          <p:nvPr/>
        </p:nvPicPr>
        <p:blipFill>
          <a:blip r:embed="rId2"/>
          <a:srcRect/>
          <a:stretch/>
        </p:blipFill>
        <p:spPr>
          <a:xfrm>
            <a:off x="635309" y="1072056"/>
            <a:ext cx="2699313" cy="5548587"/>
          </a:xfrm>
          <a:prstGeom prst="rect">
            <a:avLst/>
          </a:prstGeom>
        </p:spPr>
      </p:pic>
    </p:spTree>
    <p:extLst>
      <p:ext uri="{BB962C8B-B14F-4D97-AF65-F5344CB8AC3E}">
        <p14:creationId xmlns:p14="http://schemas.microsoft.com/office/powerpoint/2010/main" val="161131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73997-4CED-487C-A013-13A01A67A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4348F-4163-DD21-3E9F-24263433D240}"/>
              </a:ext>
            </a:extLst>
          </p:cNvPr>
          <p:cNvSpPr>
            <a:spLocks noGrp="1"/>
          </p:cNvSpPr>
          <p:nvPr>
            <p:ph type="title"/>
          </p:nvPr>
        </p:nvSpPr>
        <p:spPr>
          <a:xfrm>
            <a:off x="249623" y="123388"/>
            <a:ext cx="10515600" cy="791013"/>
          </a:xfrm>
        </p:spPr>
        <p:txBody>
          <a:bodyPr/>
          <a:lstStyle/>
          <a:p>
            <a:r>
              <a:rPr lang="es-ES_tradnl" dirty="0"/>
              <a:t>Surtido, </a:t>
            </a:r>
            <a:r>
              <a:rPr lang="es-ES_tradnl" sz="3200" dirty="0"/>
              <a:t>Fin Surtido</a:t>
            </a:r>
          </a:p>
        </p:txBody>
      </p:sp>
      <p:sp>
        <p:nvSpPr>
          <p:cNvPr id="3" name="Content Placeholder 2">
            <a:extLst>
              <a:ext uri="{FF2B5EF4-FFF2-40B4-BE49-F238E27FC236}">
                <a16:creationId xmlns:a16="http://schemas.microsoft.com/office/drawing/2014/main" id="{62CF10A6-E4F1-0CF0-EDEC-567322D2244D}"/>
              </a:ext>
            </a:extLst>
          </p:cNvPr>
          <p:cNvSpPr>
            <a:spLocks noGrp="1"/>
          </p:cNvSpPr>
          <p:nvPr>
            <p:ph idx="1"/>
          </p:nvPr>
        </p:nvSpPr>
        <p:spPr>
          <a:xfrm>
            <a:off x="3594538" y="1072053"/>
            <a:ext cx="8292661" cy="5548590"/>
          </a:xfrm>
        </p:spPr>
        <p:txBody>
          <a:bodyPr/>
          <a:lstStyle/>
          <a:p>
            <a:r>
              <a:rPr lang="es-ES_tradnl" dirty="0"/>
              <a:t>Se terminan de Surtir todos los Detalles.</a:t>
            </a:r>
          </a:p>
          <a:p>
            <a:r>
              <a:rPr lang="es-ES_tradnl" dirty="0"/>
              <a:t>Se cierran todos los Bultos. Se cierran todos los Contenedores. Por último, se cierra el Transporte.</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fefinsurtido</a:t>
            </a:r>
            <a:r>
              <a:rPr lang="es-ES_tradnl" dirty="0"/>
              <a:t>. Se coloca el horario de </a:t>
            </a:r>
            <a:r>
              <a:rPr lang="es-ES_tradnl" sz="2400" dirty="0" err="1">
                <a:latin typeface="Consolas" panose="020B0609020204030204" pitchFamily="49" charset="0"/>
                <a:cs typeface="Consolas" panose="020B0609020204030204" pitchFamily="49" charset="0"/>
              </a:rPr>
              <a:t>fefintransporte</a:t>
            </a:r>
            <a:r>
              <a:rPr lang="es-ES_tradnl" dirty="0"/>
              <a:t>. Se coloca el estado ‘TE’ (terminado).</a:t>
            </a:r>
          </a:p>
          <a:p>
            <a:endParaRPr lang="es-ES_tradnl" dirty="0"/>
          </a:p>
          <a:p>
            <a:endParaRPr lang="es-ES_tradnl" dirty="0"/>
          </a:p>
          <a:p>
            <a:endParaRPr lang="es-ES_tradnl" dirty="0"/>
          </a:p>
        </p:txBody>
      </p:sp>
      <p:pic>
        <p:nvPicPr>
          <p:cNvPr id="5" name="Picture 4">
            <a:extLst>
              <a:ext uri="{FF2B5EF4-FFF2-40B4-BE49-F238E27FC236}">
                <a16:creationId xmlns:a16="http://schemas.microsoft.com/office/drawing/2014/main" id="{F69D31E2-AE89-D831-F76C-792FC72C5096}"/>
              </a:ext>
            </a:extLst>
          </p:cNvPr>
          <p:cNvPicPr>
            <a:picLocks noChangeAspect="1"/>
          </p:cNvPicPr>
          <p:nvPr/>
        </p:nvPicPr>
        <p:blipFill>
          <a:blip r:embed="rId2"/>
          <a:srcRect/>
          <a:stretch/>
        </p:blipFill>
        <p:spPr>
          <a:xfrm>
            <a:off x="635309" y="1072056"/>
            <a:ext cx="2699313" cy="5548587"/>
          </a:xfrm>
          <a:prstGeom prst="rect">
            <a:avLst/>
          </a:prstGeom>
        </p:spPr>
      </p:pic>
    </p:spTree>
    <p:extLst>
      <p:ext uri="{BB962C8B-B14F-4D97-AF65-F5344CB8AC3E}">
        <p14:creationId xmlns:p14="http://schemas.microsoft.com/office/powerpoint/2010/main" val="186114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04AE5-6661-0B11-858E-E47C5C9BE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67ACA-D96D-E160-4E5C-4EA729FB976F}"/>
              </a:ext>
            </a:extLst>
          </p:cNvPr>
          <p:cNvSpPr>
            <a:spLocks noGrp="1"/>
          </p:cNvSpPr>
          <p:nvPr>
            <p:ph type="title"/>
          </p:nvPr>
        </p:nvSpPr>
        <p:spPr>
          <a:xfrm>
            <a:off x="249623" y="123388"/>
            <a:ext cx="10515600" cy="791013"/>
          </a:xfrm>
        </p:spPr>
        <p:txBody>
          <a:bodyPr/>
          <a:lstStyle/>
          <a:p>
            <a:r>
              <a:rPr lang="es-ES_tradnl" dirty="0"/>
              <a:t>Surtido, </a:t>
            </a:r>
            <a:r>
              <a:rPr lang="es-ES_tradnl" sz="3200" dirty="0"/>
              <a:t>Traspaleo</a:t>
            </a:r>
          </a:p>
        </p:txBody>
      </p:sp>
      <p:sp>
        <p:nvSpPr>
          <p:cNvPr id="3" name="Content Placeholder 2">
            <a:extLst>
              <a:ext uri="{FF2B5EF4-FFF2-40B4-BE49-F238E27FC236}">
                <a16:creationId xmlns:a16="http://schemas.microsoft.com/office/drawing/2014/main" id="{1F9AF0BD-0E5D-DE87-DD13-5F5D71B93371}"/>
              </a:ext>
            </a:extLst>
          </p:cNvPr>
          <p:cNvSpPr>
            <a:spLocks noGrp="1"/>
          </p:cNvSpPr>
          <p:nvPr>
            <p:ph idx="1"/>
          </p:nvPr>
        </p:nvSpPr>
        <p:spPr>
          <a:xfrm>
            <a:off x="3594538" y="1072053"/>
            <a:ext cx="8292661" cy="5548590"/>
          </a:xfrm>
        </p:spPr>
        <p:txBody>
          <a:bodyPr/>
          <a:lstStyle/>
          <a:p>
            <a:r>
              <a:rPr lang="es-ES_tradnl" dirty="0"/>
              <a:t>Si el Transporte se tiene que Traspalear, se muestra el </a:t>
            </a:r>
            <a:r>
              <a:rPr lang="es-ES_tradnl" i="1" dirty="0" err="1"/>
              <a:t>stage</a:t>
            </a:r>
            <a:r>
              <a:rPr lang="es-ES_tradnl" dirty="0"/>
              <a:t> de Traspaleo.</a:t>
            </a:r>
          </a:p>
          <a:p>
            <a:r>
              <a:rPr lang="es-ES_tradnl" dirty="0"/>
              <a:t>El Transporte debe de heredar el indicador de 'traspaleo' del Bloque o heredar el indicador de 'traspaleo' del Transporte.</a:t>
            </a:r>
          </a:p>
          <a:p>
            <a:r>
              <a:rPr lang="es-ES_tradnl" dirty="0"/>
              <a:t>El Transporte generado del Tipo de Surtido 'Pedido Completo' no se puede traspalear, aunque alguno de sus Bloques diga indicación de traspaleo.</a:t>
            </a:r>
          </a:p>
          <a:p>
            <a:r>
              <a:rPr lang="es-ES_tradnl" dirty="0"/>
              <a:t>Cuando el Tipo de Surtido es 'Simultaneo' todos los Pedidos asignados vienen de Ordenes de Surtido que tienen el mismo indicador de traspaleo, porque pertenecen al mismo Bloque.</a:t>
            </a:r>
          </a:p>
          <a:p>
            <a:endParaRPr lang="es-ES_tradnl" dirty="0"/>
          </a:p>
          <a:p>
            <a:endParaRPr lang="es-ES_tradnl" dirty="0"/>
          </a:p>
        </p:txBody>
      </p:sp>
      <p:pic>
        <p:nvPicPr>
          <p:cNvPr id="4" name="Picture 3">
            <a:extLst>
              <a:ext uri="{FF2B5EF4-FFF2-40B4-BE49-F238E27FC236}">
                <a16:creationId xmlns:a16="http://schemas.microsoft.com/office/drawing/2014/main" id="{5239D7AF-3F4B-7898-4908-7B19E709995B}"/>
              </a:ext>
            </a:extLst>
          </p:cNvPr>
          <p:cNvPicPr>
            <a:picLocks noChangeAspect="1"/>
          </p:cNvPicPr>
          <p:nvPr/>
        </p:nvPicPr>
        <p:blipFill>
          <a:blip r:embed="rId2"/>
          <a:srcRect/>
          <a:stretch/>
        </p:blipFill>
        <p:spPr>
          <a:xfrm>
            <a:off x="635309" y="1446959"/>
            <a:ext cx="2699314" cy="4798780"/>
          </a:xfrm>
          <a:prstGeom prst="rect">
            <a:avLst/>
          </a:prstGeom>
        </p:spPr>
      </p:pic>
    </p:spTree>
    <p:extLst>
      <p:ext uri="{BB962C8B-B14F-4D97-AF65-F5344CB8AC3E}">
        <p14:creationId xmlns:p14="http://schemas.microsoft.com/office/powerpoint/2010/main" val="113513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9A5C-B70B-66FE-CD74-843491FE82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326AC1-9A8B-8862-2BC5-6D7CE5FB7E46}"/>
              </a:ext>
            </a:extLst>
          </p:cNvPr>
          <p:cNvSpPr>
            <a:spLocks noGrp="1"/>
          </p:cNvSpPr>
          <p:nvPr>
            <p:ph type="title"/>
          </p:nvPr>
        </p:nvSpPr>
        <p:spPr>
          <a:xfrm>
            <a:off x="249623" y="123388"/>
            <a:ext cx="10515600" cy="791013"/>
          </a:xfrm>
        </p:spPr>
        <p:txBody>
          <a:bodyPr/>
          <a:lstStyle/>
          <a:p>
            <a:r>
              <a:rPr lang="es-ES_tradnl" dirty="0"/>
              <a:t>Surtido, </a:t>
            </a:r>
            <a:r>
              <a:rPr lang="es-ES_tradnl" sz="3200" dirty="0"/>
              <a:t>Actividad Traspaleo</a:t>
            </a:r>
          </a:p>
        </p:txBody>
      </p:sp>
      <p:sp>
        <p:nvSpPr>
          <p:cNvPr id="3" name="Content Placeholder 2">
            <a:extLst>
              <a:ext uri="{FF2B5EF4-FFF2-40B4-BE49-F238E27FC236}">
                <a16:creationId xmlns:a16="http://schemas.microsoft.com/office/drawing/2014/main" id="{E0E07977-FCB3-D7AA-6C9D-C3568E700D23}"/>
              </a:ext>
            </a:extLst>
          </p:cNvPr>
          <p:cNvSpPr>
            <a:spLocks noGrp="1"/>
          </p:cNvSpPr>
          <p:nvPr>
            <p:ph idx="1"/>
          </p:nvPr>
        </p:nvSpPr>
        <p:spPr>
          <a:xfrm>
            <a:off x="249624" y="1072053"/>
            <a:ext cx="11637576" cy="5548590"/>
          </a:xfrm>
        </p:spPr>
        <p:txBody>
          <a:bodyPr>
            <a:normAutofit lnSpcReduction="10000"/>
          </a:bodyPr>
          <a:lstStyle/>
          <a:p>
            <a:r>
              <a:rPr lang="es-ES_tradnl" dirty="0"/>
              <a:t>El 'traspaleo' es pasar los bultos (o los Contenedores completos) a otro Transporte.</a:t>
            </a:r>
          </a:p>
          <a:p>
            <a:r>
              <a:rPr lang="es-ES_tradnl" dirty="0"/>
              <a:t>El Transporte para traspalear se asignó en algún momento previo (puede ser dentro del mismo </a:t>
            </a:r>
            <a:r>
              <a:rPr lang="es-ES_tradnl" i="1" dirty="0" err="1"/>
              <a:t>activity</a:t>
            </a:r>
            <a:r>
              <a:rPr lang="es-ES_tradnl" i="1" dirty="0"/>
              <a:t>;</a:t>
            </a:r>
            <a:r>
              <a:rPr lang="es-ES_tradnl" dirty="0"/>
              <a:t> el </a:t>
            </a:r>
            <a:r>
              <a:rPr lang="es-ES_tradnl" dirty="0" err="1"/>
              <a:t>Traspaleador</a:t>
            </a:r>
            <a:r>
              <a:rPr lang="es-ES_tradnl" dirty="0"/>
              <a:t> puede abrir un nuevo Transporte para hacer el Traspaleo).</a:t>
            </a:r>
          </a:p>
          <a:p>
            <a:r>
              <a:rPr lang="es-ES_tradnl" dirty="0"/>
              <a:t>En ese momento también se pueden asignar Contenedores (el </a:t>
            </a:r>
            <a:r>
              <a:rPr lang="es-ES_tradnl" dirty="0" err="1"/>
              <a:t>Traspaleador</a:t>
            </a:r>
            <a:r>
              <a:rPr lang="es-ES_tradnl" dirty="0"/>
              <a:t> puede agregar más Contenedores conforme se necesite).</a:t>
            </a:r>
          </a:p>
          <a:p>
            <a:r>
              <a:rPr lang="es-ES_tradnl" dirty="0"/>
              <a:t>Al terminar de 'traspalear' todos los Bultos de todos los Contenedores, el </a:t>
            </a:r>
            <a:r>
              <a:rPr lang="es-ES_tradnl" dirty="0" err="1"/>
              <a:t>Traspaleador</a:t>
            </a:r>
            <a:r>
              <a:rPr lang="es-ES_tradnl" dirty="0"/>
              <a:t> puede Liberar el Transporte que uso para Traspalear. La liberación del Transporte ocurre al llevarlo a estacionar en el Estacionamiento del </a:t>
            </a:r>
            <a:r>
              <a:rPr lang="es-ES_tradnl" dirty="0" err="1"/>
              <a:t>Sorter</a:t>
            </a:r>
            <a:r>
              <a:rPr lang="es-ES_tradnl" dirty="0"/>
              <a:t>.</a:t>
            </a:r>
          </a:p>
          <a:p>
            <a:r>
              <a:rPr lang="es-ES_tradnl" dirty="0"/>
              <a:t>Al liberar el Transporte, el Transporte se puede usar nuevamente para otro ciclo de Traspaleo.</a:t>
            </a:r>
          </a:p>
          <a:p>
            <a:r>
              <a:rPr lang="es-ES_tradnl" dirty="0"/>
              <a:t>Todo esto ocurre en el </a:t>
            </a:r>
            <a:r>
              <a:rPr lang="es-ES_tradnl" i="1" dirty="0" err="1"/>
              <a:t>activity</a:t>
            </a:r>
            <a:r>
              <a:rPr lang="es-ES_tradnl" dirty="0"/>
              <a:t> de Traspaleo.</a:t>
            </a:r>
          </a:p>
          <a:p>
            <a:endParaRPr lang="es-ES_tradnl" dirty="0"/>
          </a:p>
          <a:p>
            <a:endParaRPr lang="es-ES_tradnl" dirty="0"/>
          </a:p>
          <a:p>
            <a:endParaRPr lang="es-ES_tradnl" dirty="0"/>
          </a:p>
        </p:txBody>
      </p:sp>
    </p:spTree>
    <p:extLst>
      <p:ext uri="{BB962C8B-B14F-4D97-AF65-F5344CB8AC3E}">
        <p14:creationId xmlns:p14="http://schemas.microsoft.com/office/powerpoint/2010/main" val="4053801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386F0-4221-1A8A-79CD-D31966983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D2F3A3-9CF1-4802-18FE-F64898451969}"/>
              </a:ext>
            </a:extLst>
          </p:cNvPr>
          <p:cNvSpPr>
            <a:spLocks noGrp="1"/>
          </p:cNvSpPr>
          <p:nvPr>
            <p:ph type="title"/>
          </p:nvPr>
        </p:nvSpPr>
        <p:spPr>
          <a:xfrm>
            <a:off x="249623" y="123388"/>
            <a:ext cx="10515600" cy="791013"/>
          </a:xfrm>
        </p:spPr>
        <p:txBody>
          <a:bodyPr/>
          <a:lstStyle/>
          <a:p>
            <a:r>
              <a:rPr lang="es-ES_tradnl" dirty="0"/>
              <a:t>Surtido, </a:t>
            </a:r>
            <a:r>
              <a:rPr lang="es-ES_tradnl" sz="3200" dirty="0"/>
              <a:t>Traspaleo de Surtido</a:t>
            </a:r>
          </a:p>
        </p:txBody>
      </p:sp>
      <p:sp>
        <p:nvSpPr>
          <p:cNvPr id="3" name="Content Placeholder 2">
            <a:extLst>
              <a:ext uri="{FF2B5EF4-FFF2-40B4-BE49-F238E27FC236}">
                <a16:creationId xmlns:a16="http://schemas.microsoft.com/office/drawing/2014/main" id="{993550C2-F0FB-F643-A161-4FFC110D3A55}"/>
              </a:ext>
            </a:extLst>
          </p:cNvPr>
          <p:cNvSpPr>
            <a:spLocks noGrp="1"/>
          </p:cNvSpPr>
          <p:nvPr>
            <p:ph idx="1"/>
          </p:nvPr>
        </p:nvSpPr>
        <p:spPr>
          <a:xfrm>
            <a:off x="249624" y="1072053"/>
            <a:ext cx="11637576" cy="5548590"/>
          </a:xfrm>
        </p:spPr>
        <p:txBody>
          <a:bodyPr>
            <a:normAutofit/>
          </a:bodyPr>
          <a:lstStyle/>
          <a:p>
            <a:r>
              <a:rPr lang="es-ES_tradnl" dirty="0"/>
              <a:t>Si el 'traspaleo’ ocurre en el Surtido, el Surtidor es quien realiza el traspaleo de su Transporte que uso para el Surtido.</a:t>
            </a:r>
          </a:p>
          <a:p>
            <a:r>
              <a:rPr lang="es-ES_tradnl" dirty="0"/>
              <a:t>Dentro del </a:t>
            </a:r>
            <a:r>
              <a:rPr lang="es-ES_tradnl" i="1" dirty="0" err="1"/>
              <a:t>activity</a:t>
            </a:r>
            <a:r>
              <a:rPr lang="es-ES_tradnl" i="1" dirty="0"/>
              <a:t> </a:t>
            </a:r>
            <a:r>
              <a:rPr lang="es-ES_tradnl" dirty="0"/>
              <a:t>de Surtido en el </a:t>
            </a:r>
            <a:r>
              <a:rPr lang="es-ES_tradnl" i="1" dirty="0" err="1"/>
              <a:t>stage</a:t>
            </a:r>
            <a:r>
              <a:rPr lang="es-ES_tradnl" dirty="0"/>
              <a:t> de Traspaleo, se llama al </a:t>
            </a:r>
            <a:r>
              <a:rPr lang="es-ES_tradnl" i="1" dirty="0" err="1"/>
              <a:t>activity</a:t>
            </a:r>
            <a:r>
              <a:rPr lang="es-ES_tradnl" dirty="0"/>
              <a:t> de Traspaleo y espera el regreso para determinar si ya se traspaleo todo.</a:t>
            </a:r>
          </a:p>
          <a:p>
            <a:r>
              <a:rPr lang="es-ES_tradnl" dirty="0"/>
              <a:t>Al llamar al </a:t>
            </a:r>
            <a:r>
              <a:rPr lang="es-ES_tradnl" i="1" dirty="0" err="1"/>
              <a:t>activity</a:t>
            </a:r>
            <a:r>
              <a:rPr lang="es-ES_tradnl" i="1" dirty="0"/>
              <a:t> </a:t>
            </a:r>
            <a:r>
              <a:rPr lang="es-ES_tradnl" dirty="0"/>
              <a:t>de Traspaleo se pasa el Transporte usado en Surtido.</a:t>
            </a:r>
          </a:p>
          <a:p>
            <a:r>
              <a:rPr lang="es-ES_tradnl" dirty="0"/>
              <a:t>Al terminar de 'traspalear’ el Transporte que se usó para el Surtido, se debe de Liberar para poderse usar nuevamente en otro ciclo de Surtido. </a:t>
            </a:r>
            <a:r>
              <a:rPr lang="es-ES_tradnl" sz="2400" dirty="0"/>
              <a:t>Nota: No es estrictamente necesario que el Surtidor regrese el Transporte al área de Transportes Liberados, se puede quedar con ese mismo transporte para continuar con otro ciclo de Surtido.</a:t>
            </a:r>
            <a:endParaRPr lang="es-ES_tradnl" dirty="0"/>
          </a:p>
          <a:p>
            <a:r>
              <a:rPr lang="es-ES_tradnl" dirty="0"/>
              <a:t>Todo esto ocurre en el </a:t>
            </a:r>
            <a:r>
              <a:rPr lang="es-ES_tradnl" i="1" dirty="0" err="1"/>
              <a:t>stage</a:t>
            </a:r>
            <a:r>
              <a:rPr lang="es-ES_tradnl" dirty="0"/>
              <a:t> de Traspaleo. </a:t>
            </a:r>
          </a:p>
          <a:p>
            <a:endParaRPr lang="es-ES_tradnl" dirty="0"/>
          </a:p>
          <a:p>
            <a:endParaRPr lang="es-ES_tradnl" dirty="0"/>
          </a:p>
          <a:p>
            <a:endParaRPr lang="es-ES_tradnl" dirty="0"/>
          </a:p>
        </p:txBody>
      </p:sp>
    </p:spTree>
    <p:extLst>
      <p:ext uri="{BB962C8B-B14F-4D97-AF65-F5344CB8AC3E}">
        <p14:creationId xmlns:p14="http://schemas.microsoft.com/office/powerpoint/2010/main" val="2984580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9E9AD-8286-40B2-94C6-CACEEF9DC4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5894A-FDE4-E6F3-5AAE-ADBCD57F4D1E}"/>
              </a:ext>
            </a:extLst>
          </p:cNvPr>
          <p:cNvSpPr>
            <a:spLocks noGrp="1"/>
          </p:cNvSpPr>
          <p:nvPr>
            <p:ph type="title"/>
          </p:nvPr>
        </p:nvSpPr>
        <p:spPr>
          <a:xfrm>
            <a:off x="249623" y="123388"/>
            <a:ext cx="10515600" cy="791013"/>
          </a:xfrm>
        </p:spPr>
        <p:txBody>
          <a:bodyPr/>
          <a:lstStyle/>
          <a:p>
            <a:r>
              <a:rPr lang="es-ES_tradnl" dirty="0"/>
              <a:t>Surtido, </a:t>
            </a:r>
            <a:r>
              <a:rPr lang="es-ES_tradnl" sz="3200" dirty="0"/>
              <a:t>Estacionar Transporte</a:t>
            </a:r>
          </a:p>
        </p:txBody>
      </p:sp>
      <p:sp>
        <p:nvSpPr>
          <p:cNvPr id="3" name="Content Placeholder 2">
            <a:extLst>
              <a:ext uri="{FF2B5EF4-FFF2-40B4-BE49-F238E27FC236}">
                <a16:creationId xmlns:a16="http://schemas.microsoft.com/office/drawing/2014/main" id="{666805AD-ADC3-B2E0-492A-C5B11A16DF4A}"/>
              </a:ext>
            </a:extLst>
          </p:cNvPr>
          <p:cNvSpPr>
            <a:spLocks noGrp="1"/>
          </p:cNvSpPr>
          <p:nvPr>
            <p:ph idx="1"/>
          </p:nvPr>
        </p:nvSpPr>
        <p:spPr>
          <a:xfrm>
            <a:off x="3594538" y="1072053"/>
            <a:ext cx="8292661" cy="5548590"/>
          </a:xfrm>
        </p:spPr>
        <p:txBody>
          <a:bodyPr>
            <a:normAutofit/>
          </a:bodyPr>
          <a:lstStyle/>
          <a:p>
            <a:r>
              <a:rPr lang="es-ES_tradnl" dirty="0"/>
              <a:t>Se lleva el Transporte al estacionamiento del </a:t>
            </a:r>
            <a:r>
              <a:rPr lang="es-ES_tradnl" dirty="0" err="1"/>
              <a:t>Sorter</a:t>
            </a:r>
            <a:r>
              <a:rPr lang="es-ES_tradnl" dirty="0"/>
              <a:t>.</a:t>
            </a:r>
          </a:p>
          <a:p>
            <a:r>
              <a:rPr lang="es-ES_tradnl" dirty="0"/>
              <a:t>Se estaciona el Transporte escaneando la posición en donde se estaciona el Transporte.</a:t>
            </a:r>
          </a:p>
          <a:p>
            <a:r>
              <a:rPr lang="es-ES_tradnl" dirty="0"/>
              <a:t>En el </a:t>
            </a:r>
            <a:r>
              <a:rPr lang="es-ES_tradnl" sz="2600" i="1" dirty="0" err="1"/>
              <a:t>backend</a:t>
            </a:r>
            <a:r>
              <a:rPr lang="es-ES_tradnl"/>
              <a:t> se </a:t>
            </a:r>
            <a:r>
              <a:rPr lang="es-ES_tradnl" dirty="0"/>
              <a:t>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la posición del estacionamiento, se coloca el horario de </a:t>
            </a:r>
            <a:r>
              <a:rPr lang="es-ES_tradnl" sz="2400" dirty="0" err="1">
                <a:latin typeface="Consolas" panose="020B0609020204030204" pitchFamily="49" charset="0"/>
                <a:cs typeface="Consolas" panose="020B0609020204030204" pitchFamily="49" charset="0"/>
              </a:rPr>
              <a:t>feestacionado</a:t>
            </a:r>
            <a:r>
              <a:rPr lang="es-ES_tradnl" sz="2400" dirty="0">
                <a:latin typeface="Consolas" panose="020B0609020204030204" pitchFamily="49" charset="0"/>
                <a:cs typeface="Consolas" panose="020B0609020204030204" pitchFamily="49" charset="0"/>
              </a:rPr>
              <a:t>,</a:t>
            </a:r>
            <a:r>
              <a:rPr lang="es-ES_tradnl" dirty="0"/>
              <a:t> se actualiza también el status a </a:t>
            </a:r>
            <a:r>
              <a:rPr lang="es-ES_tradnl" sz="1600" dirty="0"/>
              <a:t>TRANSPORTESURTIDO_ESTACIONADO</a:t>
            </a:r>
            <a:r>
              <a:rPr lang="es-ES_tradnl" dirty="0"/>
              <a:t>.</a:t>
            </a:r>
          </a:p>
          <a:p>
            <a:r>
              <a:rPr lang="es-ES_tradnl" dirty="0"/>
              <a:t>El </a:t>
            </a:r>
            <a:r>
              <a:rPr lang="es-ES_tradnl" sz="2400" dirty="0" err="1">
                <a:latin typeface="Consolas" panose="020B0609020204030204" pitchFamily="49" charset="0"/>
                <a:cs typeface="Consolas" panose="020B0609020204030204" pitchFamily="49" charset="0"/>
              </a:rPr>
              <a:t>TransporteSurtido</a:t>
            </a:r>
            <a:r>
              <a:rPr lang="es-ES_tradnl" sz="2400" dirty="0">
                <a:latin typeface="Consolas" panose="020B0609020204030204" pitchFamily="49" charset="0"/>
                <a:cs typeface="Consolas" panose="020B0609020204030204" pitchFamily="49" charset="0"/>
              </a:rPr>
              <a:t> </a:t>
            </a:r>
            <a:r>
              <a:rPr lang="es-ES_tradnl" dirty="0"/>
              <a:t>trae la Prioridad del primer Pedido.</a:t>
            </a:r>
          </a:p>
          <a:p>
            <a:endParaRPr lang="es-ES_tradnl" dirty="0"/>
          </a:p>
        </p:txBody>
      </p:sp>
      <p:pic>
        <p:nvPicPr>
          <p:cNvPr id="5" name="Picture 4">
            <a:extLst>
              <a:ext uri="{FF2B5EF4-FFF2-40B4-BE49-F238E27FC236}">
                <a16:creationId xmlns:a16="http://schemas.microsoft.com/office/drawing/2014/main" id="{687279B0-D0F4-D167-2231-D005B3BE900A}"/>
              </a:ext>
            </a:extLst>
          </p:cNvPr>
          <p:cNvPicPr>
            <a:picLocks noChangeAspect="1"/>
          </p:cNvPicPr>
          <p:nvPr/>
        </p:nvPicPr>
        <p:blipFill>
          <a:blip r:embed="rId2"/>
          <a:srcRect/>
          <a:stretch/>
        </p:blipFill>
        <p:spPr>
          <a:xfrm>
            <a:off x="635309" y="1072056"/>
            <a:ext cx="2699313" cy="5548587"/>
          </a:xfrm>
          <a:prstGeom prst="rect">
            <a:avLst/>
          </a:prstGeom>
        </p:spPr>
      </p:pic>
    </p:spTree>
    <p:extLst>
      <p:ext uri="{BB962C8B-B14F-4D97-AF65-F5344CB8AC3E}">
        <p14:creationId xmlns:p14="http://schemas.microsoft.com/office/powerpoint/2010/main" val="166220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055DD-13DA-7A1F-7FA1-EB7AFDF95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8966D2-D282-0F5B-1715-D91864FC4C04}"/>
              </a:ext>
            </a:extLst>
          </p:cNvPr>
          <p:cNvSpPr>
            <a:spLocks noGrp="1"/>
          </p:cNvSpPr>
          <p:nvPr>
            <p:ph type="title"/>
          </p:nvPr>
        </p:nvSpPr>
        <p:spPr>
          <a:xfrm>
            <a:off x="249623" y="123388"/>
            <a:ext cx="10515600" cy="791013"/>
          </a:xfrm>
        </p:spPr>
        <p:txBody>
          <a:bodyPr/>
          <a:lstStyle/>
          <a:p>
            <a:r>
              <a:rPr lang="es-ES_tradnl" dirty="0"/>
              <a:t>Surtido, </a:t>
            </a:r>
            <a:r>
              <a:rPr lang="es-ES_tradnl" sz="3200" dirty="0"/>
              <a:t>Estacionar Transporte</a:t>
            </a:r>
          </a:p>
        </p:txBody>
      </p:sp>
      <p:sp>
        <p:nvSpPr>
          <p:cNvPr id="3" name="Content Placeholder 2">
            <a:extLst>
              <a:ext uri="{FF2B5EF4-FFF2-40B4-BE49-F238E27FC236}">
                <a16:creationId xmlns:a16="http://schemas.microsoft.com/office/drawing/2014/main" id="{853E14BB-439F-BF68-FBE6-FCD11775B228}"/>
              </a:ext>
            </a:extLst>
          </p:cNvPr>
          <p:cNvSpPr>
            <a:spLocks noGrp="1"/>
          </p:cNvSpPr>
          <p:nvPr>
            <p:ph idx="1"/>
          </p:nvPr>
        </p:nvSpPr>
        <p:spPr>
          <a:xfrm>
            <a:off x="3594538" y="1072053"/>
            <a:ext cx="8292661" cy="5548590"/>
          </a:xfrm>
        </p:spPr>
        <p:txBody>
          <a:bodyPr>
            <a:normAutofit/>
          </a:bodyPr>
          <a:lstStyle/>
          <a:p>
            <a:r>
              <a:rPr lang="es-ES_tradnl" dirty="0"/>
              <a:t>Al terminar se debe de Continuar con otro Ciclo de Pedido.</a:t>
            </a:r>
          </a:p>
        </p:txBody>
      </p:sp>
      <p:pic>
        <p:nvPicPr>
          <p:cNvPr id="5" name="Picture 4">
            <a:extLst>
              <a:ext uri="{FF2B5EF4-FFF2-40B4-BE49-F238E27FC236}">
                <a16:creationId xmlns:a16="http://schemas.microsoft.com/office/drawing/2014/main" id="{8CC5CBAA-321B-081B-BFAF-8F989860F497}"/>
              </a:ext>
            </a:extLst>
          </p:cNvPr>
          <p:cNvPicPr>
            <a:picLocks noChangeAspect="1"/>
          </p:cNvPicPr>
          <p:nvPr/>
        </p:nvPicPr>
        <p:blipFill>
          <a:blip r:embed="rId2"/>
          <a:srcRect/>
          <a:stretch/>
        </p:blipFill>
        <p:spPr>
          <a:xfrm>
            <a:off x="635309" y="1072056"/>
            <a:ext cx="2699312" cy="5548587"/>
          </a:xfrm>
          <a:prstGeom prst="rect">
            <a:avLst/>
          </a:prstGeom>
        </p:spPr>
      </p:pic>
    </p:spTree>
    <p:extLst>
      <p:ext uri="{BB962C8B-B14F-4D97-AF65-F5344CB8AC3E}">
        <p14:creationId xmlns:p14="http://schemas.microsoft.com/office/powerpoint/2010/main" val="170014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524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19DE7-74CC-E900-BE32-B0F0A201EB53}"/>
            </a:ext>
          </a:extLst>
        </p:cNvPr>
        <p:cNvGrpSpPr/>
        <p:nvPr/>
      </p:nvGrpSpPr>
      <p:grpSpPr>
        <a:xfrm>
          <a:off x="0" y="0"/>
          <a:ext cx="0" cy="0"/>
          <a:chOff x="0" y="0"/>
          <a:chExt cx="0" cy="0"/>
        </a:xfrm>
      </p:grpSpPr>
    </p:spTree>
    <p:extLst>
      <p:ext uri="{BB962C8B-B14F-4D97-AF65-F5344CB8AC3E}">
        <p14:creationId xmlns:p14="http://schemas.microsoft.com/office/powerpoint/2010/main" val="4168809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544C3-044C-F722-3575-B110F2AD74CD}"/>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7E0C7865-C9C7-E6E8-9CCE-2EC0AEDED45A}"/>
              </a:ext>
            </a:extLst>
          </p:cNvPr>
          <p:cNvGrpSpPr/>
          <p:nvPr/>
        </p:nvGrpSpPr>
        <p:grpSpPr>
          <a:xfrm>
            <a:off x="493986" y="704196"/>
            <a:ext cx="2735534" cy="5548589"/>
            <a:chOff x="599089" y="1072055"/>
            <a:chExt cx="2735534" cy="5548589"/>
          </a:xfrm>
        </p:grpSpPr>
        <p:pic>
          <p:nvPicPr>
            <p:cNvPr id="3" name="Picture 2">
              <a:extLst>
                <a:ext uri="{FF2B5EF4-FFF2-40B4-BE49-F238E27FC236}">
                  <a16:creationId xmlns:a16="http://schemas.microsoft.com/office/drawing/2014/main" id="{FD5D4CAE-AF67-F772-894C-9F58D58175A1}"/>
                </a:ext>
              </a:extLst>
            </p:cNvPr>
            <p:cNvPicPr>
              <a:picLocks noChangeAspect="1"/>
            </p:cNvPicPr>
            <p:nvPr/>
          </p:nvPicPr>
          <p:blipFill>
            <a:blip r:embed="rId2"/>
            <a:srcRect/>
            <a:stretch/>
          </p:blipFill>
          <p:spPr>
            <a:xfrm>
              <a:off x="635309" y="1072055"/>
              <a:ext cx="2699314" cy="5548589"/>
            </a:xfrm>
            <a:prstGeom prst="rect">
              <a:avLst/>
            </a:prstGeom>
          </p:spPr>
        </p:pic>
        <p:sp>
          <p:nvSpPr>
            <p:cNvPr id="4" name="TextBox 3">
              <a:extLst>
                <a:ext uri="{FF2B5EF4-FFF2-40B4-BE49-F238E27FC236}">
                  <a16:creationId xmlns:a16="http://schemas.microsoft.com/office/drawing/2014/main" id="{7EC03C9A-B29E-5B16-F63A-95DAF6794BBF}"/>
                </a:ext>
              </a:extLst>
            </p:cNvPr>
            <p:cNvSpPr txBox="1"/>
            <p:nvPr/>
          </p:nvSpPr>
          <p:spPr>
            <a:xfrm>
              <a:off x="599089" y="1618597"/>
              <a:ext cx="1318438" cy="292388"/>
            </a:xfrm>
            <a:prstGeom prst="rect">
              <a:avLst/>
            </a:prstGeom>
            <a:noFill/>
          </p:spPr>
          <p:txBody>
            <a:bodyPr wrap="none" rtlCol="0">
              <a:spAutoFit/>
            </a:bodyPr>
            <a:lstStyle/>
            <a:p>
              <a:r>
                <a:rPr lang="es-ES_tradnl" sz="1300" dirty="0">
                  <a:solidFill>
                    <a:srgbClr val="FF0000"/>
                  </a:solidFill>
                </a:rPr>
                <a:t>Abre Transporte</a:t>
              </a:r>
            </a:p>
          </p:txBody>
        </p:sp>
        <p:sp>
          <p:nvSpPr>
            <p:cNvPr id="5" name="TextBox 4">
              <a:extLst>
                <a:ext uri="{FF2B5EF4-FFF2-40B4-BE49-F238E27FC236}">
                  <a16:creationId xmlns:a16="http://schemas.microsoft.com/office/drawing/2014/main" id="{B9D09990-DC91-A0ED-03A0-86EA31B6A182}"/>
                </a:ext>
              </a:extLst>
            </p:cNvPr>
            <p:cNvSpPr txBox="1"/>
            <p:nvPr/>
          </p:nvSpPr>
          <p:spPr>
            <a:xfrm>
              <a:off x="793529" y="1939160"/>
              <a:ext cx="2309222" cy="276999"/>
            </a:xfrm>
            <a:prstGeom prst="rect">
              <a:avLst/>
            </a:prstGeom>
            <a:noFill/>
          </p:spPr>
          <p:txBody>
            <a:bodyPr wrap="none" rtlCol="0">
              <a:spAutoFit/>
            </a:bodyPr>
            <a:lstStyle/>
            <a:p>
              <a:r>
                <a:rPr lang="es-ES_tradnl" sz="1200" dirty="0"/>
                <a:t>Transporte:</a:t>
              </a:r>
              <a:r>
                <a:rPr lang="es-ES_tradnl" sz="1200" dirty="0">
                  <a:solidFill>
                    <a:srgbClr val="FF0000"/>
                  </a:solidFill>
                </a:rPr>
                <a:t> ___________________</a:t>
              </a:r>
            </a:p>
          </p:txBody>
        </p:sp>
        <p:pic>
          <p:nvPicPr>
            <p:cNvPr id="6" name="Picture 5" descr="A blue and white rectangles&#10;&#10;Description automatically generated">
              <a:extLst>
                <a:ext uri="{FF2B5EF4-FFF2-40B4-BE49-F238E27FC236}">
                  <a16:creationId xmlns:a16="http://schemas.microsoft.com/office/drawing/2014/main" id="{4762D1D3-AD54-FA6C-9C88-A9B854378394}"/>
                </a:ext>
              </a:extLst>
            </p:cNvPr>
            <p:cNvPicPr>
              <a:picLocks noChangeAspect="1"/>
            </p:cNvPicPr>
            <p:nvPr/>
          </p:nvPicPr>
          <p:blipFill>
            <a:blip r:embed="rId3"/>
            <a:stretch>
              <a:fillRect/>
            </a:stretch>
          </p:blipFill>
          <p:spPr>
            <a:xfrm>
              <a:off x="679411" y="2373814"/>
              <a:ext cx="2590725" cy="331200"/>
            </a:xfrm>
            <a:prstGeom prst="rect">
              <a:avLst/>
            </a:prstGeom>
          </p:spPr>
        </p:pic>
      </p:grpSp>
      <p:grpSp>
        <p:nvGrpSpPr>
          <p:cNvPr id="49" name="Group 48">
            <a:extLst>
              <a:ext uri="{FF2B5EF4-FFF2-40B4-BE49-F238E27FC236}">
                <a16:creationId xmlns:a16="http://schemas.microsoft.com/office/drawing/2014/main" id="{C29765C5-717D-3604-149B-F8DC4C6A44BD}"/>
              </a:ext>
            </a:extLst>
          </p:cNvPr>
          <p:cNvGrpSpPr/>
          <p:nvPr/>
        </p:nvGrpSpPr>
        <p:grpSpPr>
          <a:xfrm>
            <a:off x="3360466" y="704196"/>
            <a:ext cx="2735534" cy="5548589"/>
            <a:chOff x="599089" y="1072055"/>
            <a:chExt cx="2735534" cy="5548589"/>
          </a:xfrm>
        </p:grpSpPr>
        <p:pic>
          <p:nvPicPr>
            <p:cNvPr id="50" name="Picture 49">
              <a:extLst>
                <a:ext uri="{FF2B5EF4-FFF2-40B4-BE49-F238E27FC236}">
                  <a16:creationId xmlns:a16="http://schemas.microsoft.com/office/drawing/2014/main" id="{603C9C09-96E5-9EC3-D02E-B6A03D49BCCD}"/>
                </a:ext>
              </a:extLst>
            </p:cNvPr>
            <p:cNvPicPr>
              <a:picLocks noChangeAspect="1"/>
            </p:cNvPicPr>
            <p:nvPr/>
          </p:nvPicPr>
          <p:blipFill>
            <a:blip r:embed="rId2"/>
            <a:srcRect/>
            <a:stretch/>
          </p:blipFill>
          <p:spPr>
            <a:xfrm>
              <a:off x="635309" y="1072055"/>
              <a:ext cx="2699314" cy="5548589"/>
            </a:xfrm>
            <a:prstGeom prst="rect">
              <a:avLst/>
            </a:prstGeom>
          </p:spPr>
        </p:pic>
        <p:sp>
          <p:nvSpPr>
            <p:cNvPr id="51" name="TextBox 50">
              <a:extLst>
                <a:ext uri="{FF2B5EF4-FFF2-40B4-BE49-F238E27FC236}">
                  <a16:creationId xmlns:a16="http://schemas.microsoft.com/office/drawing/2014/main" id="{C018D5A4-2FE6-5617-F739-7C59DADEAE5C}"/>
                </a:ext>
              </a:extLst>
            </p:cNvPr>
            <p:cNvSpPr txBox="1"/>
            <p:nvPr/>
          </p:nvSpPr>
          <p:spPr>
            <a:xfrm>
              <a:off x="599089" y="1618597"/>
              <a:ext cx="1277144" cy="292388"/>
            </a:xfrm>
            <a:prstGeom prst="rect">
              <a:avLst/>
            </a:prstGeom>
            <a:noFill/>
          </p:spPr>
          <p:txBody>
            <a:bodyPr wrap="none" rtlCol="0">
              <a:spAutoFit/>
            </a:bodyPr>
            <a:lstStyle/>
            <a:p>
              <a:r>
                <a:rPr lang="es-ES_tradnl" sz="1300" dirty="0">
                  <a:solidFill>
                    <a:srgbClr val="FF0000"/>
                  </a:solidFill>
                </a:rPr>
                <a:t>Asigna Pedidos</a:t>
              </a:r>
            </a:p>
          </p:txBody>
        </p:sp>
        <p:pic>
          <p:nvPicPr>
            <p:cNvPr id="52" name="Picture 51">
              <a:extLst>
                <a:ext uri="{FF2B5EF4-FFF2-40B4-BE49-F238E27FC236}">
                  <a16:creationId xmlns:a16="http://schemas.microsoft.com/office/drawing/2014/main" id="{C93B9A60-B0D7-BA7F-6646-B0D66F2C33FB}"/>
                </a:ext>
              </a:extLst>
            </p:cNvPr>
            <p:cNvPicPr>
              <a:picLocks noChangeAspect="1"/>
            </p:cNvPicPr>
            <p:nvPr/>
          </p:nvPicPr>
          <p:blipFill>
            <a:blip r:embed="rId4"/>
            <a:srcRect/>
            <a:stretch/>
          </p:blipFill>
          <p:spPr>
            <a:xfrm>
              <a:off x="679413" y="2016465"/>
              <a:ext cx="2590720" cy="331200"/>
            </a:xfrm>
            <a:prstGeom prst="rect">
              <a:avLst/>
            </a:prstGeom>
          </p:spPr>
        </p:pic>
        <p:sp>
          <p:nvSpPr>
            <p:cNvPr id="53" name="TextBox 52">
              <a:extLst>
                <a:ext uri="{FF2B5EF4-FFF2-40B4-BE49-F238E27FC236}">
                  <a16:creationId xmlns:a16="http://schemas.microsoft.com/office/drawing/2014/main" id="{D2ACA88C-8359-D1DE-ADB2-383FE34429D1}"/>
                </a:ext>
              </a:extLst>
            </p:cNvPr>
            <p:cNvSpPr txBox="1"/>
            <p:nvPr/>
          </p:nvSpPr>
          <p:spPr>
            <a:xfrm>
              <a:off x="756745" y="2044264"/>
              <a:ext cx="2438400" cy="276999"/>
            </a:xfrm>
            <a:prstGeom prst="rect">
              <a:avLst/>
            </a:prstGeom>
            <a:noFill/>
          </p:spPr>
          <p:txBody>
            <a:bodyPr wrap="square" rtlCol="0">
              <a:spAutoFit/>
            </a:bodyPr>
            <a:lstStyle/>
            <a:p>
              <a:pPr algn="ctr"/>
              <a:r>
                <a:rPr lang="es-ES_tradnl" sz="1200" dirty="0">
                  <a:solidFill>
                    <a:schemeClr val="bg1"/>
                  </a:solidFill>
                </a:rPr>
                <a:t>Asignar Pedidos</a:t>
              </a:r>
            </a:p>
          </p:txBody>
        </p:sp>
      </p:grpSp>
      <p:pic>
        <p:nvPicPr>
          <p:cNvPr id="7" name="Picture 6">
            <a:extLst>
              <a:ext uri="{FF2B5EF4-FFF2-40B4-BE49-F238E27FC236}">
                <a16:creationId xmlns:a16="http://schemas.microsoft.com/office/drawing/2014/main" id="{795B5A4F-BE37-D911-BAF2-59D4C515581D}"/>
              </a:ext>
            </a:extLst>
          </p:cNvPr>
          <p:cNvPicPr>
            <a:picLocks noChangeAspect="1"/>
          </p:cNvPicPr>
          <p:nvPr/>
        </p:nvPicPr>
        <p:blipFill>
          <a:blip r:embed="rId2"/>
          <a:srcRect/>
          <a:stretch/>
        </p:blipFill>
        <p:spPr>
          <a:xfrm>
            <a:off x="6263166" y="704195"/>
            <a:ext cx="2699314" cy="5548589"/>
          </a:xfrm>
          <a:prstGeom prst="rect">
            <a:avLst/>
          </a:prstGeom>
        </p:spPr>
      </p:pic>
    </p:spTree>
    <p:extLst>
      <p:ext uri="{BB962C8B-B14F-4D97-AF65-F5344CB8AC3E}">
        <p14:creationId xmlns:p14="http://schemas.microsoft.com/office/powerpoint/2010/main" val="3372291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F43EC-25F1-94CF-004E-9942C164D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B040C-8D05-0FE4-227E-91FCA6FF1F45}"/>
              </a:ext>
            </a:extLst>
          </p:cNvPr>
          <p:cNvSpPr>
            <a:spLocks noGrp="1"/>
          </p:cNvSpPr>
          <p:nvPr>
            <p:ph type="title"/>
          </p:nvPr>
        </p:nvSpPr>
        <p:spPr>
          <a:xfrm>
            <a:off x="249623" y="123388"/>
            <a:ext cx="10515600" cy="791013"/>
          </a:xfrm>
        </p:spPr>
        <p:txBody>
          <a:bodyPr/>
          <a:lstStyle/>
          <a:p>
            <a:r>
              <a:rPr lang="es-ES_tradnl" dirty="0"/>
              <a:t>Surtido, </a:t>
            </a:r>
            <a:r>
              <a:rPr lang="es-ES_tradnl" sz="3200" dirty="0"/>
              <a:t>Valida Bloque Inventario</a:t>
            </a:r>
          </a:p>
        </p:txBody>
      </p:sp>
      <p:sp>
        <p:nvSpPr>
          <p:cNvPr id="3" name="Content Placeholder 2">
            <a:extLst>
              <a:ext uri="{FF2B5EF4-FFF2-40B4-BE49-F238E27FC236}">
                <a16:creationId xmlns:a16="http://schemas.microsoft.com/office/drawing/2014/main" id="{335B0621-EF98-5EF1-BC40-88807D45097F}"/>
              </a:ext>
            </a:extLst>
          </p:cNvPr>
          <p:cNvSpPr>
            <a:spLocks noGrp="1"/>
          </p:cNvSpPr>
          <p:nvPr>
            <p:ph idx="1"/>
          </p:nvPr>
        </p:nvSpPr>
        <p:spPr>
          <a:xfrm>
            <a:off x="3594539" y="1072053"/>
            <a:ext cx="8145516" cy="5548590"/>
          </a:xfrm>
        </p:spPr>
        <p:txBody>
          <a:bodyPr/>
          <a:lstStyle/>
          <a:p>
            <a:r>
              <a:rPr lang="es-ES_tradnl" dirty="0"/>
              <a:t>Muestra el </a:t>
            </a:r>
            <a:r>
              <a:rPr lang="es-ES_tradnl" i="1" dirty="0" err="1"/>
              <a:t>fragment</a:t>
            </a:r>
            <a:r>
              <a:rPr lang="es-ES_tradnl" dirty="0"/>
              <a:t> de Confirmar Bloque.</a:t>
            </a:r>
          </a:p>
          <a:p>
            <a:r>
              <a:rPr lang="es-ES_tradnl" dirty="0"/>
              <a:t>Confirma el Bloque de Inventario.</a:t>
            </a:r>
          </a:p>
          <a:p>
            <a:r>
              <a:rPr lang="es-ES_tradnl" dirty="0"/>
              <a:t>Si ya lo confirmo, continua con el siguiente </a:t>
            </a:r>
            <a:r>
              <a:rPr lang="es-ES_tradnl" i="1" dirty="0" err="1"/>
              <a:t>fragment</a:t>
            </a:r>
            <a:r>
              <a:rPr lang="es-ES_tradnl" dirty="0"/>
              <a:t>.</a:t>
            </a:r>
          </a:p>
        </p:txBody>
      </p:sp>
      <p:pic>
        <p:nvPicPr>
          <p:cNvPr id="5" name="Picture 4">
            <a:extLst>
              <a:ext uri="{FF2B5EF4-FFF2-40B4-BE49-F238E27FC236}">
                <a16:creationId xmlns:a16="http://schemas.microsoft.com/office/drawing/2014/main" id="{9CD49418-BFE0-CAB0-01DE-805EC6299D7A}"/>
              </a:ext>
            </a:extLst>
          </p:cNvPr>
          <p:cNvPicPr>
            <a:picLocks noChangeAspect="1"/>
          </p:cNvPicPr>
          <p:nvPr/>
        </p:nvPicPr>
        <p:blipFill>
          <a:blip r:embed="rId2"/>
          <a:srcRect/>
          <a:stretch/>
        </p:blipFill>
        <p:spPr>
          <a:xfrm>
            <a:off x="635309" y="1072055"/>
            <a:ext cx="2699314" cy="5548589"/>
          </a:xfrm>
          <a:prstGeom prst="rect">
            <a:avLst/>
          </a:prstGeom>
        </p:spPr>
      </p:pic>
    </p:spTree>
    <p:extLst>
      <p:ext uri="{BB962C8B-B14F-4D97-AF65-F5344CB8AC3E}">
        <p14:creationId xmlns:p14="http://schemas.microsoft.com/office/powerpoint/2010/main" val="3792849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8E1B1-1539-24AA-8998-733455A2E99A}"/>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F37EB76-D12F-35BB-8C2D-2A8B7C858F8A}"/>
              </a:ext>
            </a:extLst>
          </p:cNvPr>
          <p:cNvGrpSpPr/>
          <p:nvPr/>
        </p:nvGrpSpPr>
        <p:grpSpPr>
          <a:xfrm>
            <a:off x="3412136" y="704196"/>
            <a:ext cx="2740788" cy="5548589"/>
            <a:chOff x="593835" y="1072055"/>
            <a:chExt cx="2740788" cy="5548589"/>
          </a:xfrm>
        </p:grpSpPr>
        <p:pic>
          <p:nvPicPr>
            <p:cNvPr id="8" name="Picture 7">
              <a:extLst>
                <a:ext uri="{FF2B5EF4-FFF2-40B4-BE49-F238E27FC236}">
                  <a16:creationId xmlns:a16="http://schemas.microsoft.com/office/drawing/2014/main" id="{805D1028-3C82-DBAE-3CBE-E2E7D2F53CB2}"/>
                </a:ext>
              </a:extLst>
            </p:cNvPr>
            <p:cNvPicPr>
              <a:picLocks noChangeAspect="1"/>
            </p:cNvPicPr>
            <p:nvPr/>
          </p:nvPicPr>
          <p:blipFill>
            <a:blip r:embed="rId2"/>
            <a:srcRect/>
            <a:stretch/>
          </p:blipFill>
          <p:spPr>
            <a:xfrm>
              <a:off x="635309" y="1072055"/>
              <a:ext cx="2699314" cy="5548589"/>
            </a:xfrm>
            <a:prstGeom prst="rect">
              <a:avLst/>
            </a:prstGeom>
          </p:spPr>
        </p:pic>
        <p:grpSp>
          <p:nvGrpSpPr>
            <p:cNvPr id="9" name="Group 8">
              <a:extLst>
                <a:ext uri="{FF2B5EF4-FFF2-40B4-BE49-F238E27FC236}">
                  <a16:creationId xmlns:a16="http://schemas.microsoft.com/office/drawing/2014/main" id="{B8BC9666-29C3-0CA9-A777-A0F985DB1067}"/>
                </a:ext>
              </a:extLst>
            </p:cNvPr>
            <p:cNvGrpSpPr/>
            <p:nvPr/>
          </p:nvGrpSpPr>
          <p:grpSpPr>
            <a:xfrm>
              <a:off x="599089" y="1618597"/>
              <a:ext cx="2661104" cy="838930"/>
              <a:chOff x="599089" y="1618597"/>
              <a:chExt cx="2661104" cy="838930"/>
            </a:xfrm>
          </p:grpSpPr>
          <p:sp>
            <p:nvSpPr>
              <p:cNvPr id="24" name="TextBox 23">
                <a:extLst>
                  <a:ext uri="{FF2B5EF4-FFF2-40B4-BE49-F238E27FC236}">
                    <a16:creationId xmlns:a16="http://schemas.microsoft.com/office/drawing/2014/main" id="{6C2ED07B-12CA-5966-A0F1-9764AA83EBCB}"/>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25" name="Rectangle 24">
                <a:extLst>
                  <a:ext uri="{FF2B5EF4-FFF2-40B4-BE49-F238E27FC236}">
                    <a16:creationId xmlns:a16="http://schemas.microsoft.com/office/drawing/2014/main" id="{75AB6B76-B703-F339-F275-7C44CB53CD23}"/>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6" name="Picture 25">
                <a:extLst>
                  <a:ext uri="{FF2B5EF4-FFF2-40B4-BE49-F238E27FC236}">
                    <a16:creationId xmlns:a16="http://schemas.microsoft.com/office/drawing/2014/main" id="{9950847D-309B-5A7F-ED62-53939DE50EBA}"/>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0" name="Group 9">
              <a:extLst>
                <a:ext uri="{FF2B5EF4-FFF2-40B4-BE49-F238E27FC236}">
                  <a16:creationId xmlns:a16="http://schemas.microsoft.com/office/drawing/2014/main" id="{3AD3F1D6-6C58-5313-D24B-4DDDBC7C5D8B}"/>
                </a:ext>
              </a:extLst>
            </p:cNvPr>
            <p:cNvGrpSpPr/>
            <p:nvPr/>
          </p:nvGrpSpPr>
          <p:grpSpPr>
            <a:xfrm>
              <a:off x="593839" y="2485698"/>
              <a:ext cx="2661104" cy="838930"/>
              <a:chOff x="599089" y="1618597"/>
              <a:chExt cx="2661104" cy="838930"/>
            </a:xfrm>
          </p:grpSpPr>
          <p:sp>
            <p:nvSpPr>
              <p:cNvPr id="21" name="TextBox 20">
                <a:extLst>
                  <a:ext uri="{FF2B5EF4-FFF2-40B4-BE49-F238E27FC236}">
                    <a16:creationId xmlns:a16="http://schemas.microsoft.com/office/drawing/2014/main" id="{A1C9EC1E-B836-CAD2-F6A9-BD677863D104}"/>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22" name="Rectangle 21">
                <a:extLst>
                  <a:ext uri="{FF2B5EF4-FFF2-40B4-BE49-F238E27FC236}">
                    <a16:creationId xmlns:a16="http://schemas.microsoft.com/office/drawing/2014/main" id="{FD834046-7AF7-5DF6-4485-3C99DE393323}"/>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3" name="Picture 22">
                <a:extLst>
                  <a:ext uri="{FF2B5EF4-FFF2-40B4-BE49-F238E27FC236}">
                    <a16:creationId xmlns:a16="http://schemas.microsoft.com/office/drawing/2014/main" id="{252EC5F8-FD93-7C60-2C1F-3E01921BB763}"/>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1" name="Group 10">
              <a:extLst>
                <a:ext uri="{FF2B5EF4-FFF2-40B4-BE49-F238E27FC236}">
                  <a16:creationId xmlns:a16="http://schemas.microsoft.com/office/drawing/2014/main" id="{A4813D0E-466F-7855-FA5F-841EF2B5FB23}"/>
                </a:ext>
              </a:extLst>
            </p:cNvPr>
            <p:cNvGrpSpPr/>
            <p:nvPr/>
          </p:nvGrpSpPr>
          <p:grpSpPr>
            <a:xfrm>
              <a:off x="593835" y="3368560"/>
              <a:ext cx="2661104" cy="838930"/>
              <a:chOff x="599089" y="1618597"/>
              <a:chExt cx="2661104" cy="838930"/>
            </a:xfrm>
          </p:grpSpPr>
          <p:sp>
            <p:nvSpPr>
              <p:cNvPr id="18" name="TextBox 17">
                <a:extLst>
                  <a:ext uri="{FF2B5EF4-FFF2-40B4-BE49-F238E27FC236}">
                    <a16:creationId xmlns:a16="http://schemas.microsoft.com/office/drawing/2014/main" id="{5319D66D-1B6E-11E4-CB59-D96773A5636D}"/>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19" name="Rectangle 18">
                <a:extLst>
                  <a:ext uri="{FF2B5EF4-FFF2-40B4-BE49-F238E27FC236}">
                    <a16:creationId xmlns:a16="http://schemas.microsoft.com/office/drawing/2014/main" id="{A589EC84-64C7-B5E6-EADE-BE6441293A82}"/>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0" name="Picture 19">
                <a:extLst>
                  <a:ext uri="{FF2B5EF4-FFF2-40B4-BE49-F238E27FC236}">
                    <a16:creationId xmlns:a16="http://schemas.microsoft.com/office/drawing/2014/main" id="{09F22E58-C510-AC36-119C-56A1D69361E4}"/>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12" name="Group 11">
              <a:extLst>
                <a:ext uri="{FF2B5EF4-FFF2-40B4-BE49-F238E27FC236}">
                  <a16:creationId xmlns:a16="http://schemas.microsoft.com/office/drawing/2014/main" id="{676D0AB7-CD25-2106-04A1-A7AA6CCAA31A}"/>
                </a:ext>
              </a:extLst>
            </p:cNvPr>
            <p:cNvGrpSpPr/>
            <p:nvPr/>
          </p:nvGrpSpPr>
          <p:grpSpPr>
            <a:xfrm>
              <a:off x="604349" y="4482655"/>
              <a:ext cx="2661104" cy="838930"/>
              <a:chOff x="599089" y="1618597"/>
              <a:chExt cx="2661104" cy="838930"/>
            </a:xfrm>
          </p:grpSpPr>
          <p:sp>
            <p:nvSpPr>
              <p:cNvPr id="15" name="TextBox 14">
                <a:extLst>
                  <a:ext uri="{FF2B5EF4-FFF2-40B4-BE49-F238E27FC236}">
                    <a16:creationId xmlns:a16="http://schemas.microsoft.com/office/drawing/2014/main" id="{AF0A038E-B4E4-2534-878D-2563A1B0DDA1}"/>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16" name="Rectangle 15">
                <a:extLst>
                  <a:ext uri="{FF2B5EF4-FFF2-40B4-BE49-F238E27FC236}">
                    <a16:creationId xmlns:a16="http://schemas.microsoft.com/office/drawing/2014/main" id="{8089995F-3501-E3B2-9353-3F7790E7C731}"/>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7" name="Picture 16">
                <a:extLst>
                  <a:ext uri="{FF2B5EF4-FFF2-40B4-BE49-F238E27FC236}">
                    <a16:creationId xmlns:a16="http://schemas.microsoft.com/office/drawing/2014/main" id="{16D22BAA-D512-48E5-0128-2F3EC101CBC0}"/>
                  </a:ext>
                </a:extLst>
              </p:cNvPr>
              <p:cNvPicPr>
                <a:picLocks noChangeAspect="1"/>
              </p:cNvPicPr>
              <p:nvPr/>
            </p:nvPicPr>
            <p:blipFill>
              <a:blip r:embed="rId3"/>
              <a:stretch>
                <a:fillRect/>
              </a:stretch>
            </p:blipFill>
            <p:spPr>
              <a:xfrm>
                <a:off x="2912927" y="2152727"/>
                <a:ext cx="304800" cy="304800"/>
              </a:xfrm>
              <a:prstGeom prst="rect">
                <a:avLst/>
              </a:prstGeom>
            </p:spPr>
          </p:pic>
        </p:grpSp>
        <p:sp>
          <p:nvSpPr>
            <p:cNvPr id="13" name="TextBox 12">
              <a:extLst>
                <a:ext uri="{FF2B5EF4-FFF2-40B4-BE49-F238E27FC236}">
                  <a16:creationId xmlns:a16="http://schemas.microsoft.com/office/drawing/2014/main" id="{E77072F0-3410-B22B-989A-EC04A8B2541E}"/>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pic>
          <p:nvPicPr>
            <p:cNvPr id="14" name="Picture 13" descr="A blue and white rectangles&#10;&#10;Description automatically generated">
              <a:extLst>
                <a:ext uri="{FF2B5EF4-FFF2-40B4-BE49-F238E27FC236}">
                  <a16:creationId xmlns:a16="http://schemas.microsoft.com/office/drawing/2014/main" id="{9954CB57-62B1-CD24-75D6-51F34EE6E5A4}"/>
                </a:ext>
              </a:extLst>
            </p:cNvPr>
            <p:cNvPicPr>
              <a:picLocks noChangeAspect="1"/>
            </p:cNvPicPr>
            <p:nvPr/>
          </p:nvPicPr>
          <p:blipFill>
            <a:blip r:embed="rId4"/>
            <a:stretch>
              <a:fillRect/>
            </a:stretch>
          </p:blipFill>
          <p:spPr>
            <a:xfrm>
              <a:off x="679411" y="5474354"/>
              <a:ext cx="2590725" cy="331200"/>
            </a:xfrm>
            <a:prstGeom prst="rect">
              <a:avLst/>
            </a:prstGeom>
          </p:spPr>
        </p:pic>
      </p:grpSp>
      <p:grpSp>
        <p:nvGrpSpPr>
          <p:cNvPr id="27" name="Group 26">
            <a:extLst>
              <a:ext uri="{FF2B5EF4-FFF2-40B4-BE49-F238E27FC236}">
                <a16:creationId xmlns:a16="http://schemas.microsoft.com/office/drawing/2014/main" id="{950026AA-FC38-C189-746B-B78421924E0C}"/>
              </a:ext>
            </a:extLst>
          </p:cNvPr>
          <p:cNvGrpSpPr/>
          <p:nvPr/>
        </p:nvGrpSpPr>
        <p:grpSpPr>
          <a:xfrm>
            <a:off x="6335540" y="704196"/>
            <a:ext cx="2740788" cy="5548589"/>
            <a:chOff x="593835" y="1072055"/>
            <a:chExt cx="2740788" cy="5548589"/>
          </a:xfrm>
        </p:grpSpPr>
        <p:pic>
          <p:nvPicPr>
            <p:cNvPr id="28" name="Picture 27">
              <a:extLst>
                <a:ext uri="{FF2B5EF4-FFF2-40B4-BE49-F238E27FC236}">
                  <a16:creationId xmlns:a16="http://schemas.microsoft.com/office/drawing/2014/main" id="{987F009B-6D71-708A-0357-A3346F6474C5}"/>
                </a:ext>
              </a:extLst>
            </p:cNvPr>
            <p:cNvPicPr>
              <a:picLocks noChangeAspect="1"/>
            </p:cNvPicPr>
            <p:nvPr/>
          </p:nvPicPr>
          <p:blipFill>
            <a:blip r:embed="rId2"/>
            <a:srcRect/>
            <a:stretch/>
          </p:blipFill>
          <p:spPr>
            <a:xfrm>
              <a:off x="635309" y="1072055"/>
              <a:ext cx="2699314" cy="5548589"/>
            </a:xfrm>
            <a:prstGeom prst="rect">
              <a:avLst/>
            </a:prstGeom>
          </p:spPr>
        </p:pic>
        <p:grpSp>
          <p:nvGrpSpPr>
            <p:cNvPr id="29" name="Group 28">
              <a:extLst>
                <a:ext uri="{FF2B5EF4-FFF2-40B4-BE49-F238E27FC236}">
                  <a16:creationId xmlns:a16="http://schemas.microsoft.com/office/drawing/2014/main" id="{717B643C-27E7-F8C5-577E-AACDBB65476D}"/>
                </a:ext>
              </a:extLst>
            </p:cNvPr>
            <p:cNvGrpSpPr/>
            <p:nvPr/>
          </p:nvGrpSpPr>
          <p:grpSpPr>
            <a:xfrm>
              <a:off x="599089" y="1618597"/>
              <a:ext cx="2661104" cy="838930"/>
              <a:chOff x="599089" y="1618597"/>
              <a:chExt cx="2661104" cy="838930"/>
            </a:xfrm>
          </p:grpSpPr>
          <p:sp>
            <p:nvSpPr>
              <p:cNvPr id="46" name="TextBox 45">
                <a:extLst>
                  <a:ext uri="{FF2B5EF4-FFF2-40B4-BE49-F238E27FC236}">
                    <a16:creationId xmlns:a16="http://schemas.microsoft.com/office/drawing/2014/main" id="{809A7FE5-7F4B-92AC-6E13-3744D23AC576}"/>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1</a:t>
                </a:r>
              </a:p>
            </p:txBody>
          </p:sp>
          <p:sp>
            <p:nvSpPr>
              <p:cNvPr id="47" name="Rectangle 46">
                <a:extLst>
                  <a:ext uri="{FF2B5EF4-FFF2-40B4-BE49-F238E27FC236}">
                    <a16:creationId xmlns:a16="http://schemas.microsoft.com/office/drawing/2014/main" id="{84CB1B22-A6F9-16DC-F333-048004E33046}"/>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8" name="Picture 47">
                <a:extLst>
                  <a:ext uri="{FF2B5EF4-FFF2-40B4-BE49-F238E27FC236}">
                    <a16:creationId xmlns:a16="http://schemas.microsoft.com/office/drawing/2014/main" id="{FA251F19-91A3-E7FE-861C-79CF236B9874}"/>
                  </a:ext>
                </a:extLst>
              </p:cNvPr>
              <p:cNvPicPr>
                <a:picLocks noChangeAspect="1"/>
              </p:cNvPicPr>
              <p:nvPr/>
            </p:nvPicPr>
            <p:blipFill>
              <a:blip r:embed="rId5"/>
              <a:srcRect/>
              <a:stretch/>
            </p:blipFill>
            <p:spPr>
              <a:xfrm>
                <a:off x="2912927" y="2152727"/>
                <a:ext cx="304800" cy="304800"/>
              </a:xfrm>
              <a:prstGeom prst="rect">
                <a:avLst/>
              </a:prstGeom>
            </p:spPr>
          </p:pic>
        </p:grpSp>
        <p:grpSp>
          <p:nvGrpSpPr>
            <p:cNvPr id="30" name="Group 29">
              <a:extLst>
                <a:ext uri="{FF2B5EF4-FFF2-40B4-BE49-F238E27FC236}">
                  <a16:creationId xmlns:a16="http://schemas.microsoft.com/office/drawing/2014/main" id="{C9AF16E4-00B5-C74C-E0C3-892B1EB4E6FB}"/>
                </a:ext>
              </a:extLst>
            </p:cNvPr>
            <p:cNvGrpSpPr/>
            <p:nvPr/>
          </p:nvGrpSpPr>
          <p:grpSpPr>
            <a:xfrm>
              <a:off x="593839" y="2485698"/>
              <a:ext cx="2661104" cy="838930"/>
              <a:chOff x="599089" y="1618597"/>
              <a:chExt cx="2661104" cy="838930"/>
            </a:xfrm>
          </p:grpSpPr>
          <p:sp>
            <p:nvSpPr>
              <p:cNvPr id="43" name="TextBox 42">
                <a:extLst>
                  <a:ext uri="{FF2B5EF4-FFF2-40B4-BE49-F238E27FC236}">
                    <a16:creationId xmlns:a16="http://schemas.microsoft.com/office/drawing/2014/main" id="{6B2E5B99-97CB-4881-057E-3ED6665297AB}"/>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2</a:t>
                </a:r>
              </a:p>
            </p:txBody>
          </p:sp>
          <p:sp>
            <p:nvSpPr>
              <p:cNvPr id="44" name="Rectangle 43">
                <a:extLst>
                  <a:ext uri="{FF2B5EF4-FFF2-40B4-BE49-F238E27FC236}">
                    <a16:creationId xmlns:a16="http://schemas.microsoft.com/office/drawing/2014/main" id="{63EBDCFB-7218-34D0-94CD-6FFC208A03DC}"/>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5" name="Picture 44">
                <a:extLst>
                  <a:ext uri="{FF2B5EF4-FFF2-40B4-BE49-F238E27FC236}">
                    <a16:creationId xmlns:a16="http://schemas.microsoft.com/office/drawing/2014/main" id="{5A99B9B8-E2B6-75BB-F04D-10B1ABEE6354}"/>
                  </a:ext>
                </a:extLst>
              </p:cNvPr>
              <p:cNvPicPr>
                <a:picLocks noChangeAspect="1"/>
              </p:cNvPicPr>
              <p:nvPr/>
            </p:nvPicPr>
            <p:blipFill>
              <a:blip r:embed="rId5"/>
              <a:srcRect/>
              <a:stretch/>
            </p:blipFill>
            <p:spPr>
              <a:xfrm>
                <a:off x="2912927" y="2152727"/>
                <a:ext cx="304800" cy="304800"/>
              </a:xfrm>
              <a:prstGeom prst="rect">
                <a:avLst/>
              </a:prstGeom>
            </p:spPr>
          </p:pic>
        </p:grpSp>
        <p:grpSp>
          <p:nvGrpSpPr>
            <p:cNvPr id="31" name="Group 30">
              <a:extLst>
                <a:ext uri="{FF2B5EF4-FFF2-40B4-BE49-F238E27FC236}">
                  <a16:creationId xmlns:a16="http://schemas.microsoft.com/office/drawing/2014/main" id="{BA3BB89E-9F39-3BE9-94A0-A23E191DAA54}"/>
                </a:ext>
              </a:extLst>
            </p:cNvPr>
            <p:cNvGrpSpPr/>
            <p:nvPr/>
          </p:nvGrpSpPr>
          <p:grpSpPr>
            <a:xfrm>
              <a:off x="593835" y="3368560"/>
              <a:ext cx="2661104" cy="838930"/>
              <a:chOff x="599089" y="1618597"/>
              <a:chExt cx="2661104" cy="838930"/>
            </a:xfrm>
          </p:grpSpPr>
          <p:sp>
            <p:nvSpPr>
              <p:cNvPr id="40" name="TextBox 39">
                <a:extLst>
                  <a:ext uri="{FF2B5EF4-FFF2-40B4-BE49-F238E27FC236}">
                    <a16:creationId xmlns:a16="http://schemas.microsoft.com/office/drawing/2014/main" id="{B7B734E9-197D-BF5E-7309-51F5331EFD25}"/>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3</a:t>
                </a:r>
              </a:p>
            </p:txBody>
          </p:sp>
          <p:sp>
            <p:nvSpPr>
              <p:cNvPr id="41" name="Rectangle 40">
                <a:extLst>
                  <a:ext uri="{FF2B5EF4-FFF2-40B4-BE49-F238E27FC236}">
                    <a16:creationId xmlns:a16="http://schemas.microsoft.com/office/drawing/2014/main" id="{0224C693-D4CA-AD43-509B-D09168907034}"/>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42" name="Picture 41">
                <a:extLst>
                  <a:ext uri="{FF2B5EF4-FFF2-40B4-BE49-F238E27FC236}">
                    <a16:creationId xmlns:a16="http://schemas.microsoft.com/office/drawing/2014/main" id="{4FD78982-7349-D076-FBAF-6BF61B3AA72B}"/>
                  </a:ext>
                </a:extLst>
              </p:cNvPr>
              <p:cNvPicPr>
                <a:picLocks noChangeAspect="1"/>
              </p:cNvPicPr>
              <p:nvPr/>
            </p:nvPicPr>
            <p:blipFill>
              <a:blip r:embed="rId3"/>
              <a:stretch>
                <a:fillRect/>
              </a:stretch>
            </p:blipFill>
            <p:spPr>
              <a:xfrm>
                <a:off x="2912927" y="2152727"/>
                <a:ext cx="304800" cy="304800"/>
              </a:xfrm>
              <a:prstGeom prst="rect">
                <a:avLst/>
              </a:prstGeom>
            </p:spPr>
          </p:pic>
        </p:grpSp>
        <p:grpSp>
          <p:nvGrpSpPr>
            <p:cNvPr id="32" name="Group 31">
              <a:extLst>
                <a:ext uri="{FF2B5EF4-FFF2-40B4-BE49-F238E27FC236}">
                  <a16:creationId xmlns:a16="http://schemas.microsoft.com/office/drawing/2014/main" id="{F9C472A3-8ADA-1D89-B11B-D5B861635A32}"/>
                </a:ext>
              </a:extLst>
            </p:cNvPr>
            <p:cNvGrpSpPr/>
            <p:nvPr/>
          </p:nvGrpSpPr>
          <p:grpSpPr>
            <a:xfrm>
              <a:off x="604349" y="4482655"/>
              <a:ext cx="2661104" cy="838930"/>
              <a:chOff x="599089" y="1618597"/>
              <a:chExt cx="2661104" cy="838930"/>
            </a:xfrm>
          </p:grpSpPr>
          <p:sp>
            <p:nvSpPr>
              <p:cNvPr id="37" name="TextBox 36">
                <a:extLst>
                  <a:ext uri="{FF2B5EF4-FFF2-40B4-BE49-F238E27FC236}">
                    <a16:creationId xmlns:a16="http://schemas.microsoft.com/office/drawing/2014/main" id="{0D61D723-0C88-0A9A-8CBC-B65C3529B68D}"/>
                  </a:ext>
                </a:extLst>
              </p:cNvPr>
              <p:cNvSpPr txBox="1"/>
              <p:nvPr/>
            </p:nvSpPr>
            <p:spPr>
              <a:xfrm>
                <a:off x="599089" y="1618597"/>
                <a:ext cx="803553" cy="292388"/>
              </a:xfrm>
              <a:prstGeom prst="rect">
                <a:avLst/>
              </a:prstGeom>
              <a:noFill/>
            </p:spPr>
            <p:txBody>
              <a:bodyPr wrap="none" rtlCol="0">
                <a:spAutoFit/>
              </a:bodyPr>
              <a:lstStyle/>
              <a:p>
                <a:r>
                  <a:rPr lang="es-ES_tradnl" sz="1300" dirty="0">
                    <a:solidFill>
                      <a:srgbClr val="FF0000"/>
                    </a:solidFill>
                  </a:rPr>
                  <a:t>Pedido n</a:t>
                </a:r>
              </a:p>
            </p:txBody>
          </p:sp>
          <p:sp>
            <p:nvSpPr>
              <p:cNvPr id="38" name="Rectangle 37">
                <a:extLst>
                  <a:ext uri="{FF2B5EF4-FFF2-40B4-BE49-F238E27FC236}">
                    <a16:creationId xmlns:a16="http://schemas.microsoft.com/office/drawing/2014/main" id="{BD7F38F6-713E-7331-33B5-4AFB2F55949F}"/>
                  </a:ext>
                </a:extLst>
              </p:cNvPr>
              <p:cNvSpPr/>
              <p:nvPr/>
            </p:nvSpPr>
            <p:spPr>
              <a:xfrm>
                <a:off x="704193" y="1910985"/>
                <a:ext cx="2556000" cy="546542"/>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9" name="Picture 38">
                <a:extLst>
                  <a:ext uri="{FF2B5EF4-FFF2-40B4-BE49-F238E27FC236}">
                    <a16:creationId xmlns:a16="http://schemas.microsoft.com/office/drawing/2014/main" id="{F0E468F2-02F7-AC47-9E44-25D30AF4BFB2}"/>
                  </a:ext>
                </a:extLst>
              </p:cNvPr>
              <p:cNvPicPr>
                <a:picLocks noChangeAspect="1"/>
              </p:cNvPicPr>
              <p:nvPr/>
            </p:nvPicPr>
            <p:blipFill>
              <a:blip r:embed="rId3"/>
              <a:stretch>
                <a:fillRect/>
              </a:stretch>
            </p:blipFill>
            <p:spPr>
              <a:xfrm>
                <a:off x="2912927" y="2152727"/>
                <a:ext cx="304800" cy="304800"/>
              </a:xfrm>
              <a:prstGeom prst="rect">
                <a:avLst/>
              </a:prstGeom>
            </p:spPr>
          </p:pic>
        </p:grpSp>
        <p:sp>
          <p:nvSpPr>
            <p:cNvPr id="33" name="TextBox 32">
              <a:extLst>
                <a:ext uri="{FF2B5EF4-FFF2-40B4-BE49-F238E27FC236}">
                  <a16:creationId xmlns:a16="http://schemas.microsoft.com/office/drawing/2014/main" id="{36C8CD35-7F41-2E99-235B-86F3F1DB2F18}"/>
                </a:ext>
              </a:extLst>
            </p:cNvPr>
            <p:cNvSpPr txBox="1"/>
            <p:nvPr/>
          </p:nvSpPr>
          <p:spPr>
            <a:xfrm>
              <a:off x="698939" y="4225158"/>
              <a:ext cx="404647" cy="292388"/>
            </a:xfrm>
            <a:prstGeom prst="rect">
              <a:avLst/>
            </a:prstGeom>
            <a:noFill/>
          </p:spPr>
          <p:txBody>
            <a:bodyPr wrap="square" rtlCol="0">
              <a:spAutoFit/>
            </a:bodyPr>
            <a:lstStyle/>
            <a:p>
              <a:r>
                <a:rPr lang="es-ES_tradnl" sz="1300" dirty="0">
                  <a:solidFill>
                    <a:srgbClr val="FF0000"/>
                  </a:solidFill>
                </a:rPr>
                <a:t>...     </a:t>
              </a:r>
            </a:p>
          </p:txBody>
        </p:sp>
        <p:sp>
          <p:nvSpPr>
            <p:cNvPr id="34" name="TextBox 33">
              <a:extLst>
                <a:ext uri="{FF2B5EF4-FFF2-40B4-BE49-F238E27FC236}">
                  <a16:creationId xmlns:a16="http://schemas.microsoft.com/office/drawing/2014/main" id="{F75D5ED8-87F0-2909-5FFE-A05EAC35E383}"/>
                </a:ext>
              </a:extLst>
            </p:cNvPr>
            <p:cNvSpPr txBox="1"/>
            <p:nvPr/>
          </p:nvSpPr>
          <p:spPr>
            <a:xfrm>
              <a:off x="698939" y="2264978"/>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CONT0000001</a:t>
              </a:r>
            </a:p>
          </p:txBody>
        </p:sp>
        <p:sp>
          <p:nvSpPr>
            <p:cNvPr id="35" name="TextBox 34">
              <a:extLst>
                <a:ext uri="{FF2B5EF4-FFF2-40B4-BE49-F238E27FC236}">
                  <a16:creationId xmlns:a16="http://schemas.microsoft.com/office/drawing/2014/main" id="{2D20E2B7-BE37-8F50-4977-07C21B33F5DB}"/>
                </a:ext>
              </a:extLst>
            </p:cNvPr>
            <p:cNvSpPr txBox="1"/>
            <p:nvPr/>
          </p:nvSpPr>
          <p:spPr>
            <a:xfrm>
              <a:off x="704195" y="3132081"/>
              <a:ext cx="1568058" cy="230832"/>
            </a:xfrm>
            <a:prstGeom prst="rect">
              <a:avLst/>
            </a:prstGeom>
            <a:noFill/>
          </p:spPr>
          <p:txBody>
            <a:bodyPr wrap="none" rtlCol="0">
              <a:spAutoFit/>
            </a:bodyPr>
            <a:lstStyle/>
            <a:p>
              <a:r>
                <a:rPr lang="es-ES_tradnl" sz="900" dirty="0"/>
                <a:t>Contenedor:</a:t>
              </a:r>
              <a:r>
                <a:rPr lang="es-ES_tradnl" sz="900" dirty="0">
                  <a:solidFill>
                    <a:srgbClr val="FF0000"/>
                  </a:solidFill>
                </a:rPr>
                <a:t> CONT0001001</a:t>
              </a:r>
            </a:p>
          </p:txBody>
        </p:sp>
        <p:pic>
          <p:nvPicPr>
            <p:cNvPr id="36" name="Picture 35" descr="A blue and white rectangles&#10;&#10;Description automatically generated">
              <a:extLst>
                <a:ext uri="{FF2B5EF4-FFF2-40B4-BE49-F238E27FC236}">
                  <a16:creationId xmlns:a16="http://schemas.microsoft.com/office/drawing/2014/main" id="{DD1B3289-B922-F03C-D7B4-6D1D8F65CC9D}"/>
                </a:ext>
              </a:extLst>
            </p:cNvPr>
            <p:cNvPicPr>
              <a:picLocks noChangeAspect="1"/>
            </p:cNvPicPr>
            <p:nvPr/>
          </p:nvPicPr>
          <p:blipFill>
            <a:blip r:embed="rId4"/>
            <a:stretch>
              <a:fillRect/>
            </a:stretch>
          </p:blipFill>
          <p:spPr>
            <a:xfrm>
              <a:off x="679411" y="5474354"/>
              <a:ext cx="2590725" cy="331200"/>
            </a:xfrm>
            <a:prstGeom prst="rect">
              <a:avLst/>
            </a:prstGeom>
          </p:spPr>
        </p:pic>
      </p:grpSp>
    </p:spTree>
    <p:extLst>
      <p:ext uri="{BB962C8B-B14F-4D97-AF65-F5344CB8AC3E}">
        <p14:creationId xmlns:p14="http://schemas.microsoft.com/office/powerpoint/2010/main" val="104173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B98FC-0E2F-847D-9554-F1BD07A897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8E47FA-4D08-7767-D8ED-67A93F705D19}"/>
              </a:ext>
            </a:extLst>
          </p:cNvPr>
          <p:cNvSpPr>
            <a:spLocks noGrp="1"/>
          </p:cNvSpPr>
          <p:nvPr>
            <p:ph type="title"/>
          </p:nvPr>
        </p:nvSpPr>
        <p:spPr>
          <a:xfrm>
            <a:off x="249623" y="123388"/>
            <a:ext cx="10515600" cy="791013"/>
          </a:xfrm>
        </p:spPr>
        <p:txBody>
          <a:bodyPr/>
          <a:lstStyle/>
          <a:p>
            <a:r>
              <a:rPr lang="es-ES_tradnl" dirty="0"/>
              <a:t>Surtido, </a:t>
            </a:r>
            <a:r>
              <a:rPr lang="es-ES_tradnl" sz="3200" dirty="0"/>
              <a:t>Abre Transporte</a:t>
            </a:r>
          </a:p>
        </p:txBody>
      </p:sp>
      <p:sp>
        <p:nvSpPr>
          <p:cNvPr id="3" name="Content Placeholder 2">
            <a:extLst>
              <a:ext uri="{FF2B5EF4-FFF2-40B4-BE49-F238E27FC236}">
                <a16:creationId xmlns:a16="http://schemas.microsoft.com/office/drawing/2014/main" id="{8A7EA704-08E3-2D5C-6D7E-D98D1E364DB4}"/>
              </a:ext>
            </a:extLst>
          </p:cNvPr>
          <p:cNvSpPr>
            <a:spLocks noGrp="1"/>
          </p:cNvSpPr>
          <p:nvPr>
            <p:ph idx="1"/>
          </p:nvPr>
        </p:nvSpPr>
        <p:spPr>
          <a:xfrm>
            <a:off x="3594538" y="1072053"/>
            <a:ext cx="8292661" cy="5548590"/>
          </a:xfrm>
        </p:spPr>
        <p:txBody>
          <a:bodyPr/>
          <a:lstStyle/>
          <a:p>
            <a:r>
              <a:rPr lang="es-ES_tradnl" dirty="0"/>
              <a:t>Muestra el </a:t>
            </a:r>
            <a:r>
              <a:rPr lang="es-ES_tradnl" i="1" dirty="0" err="1"/>
              <a:t>fragment</a:t>
            </a:r>
            <a:r>
              <a:rPr lang="es-ES_tradnl" dirty="0"/>
              <a:t> de Surtido.</a:t>
            </a:r>
          </a:p>
          <a:p>
            <a:r>
              <a:rPr lang="es-ES_tradnl" dirty="0"/>
              <a:t>Muestra el </a:t>
            </a:r>
            <a:r>
              <a:rPr lang="es-ES_tradnl" i="1" dirty="0" err="1"/>
              <a:t>stage</a:t>
            </a:r>
            <a:r>
              <a:rPr lang="es-ES_tradnl" dirty="0"/>
              <a:t> de Transporte.</a:t>
            </a:r>
          </a:p>
          <a:p>
            <a:r>
              <a:rPr lang="es-ES_tradnl" dirty="0"/>
              <a:t>Si ya está el Transporte abierto muestra los datos del Transporte.</a:t>
            </a:r>
          </a:p>
          <a:p>
            <a:r>
              <a:rPr lang="es-ES_tradnl" dirty="0"/>
              <a:t>Busca el Transporte y lo abre.</a:t>
            </a:r>
          </a:p>
          <a:p>
            <a:r>
              <a:rPr lang="es-ES_tradnl" dirty="0"/>
              <a:t>En el </a:t>
            </a:r>
            <a:r>
              <a:rPr lang="es-ES_tradnl" sz="2600" i="1" dirty="0" err="1"/>
              <a:t>backend</a:t>
            </a:r>
            <a:r>
              <a:rPr lang="es-ES_tradnl" dirty="0"/>
              <a:t> se crea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apertura de </a:t>
            </a:r>
            <a:r>
              <a:rPr lang="es-ES_tradnl" sz="2400" dirty="0" err="1">
                <a:latin typeface="Consolas" panose="020B0609020204030204" pitchFamily="49" charset="0"/>
                <a:cs typeface="Consolas" panose="020B0609020204030204" pitchFamily="49" charset="0"/>
              </a:rPr>
              <a:t>fechaasignacion</a:t>
            </a:r>
            <a:r>
              <a:rPr lang="es-ES_tradnl" dirty="0"/>
              <a:t>. Se coloca el estado de ‘01’ (asignado).</a:t>
            </a:r>
          </a:p>
        </p:txBody>
      </p:sp>
      <p:pic>
        <p:nvPicPr>
          <p:cNvPr id="6" name="Picture 5">
            <a:extLst>
              <a:ext uri="{FF2B5EF4-FFF2-40B4-BE49-F238E27FC236}">
                <a16:creationId xmlns:a16="http://schemas.microsoft.com/office/drawing/2014/main" id="{5777ED97-9D0D-4CD3-B3E9-EEC80828C513}"/>
              </a:ext>
            </a:extLst>
          </p:cNvPr>
          <p:cNvPicPr>
            <a:picLocks noChangeAspect="1"/>
          </p:cNvPicPr>
          <p:nvPr/>
        </p:nvPicPr>
        <p:blipFill>
          <a:blip r:embed="rId2"/>
          <a:srcRect/>
          <a:stretch/>
        </p:blipFill>
        <p:spPr>
          <a:xfrm>
            <a:off x="635309" y="1072055"/>
            <a:ext cx="2699313" cy="5548589"/>
          </a:xfrm>
          <a:prstGeom prst="rect">
            <a:avLst/>
          </a:prstGeom>
        </p:spPr>
      </p:pic>
    </p:spTree>
    <p:extLst>
      <p:ext uri="{BB962C8B-B14F-4D97-AF65-F5344CB8AC3E}">
        <p14:creationId xmlns:p14="http://schemas.microsoft.com/office/powerpoint/2010/main" val="317286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9038E-5E25-234F-F873-E0578EE98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8A2AE-2A73-1754-71F7-AF9483F35A75}"/>
              </a:ext>
            </a:extLst>
          </p:cNvPr>
          <p:cNvSpPr>
            <a:spLocks noGrp="1"/>
          </p:cNvSpPr>
          <p:nvPr>
            <p:ph type="title"/>
          </p:nvPr>
        </p:nvSpPr>
        <p:spPr>
          <a:xfrm>
            <a:off x="249623" y="123388"/>
            <a:ext cx="10515600" cy="791013"/>
          </a:xfrm>
        </p:spPr>
        <p:txBody>
          <a:bodyPr/>
          <a:lstStyle/>
          <a:p>
            <a:r>
              <a:rPr lang="es-ES_tradnl" dirty="0"/>
              <a:t>Surtido, </a:t>
            </a:r>
            <a:r>
              <a:rPr lang="es-ES_tradnl" sz="3200" dirty="0"/>
              <a:t>Cancela Transporte</a:t>
            </a:r>
          </a:p>
        </p:txBody>
      </p:sp>
      <p:sp>
        <p:nvSpPr>
          <p:cNvPr id="3" name="Content Placeholder 2">
            <a:extLst>
              <a:ext uri="{FF2B5EF4-FFF2-40B4-BE49-F238E27FC236}">
                <a16:creationId xmlns:a16="http://schemas.microsoft.com/office/drawing/2014/main" id="{9B123C47-8E0A-BDD0-E123-6202EA2ECF37}"/>
              </a:ext>
            </a:extLst>
          </p:cNvPr>
          <p:cNvSpPr>
            <a:spLocks noGrp="1"/>
          </p:cNvSpPr>
          <p:nvPr>
            <p:ph idx="1"/>
          </p:nvPr>
        </p:nvSpPr>
        <p:spPr>
          <a:xfrm>
            <a:off x="3594538" y="1072053"/>
            <a:ext cx="8292661" cy="5548590"/>
          </a:xfrm>
        </p:spPr>
        <p:txBody>
          <a:bodyPr/>
          <a:lstStyle/>
          <a:p>
            <a:r>
              <a:rPr lang="es-ES_tradnl" dirty="0"/>
              <a:t>Si ya está el Transporte abierto muestra los datos del Transporte.</a:t>
            </a:r>
          </a:p>
          <a:p>
            <a:r>
              <a:rPr lang="es-ES_tradnl" dirty="0"/>
              <a:t>El Transporte se puede cancelar (clic en el botón cancelar).</a:t>
            </a:r>
          </a:p>
          <a:p>
            <a:r>
              <a:rPr lang="es-ES_tradnl" dirty="0"/>
              <a:t>Al cancelar en el </a:t>
            </a:r>
            <a:r>
              <a:rPr lang="es-ES_tradnl" sz="2600" i="1" dirty="0" err="1"/>
              <a:t>backend</a:t>
            </a:r>
            <a:r>
              <a:rPr lang="es-ES_tradnl" dirty="0"/>
              <a:t> se coloca el horario de apertura de </a:t>
            </a:r>
            <a:r>
              <a:rPr lang="es-ES_tradnl" sz="2400" dirty="0" err="1">
                <a:latin typeface="Consolas" panose="020B0609020204030204" pitchFamily="49" charset="0"/>
                <a:cs typeface="Consolas" panose="020B0609020204030204" pitchFamily="49" charset="0"/>
              </a:rPr>
              <a:t>fechacancelacion</a:t>
            </a:r>
            <a:r>
              <a:rPr lang="es-ES_tradnl" dirty="0"/>
              <a:t>. Se coloca el estado de ‘10’ (cancelado).</a:t>
            </a:r>
          </a:p>
        </p:txBody>
      </p:sp>
      <p:pic>
        <p:nvPicPr>
          <p:cNvPr id="6" name="Picture 5">
            <a:extLst>
              <a:ext uri="{FF2B5EF4-FFF2-40B4-BE49-F238E27FC236}">
                <a16:creationId xmlns:a16="http://schemas.microsoft.com/office/drawing/2014/main" id="{267389B8-A11C-4918-21FC-243EDB4F662B}"/>
              </a:ext>
            </a:extLst>
          </p:cNvPr>
          <p:cNvPicPr>
            <a:picLocks noChangeAspect="1"/>
          </p:cNvPicPr>
          <p:nvPr/>
        </p:nvPicPr>
        <p:blipFill>
          <a:blip r:embed="rId2"/>
          <a:srcRect/>
          <a:stretch/>
        </p:blipFill>
        <p:spPr>
          <a:xfrm>
            <a:off x="635309" y="1072056"/>
            <a:ext cx="2699312" cy="5548587"/>
          </a:xfrm>
          <a:prstGeom prst="rect">
            <a:avLst/>
          </a:prstGeom>
        </p:spPr>
      </p:pic>
    </p:spTree>
    <p:extLst>
      <p:ext uri="{BB962C8B-B14F-4D97-AF65-F5344CB8AC3E}">
        <p14:creationId xmlns:p14="http://schemas.microsoft.com/office/powerpoint/2010/main" val="202115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81D4-22FA-6AA5-3AAC-0C3D983C3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0CE13-5818-4219-4E22-6E046E54F357}"/>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AD0987BA-30D0-E168-C49E-3CCEBD63DE42}"/>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Pedidos.</a:t>
            </a:r>
          </a:p>
          <a:p>
            <a:r>
              <a:rPr lang="es-ES_tradnl" dirty="0"/>
              <a:t>Si ya están asignados los Pedidos, muestra los datos de los Pedidos.</a:t>
            </a:r>
          </a:p>
          <a:p>
            <a:r>
              <a:rPr lang="es-ES_tradnl" dirty="0"/>
              <a:t>En caso de que no estén asignados, se solicita que se asignen los Pedidos (clic en botón ‘Asignar Pedidos’).</a:t>
            </a:r>
          </a:p>
          <a:p>
            <a:endParaRPr lang="es-ES_tradnl" dirty="0"/>
          </a:p>
        </p:txBody>
      </p:sp>
      <p:pic>
        <p:nvPicPr>
          <p:cNvPr id="5" name="Picture 4">
            <a:extLst>
              <a:ext uri="{FF2B5EF4-FFF2-40B4-BE49-F238E27FC236}">
                <a16:creationId xmlns:a16="http://schemas.microsoft.com/office/drawing/2014/main" id="{0C574FE5-D616-4414-EA12-F9E46D438360}"/>
              </a:ext>
            </a:extLst>
          </p:cNvPr>
          <p:cNvPicPr>
            <a:picLocks noChangeAspect="1"/>
          </p:cNvPicPr>
          <p:nvPr/>
        </p:nvPicPr>
        <p:blipFill>
          <a:blip r:embed="rId2"/>
          <a:srcRect/>
          <a:stretch/>
        </p:blipFill>
        <p:spPr>
          <a:xfrm>
            <a:off x="635309" y="1072056"/>
            <a:ext cx="2699312" cy="5548587"/>
          </a:xfrm>
          <a:prstGeom prst="rect">
            <a:avLst/>
          </a:prstGeom>
        </p:spPr>
      </p:pic>
    </p:spTree>
    <p:extLst>
      <p:ext uri="{BB962C8B-B14F-4D97-AF65-F5344CB8AC3E}">
        <p14:creationId xmlns:p14="http://schemas.microsoft.com/office/powerpoint/2010/main" val="55468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95D32-B30D-657D-36D8-A108A42CD5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99BC0-F093-32B4-AE8C-1BE6490A5CFE}"/>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C4BA666C-125C-1FFC-0C1D-6488AE831012}"/>
              </a:ext>
            </a:extLst>
          </p:cNvPr>
          <p:cNvSpPr>
            <a:spLocks noGrp="1"/>
          </p:cNvSpPr>
          <p:nvPr>
            <p:ph idx="1"/>
          </p:nvPr>
        </p:nvSpPr>
        <p:spPr>
          <a:xfrm>
            <a:off x="3594538" y="1072053"/>
            <a:ext cx="8292661" cy="5548590"/>
          </a:xfrm>
        </p:spPr>
        <p:txBody>
          <a:bodyPr>
            <a:normAutofit lnSpcReduction="10000"/>
          </a:bodyPr>
          <a:lstStyle/>
          <a:p>
            <a:r>
              <a:rPr lang="es-ES_tradnl" dirty="0"/>
              <a:t>Para asignar los Pedidos se sigue esta lógica en el </a:t>
            </a:r>
            <a:r>
              <a:rPr lang="es-ES_tradnl" sz="2800" i="1" dirty="0" err="1"/>
              <a:t>backend</a:t>
            </a:r>
            <a:r>
              <a:rPr lang="es-ES_tradnl" dirty="0"/>
              <a:t>. </a:t>
            </a:r>
          </a:p>
          <a:p>
            <a:r>
              <a:rPr lang="es-ES_tradnl" dirty="0"/>
              <a:t>(1) En base al Bloque del Surtidor se obtiene el Pedido de Mayor Prioridad. (2) Del Pedido de Mayor prioridad se obtiene la Ruta. (3) Con la Ruta ya sabemos el Tipo de Surtido.</a:t>
            </a:r>
          </a:p>
          <a:p>
            <a:r>
              <a:rPr lang="es-ES_tradnl" dirty="0"/>
              <a:t>(4) Si el Tipo de Surtido es ‘Simultáneo’, se mandan n-pedidos de acuerdo con el número máximo de Contenedores del Transporte. Si el Tipo de Surtido es ‘Pedido Completo’, se manda un solo Pedido.</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la prioridad del primer Pedido </a:t>
            </a:r>
            <a:r>
              <a:rPr lang="es-ES_tradnl" sz="2400" dirty="0">
                <a:latin typeface="Consolas" panose="020B0609020204030204" pitchFamily="49" charset="0"/>
                <a:cs typeface="Consolas" panose="020B0609020204030204" pitchFamily="49" charset="0"/>
              </a:rPr>
              <a:t>prioridad</a:t>
            </a:r>
            <a:r>
              <a:rPr lang="es-ES_tradnl" dirty="0"/>
              <a:t>. Se coloca el horario de </a:t>
            </a:r>
            <a:r>
              <a:rPr lang="es-ES_tradnl" sz="2400" dirty="0" err="1">
                <a:latin typeface="Consolas" panose="020B0609020204030204" pitchFamily="49" charset="0"/>
                <a:cs typeface="Consolas" panose="020B0609020204030204" pitchFamily="49" charset="0"/>
              </a:rPr>
              <a:t>fechapedidos</a:t>
            </a:r>
            <a:r>
              <a:rPr lang="es-ES_tradnl" sz="2800" dirty="0">
                <a:latin typeface="Consolas" panose="020B0609020204030204" pitchFamily="49" charset="0"/>
                <a:cs typeface="Consolas" panose="020B0609020204030204" pitchFamily="49" charset="0"/>
              </a:rPr>
              <a:t>.</a:t>
            </a:r>
            <a:endParaRPr lang="es-ES_tradnl" dirty="0"/>
          </a:p>
          <a:p>
            <a:endParaRPr lang="es-ES_tradnl" dirty="0"/>
          </a:p>
        </p:txBody>
      </p:sp>
      <p:pic>
        <p:nvPicPr>
          <p:cNvPr id="23" name="Picture 22">
            <a:extLst>
              <a:ext uri="{FF2B5EF4-FFF2-40B4-BE49-F238E27FC236}">
                <a16:creationId xmlns:a16="http://schemas.microsoft.com/office/drawing/2014/main" id="{3804E177-6EFC-9327-10D9-66B0FB53C032}"/>
              </a:ext>
            </a:extLst>
          </p:cNvPr>
          <p:cNvPicPr>
            <a:picLocks noChangeAspect="1"/>
          </p:cNvPicPr>
          <p:nvPr/>
        </p:nvPicPr>
        <p:blipFill>
          <a:blip r:embed="rId2"/>
          <a:srcRect/>
          <a:stretch/>
        </p:blipFill>
        <p:spPr>
          <a:xfrm>
            <a:off x="635309" y="1072057"/>
            <a:ext cx="2699312" cy="5548585"/>
          </a:xfrm>
          <a:prstGeom prst="rect">
            <a:avLst/>
          </a:prstGeom>
        </p:spPr>
      </p:pic>
    </p:spTree>
    <p:extLst>
      <p:ext uri="{BB962C8B-B14F-4D97-AF65-F5344CB8AC3E}">
        <p14:creationId xmlns:p14="http://schemas.microsoft.com/office/powerpoint/2010/main" val="389846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C3B73-921E-D88D-A518-AEAB7E9ED1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360C23-40ED-E1B4-F478-99EAA73783BE}"/>
              </a:ext>
            </a:extLst>
          </p:cNvPr>
          <p:cNvSpPr>
            <a:spLocks noGrp="1"/>
          </p:cNvSpPr>
          <p:nvPr>
            <p:ph type="title"/>
          </p:nvPr>
        </p:nvSpPr>
        <p:spPr>
          <a:xfrm>
            <a:off x="249623" y="123388"/>
            <a:ext cx="10515600" cy="791013"/>
          </a:xfrm>
        </p:spPr>
        <p:txBody>
          <a:bodyPr/>
          <a:lstStyle/>
          <a:p>
            <a:r>
              <a:rPr lang="es-ES_tradnl" dirty="0"/>
              <a:t>Surtido, </a:t>
            </a:r>
            <a:r>
              <a:rPr lang="es-ES_tradnl" sz="3200" dirty="0"/>
              <a:t>Muestra Pedidos</a:t>
            </a:r>
          </a:p>
        </p:txBody>
      </p:sp>
      <p:sp>
        <p:nvSpPr>
          <p:cNvPr id="3" name="Content Placeholder 2">
            <a:extLst>
              <a:ext uri="{FF2B5EF4-FFF2-40B4-BE49-F238E27FC236}">
                <a16:creationId xmlns:a16="http://schemas.microsoft.com/office/drawing/2014/main" id="{15B0B908-079F-6868-AA0C-892C20C02CC3}"/>
              </a:ext>
            </a:extLst>
          </p:cNvPr>
          <p:cNvSpPr>
            <a:spLocks noGrp="1"/>
          </p:cNvSpPr>
          <p:nvPr>
            <p:ph idx="1"/>
          </p:nvPr>
        </p:nvSpPr>
        <p:spPr>
          <a:xfrm>
            <a:off x="3594538" y="1072053"/>
            <a:ext cx="8292661" cy="5548590"/>
          </a:xfrm>
        </p:spPr>
        <p:txBody>
          <a:bodyPr>
            <a:normAutofit/>
          </a:bodyPr>
          <a:lstStyle/>
          <a:p>
            <a:r>
              <a:rPr lang="es-ES_tradnl" dirty="0"/>
              <a:t>Un Pedido es un conjunto de Ordenes de Surtido (se identifica el conjunto con el atributo </a:t>
            </a:r>
            <a:r>
              <a:rPr lang="es-ES_tradnl" sz="2400" dirty="0" err="1">
                <a:latin typeface="Consolas" panose="020B0609020204030204" pitchFamily="49" charset="0"/>
                <a:cs typeface="Consolas" panose="020B0609020204030204" pitchFamily="49" charset="0"/>
              </a:rPr>
              <a:t>idpedido</a:t>
            </a:r>
            <a:r>
              <a:rPr lang="es-ES_tradnl" dirty="0"/>
              <a:t> de la tabla </a:t>
            </a:r>
            <a:r>
              <a:rPr lang="es-ES_tradnl" sz="2400" dirty="0" err="1">
                <a:latin typeface="Consolas" panose="020B0609020204030204" pitchFamily="49" charset="0"/>
                <a:cs typeface="Consolas" panose="020B0609020204030204" pitchFamily="49" charset="0"/>
              </a:rPr>
              <a:t>OrdenSurtido</a:t>
            </a:r>
            <a:r>
              <a:rPr lang="es-ES_tradnl" dirty="0"/>
              <a:t>).</a:t>
            </a:r>
          </a:p>
          <a:p>
            <a:r>
              <a:rPr lang="es-ES_tradnl" dirty="0"/>
              <a:t>Si el tipo de surtido es 'Pedido Completo’ en un Pedido pueden ir n-Ordenes de Surtido, solo se separan las que son de bloques excluyentes.</a:t>
            </a:r>
          </a:p>
          <a:p>
            <a:r>
              <a:rPr lang="es-ES_tradnl" dirty="0"/>
              <a:t>Si el tipo de surtido es ‘Simultaneo’ en un Pedido va una sola Orden de Surtido.</a:t>
            </a:r>
          </a:p>
          <a:p>
            <a:r>
              <a:rPr lang="es-ES_tradnl" dirty="0"/>
              <a:t>La ventaja es que el número de viajes de surtido (Transportes) es menor, porque cualquiera de los dos tipos de surtido ‘agrupan’ varias Ordenes de Surtido.</a:t>
            </a:r>
          </a:p>
          <a:p>
            <a:endParaRPr lang="es-ES_tradnl" dirty="0"/>
          </a:p>
          <a:p>
            <a:endParaRPr lang="es-ES_tradnl" dirty="0"/>
          </a:p>
        </p:txBody>
      </p:sp>
      <p:pic>
        <p:nvPicPr>
          <p:cNvPr id="4" name="Picture 3">
            <a:extLst>
              <a:ext uri="{FF2B5EF4-FFF2-40B4-BE49-F238E27FC236}">
                <a16:creationId xmlns:a16="http://schemas.microsoft.com/office/drawing/2014/main" id="{093910D6-DFB3-36B7-5D79-A8743253E382}"/>
              </a:ext>
            </a:extLst>
          </p:cNvPr>
          <p:cNvPicPr>
            <a:picLocks noChangeAspect="1"/>
          </p:cNvPicPr>
          <p:nvPr/>
        </p:nvPicPr>
        <p:blipFill>
          <a:blip r:embed="rId2"/>
          <a:srcRect/>
          <a:stretch/>
        </p:blipFill>
        <p:spPr>
          <a:xfrm>
            <a:off x="635309" y="1072057"/>
            <a:ext cx="2699312" cy="5548585"/>
          </a:xfrm>
          <a:prstGeom prst="rect">
            <a:avLst/>
          </a:prstGeom>
        </p:spPr>
      </p:pic>
    </p:spTree>
    <p:extLst>
      <p:ext uri="{BB962C8B-B14F-4D97-AF65-F5344CB8AC3E}">
        <p14:creationId xmlns:p14="http://schemas.microsoft.com/office/powerpoint/2010/main" val="338362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D4DDB-9E25-650A-BABB-ED405C838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D4DE9A-DDF4-D831-6030-50B373FBCD6C}"/>
              </a:ext>
            </a:extLst>
          </p:cNvPr>
          <p:cNvSpPr>
            <a:spLocks noGrp="1"/>
          </p:cNvSpPr>
          <p:nvPr>
            <p:ph type="title"/>
          </p:nvPr>
        </p:nvSpPr>
        <p:spPr>
          <a:xfrm>
            <a:off x="249623" y="123388"/>
            <a:ext cx="10515600" cy="791013"/>
          </a:xfrm>
        </p:spPr>
        <p:txBody>
          <a:bodyPr/>
          <a:lstStyle/>
          <a:p>
            <a:r>
              <a:rPr lang="es-ES_tradnl" dirty="0"/>
              <a:t>Surtido, </a:t>
            </a:r>
            <a:r>
              <a:rPr lang="es-ES_tradnl" sz="3200" dirty="0"/>
              <a:t>Asigna Contenedores</a:t>
            </a:r>
          </a:p>
        </p:txBody>
      </p:sp>
      <p:sp>
        <p:nvSpPr>
          <p:cNvPr id="3" name="Content Placeholder 2">
            <a:extLst>
              <a:ext uri="{FF2B5EF4-FFF2-40B4-BE49-F238E27FC236}">
                <a16:creationId xmlns:a16="http://schemas.microsoft.com/office/drawing/2014/main" id="{23AA209D-7E6A-F887-A00A-9E221D4E3732}"/>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Pedidos.</a:t>
            </a:r>
          </a:p>
          <a:p>
            <a:r>
              <a:rPr lang="es-ES_tradnl" dirty="0"/>
              <a:t>De cada Pedido se solicita el Contenedor. Se recomienda el tamaño de Contenedor de acuerdo con el Volumen del Pedido. Clic en el icono.  </a:t>
            </a:r>
          </a:p>
          <a:p>
            <a:r>
              <a:rPr lang="es-ES_tradnl" dirty="0"/>
              <a:t>Al terminar de asignar los Contenedores se puede continuar. Todos los Pedidos muestran el icono. </a:t>
            </a:r>
          </a:p>
          <a:p>
            <a:r>
              <a:rPr lang="es-ES_tradnl" dirty="0"/>
              <a:t>En el </a:t>
            </a:r>
            <a:r>
              <a:rPr lang="es-ES_tradnl" sz="2600" i="1" dirty="0" err="1"/>
              <a:t>backend</a:t>
            </a:r>
            <a:r>
              <a:rPr lang="es-ES_tradnl" dirty="0"/>
              <a:t> se actualiza el registro de </a:t>
            </a:r>
            <a:r>
              <a:rPr lang="es-ES_tradnl" sz="2400" dirty="0" err="1">
                <a:latin typeface="Consolas" panose="020B0609020204030204" pitchFamily="49" charset="0"/>
                <a:cs typeface="Consolas" panose="020B0609020204030204" pitchFamily="49" charset="0"/>
              </a:rPr>
              <a:t>TransporteSurtido</a:t>
            </a:r>
            <a:r>
              <a:rPr lang="es-ES_tradnl" dirty="0"/>
              <a:t>. Se coloca el horario de </a:t>
            </a:r>
            <a:r>
              <a:rPr lang="es-ES_tradnl" sz="2400" dirty="0" err="1">
                <a:latin typeface="Consolas" panose="020B0609020204030204" pitchFamily="49" charset="0"/>
                <a:cs typeface="Consolas" panose="020B0609020204030204" pitchFamily="49" charset="0"/>
              </a:rPr>
              <a:t>fechainiciosurtido</a:t>
            </a:r>
            <a:r>
              <a:rPr lang="es-ES_tradnl" dirty="0"/>
              <a:t>.</a:t>
            </a:r>
          </a:p>
          <a:p>
            <a:r>
              <a:rPr lang="es-ES_tradnl" dirty="0"/>
              <a:t>Se Imprimen las Etiquetas del primer Bulto de cada Contenedor.</a:t>
            </a:r>
          </a:p>
          <a:p>
            <a:endParaRPr lang="es-ES_tradnl" dirty="0"/>
          </a:p>
          <a:p>
            <a:endParaRPr lang="es-ES_tradnl" dirty="0"/>
          </a:p>
        </p:txBody>
      </p:sp>
      <p:pic>
        <p:nvPicPr>
          <p:cNvPr id="44" name="Picture 43">
            <a:extLst>
              <a:ext uri="{FF2B5EF4-FFF2-40B4-BE49-F238E27FC236}">
                <a16:creationId xmlns:a16="http://schemas.microsoft.com/office/drawing/2014/main" id="{1CD25D19-2253-342B-3AFC-1C7026A31080}"/>
              </a:ext>
            </a:extLst>
          </p:cNvPr>
          <p:cNvPicPr>
            <a:picLocks noChangeAspect="1"/>
          </p:cNvPicPr>
          <p:nvPr/>
        </p:nvPicPr>
        <p:blipFill>
          <a:blip r:embed="rId2"/>
          <a:stretch>
            <a:fillRect/>
          </a:stretch>
        </p:blipFill>
        <p:spPr>
          <a:xfrm>
            <a:off x="10628583" y="2401414"/>
            <a:ext cx="304800" cy="304800"/>
          </a:xfrm>
          <a:prstGeom prst="rect">
            <a:avLst/>
          </a:prstGeom>
        </p:spPr>
      </p:pic>
      <p:pic>
        <p:nvPicPr>
          <p:cNvPr id="45" name="Picture 44">
            <a:extLst>
              <a:ext uri="{FF2B5EF4-FFF2-40B4-BE49-F238E27FC236}">
                <a16:creationId xmlns:a16="http://schemas.microsoft.com/office/drawing/2014/main" id="{5FF6EE50-011F-D896-35DB-A2A85B84C063}"/>
              </a:ext>
            </a:extLst>
          </p:cNvPr>
          <p:cNvPicPr>
            <a:picLocks noChangeAspect="1"/>
          </p:cNvPicPr>
          <p:nvPr/>
        </p:nvPicPr>
        <p:blipFill>
          <a:blip r:embed="rId3"/>
          <a:srcRect/>
          <a:stretch/>
        </p:blipFill>
        <p:spPr>
          <a:xfrm>
            <a:off x="11247633" y="3318641"/>
            <a:ext cx="304800" cy="304800"/>
          </a:xfrm>
          <a:prstGeom prst="rect">
            <a:avLst/>
          </a:prstGeom>
        </p:spPr>
      </p:pic>
      <p:pic>
        <p:nvPicPr>
          <p:cNvPr id="5" name="Picture 4">
            <a:extLst>
              <a:ext uri="{FF2B5EF4-FFF2-40B4-BE49-F238E27FC236}">
                <a16:creationId xmlns:a16="http://schemas.microsoft.com/office/drawing/2014/main" id="{B91C5939-90D6-FF15-770F-49E36E23B7E2}"/>
              </a:ext>
            </a:extLst>
          </p:cNvPr>
          <p:cNvPicPr>
            <a:picLocks noChangeAspect="1"/>
          </p:cNvPicPr>
          <p:nvPr/>
        </p:nvPicPr>
        <p:blipFill>
          <a:blip r:embed="rId4"/>
          <a:srcRect/>
          <a:stretch/>
        </p:blipFill>
        <p:spPr>
          <a:xfrm>
            <a:off x="635309" y="1072057"/>
            <a:ext cx="2699311" cy="5548585"/>
          </a:xfrm>
          <a:prstGeom prst="rect">
            <a:avLst/>
          </a:prstGeom>
        </p:spPr>
      </p:pic>
    </p:spTree>
    <p:extLst>
      <p:ext uri="{BB962C8B-B14F-4D97-AF65-F5344CB8AC3E}">
        <p14:creationId xmlns:p14="http://schemas.microsoft.com/office/powerpoint/2010/main" val="76777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1D27E-7516-AF20-A79A-C336670A63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866EE3-CB53-6F90-7B9A-09A21201FFAB}"/>
              </a:ext>
            </a:extLst>
          </p:cNvPr>
          <p:cNvSpPr>
            <a:spLocks noGrp="1"/>
          </p:cNvSpPr>
          <p:nvPr>
            <p:ph type="title"/>
          </p:nvPr>
        </p:nvSpPr>
        <p:spPr>
          <a:xfrm>
            <a:off x="249623" y="123388"/>
            <a:ext cx="10515600" cy="791013"/>
          </a:xfrm>
        </p:spPr>
        <p:txBody>
          <a:bodyPr/>
          <a:lstStyle/>
          <a:p>
            <a:r>
              <a:rPr lang="es-ES_tradnl" dirty="0"/>
              <a:t>Surtido, </a:t>
            </a:r>
            <a:r>
              <a:rPr lang="es-ES_tradnl" sz="3200" dirty="0"/>
              <a:t>Inicia Surtido</a:t>
            </a:r>
          </a:p>
        </p:txBody>
      </p:sp>
      <p:sp>
        <p:nvSpPr>
          <p:cNvPr id="3" name="Content Placeholder 2">
            <a:extLst>
              <a:ext uri="{FF2B5EF4-FFF2-40B4-BE49-F238E27FC236}">
                <a16:creationId xmlns:a16="http://schemas.microsoft.com/office/drawing/2014/main" id="{C5275EC3-646B-4681-9E2C-1367B4379050}"/>
              </a:ext>
            </a:extLst>
          </p:cNvPr>
          <p:cNvSpPr>
            <a:spLocks noGrp="1"/>
          </p:cNvSpPr>
          <p:nvPr>
            <p:ph idx="1"/>
          </p:nvPr>
        </p:nvSpPr>
        <p:spPr>
          <a:xfrm>
            <a:off x="3594538" y="1072053"/>
            <a:ext cx="8292661" cy="5548590"/>
          </a:xfrm>
        </p:spPr>
        <p:txBody>
          <a:bodyPr/>
          <a:lstStyle/>
          <a:p>
            <a:r>
              <a:rPr lang="es-ES_tradnl" dirty="0"/>
              <a:t>Muestra el </a:t>
            </a:r>
            <a:r>
              <a:rPr lang="es-ES_tradnl" i="1" dirty="0" err="1"/>
              <a:t>stage</a:t>
            </a:r>
            <a:r>
              <a:rPr lang="es-ES_tradnl" dirty="0"/>
              <a:t> de Detalles.</a:t>
            </a:r>
          </a:p>
          <a:p>
            <a:r>
              <a:rPr lang="es-ES_tradnl" dirty="0"/>
              <a:t>Se organizan los Detalles por Localizador de Inventario (orden ascendente) y Prioridad del Pedido. </a:t>
            </a:r>
          </a:p>
          <a:p>
            <a:r>
              <a:rPr lang="es-ES_tradnl" dirty="0"/>
              <a:t>Uno a uno se surten los Detalles de todos los Pedidos.</a:t>
            </a:r>
          </a:p>
          <a:p>
            <a:endParaRPr lang="es-ES_tradnl" dirty="0"/>
          </a:p>
        </p:txBody>
      </p:sp>
      <p:pic>
        <p:nvPicPr>
          <p:cNvPr id="5" name="Picture 4">
            <a:extLst>
              <a:ext uri="{FF2B5EF4-FFF2-40B4-BE49-F238E27FC236}">
                <a16:creationId xmlns:a16="http://schemas.microsoft.com/office/drawing/2014/main" id="{97D585ED-704B-0481-AC2F-593A8B6E4A6C}"/>
              </a:ext>
            </a:extLst>
          </p:cNvPr>
          <p:cNvPicPr>
            <a:picLocks noChangeAspect="1"/>
          </p:cNvPicPr>
          <p:nvPr/>
        </p:nvPicPr>
        <p:blipFill>
          <a:blip r:embed="rId2"/>
          <a:srcRect/>
          <a:stretch/>
        </p:blipFill>
        <p:spPr>
          <a:xfrm>
            <a:off x="635309" y="1072056"/>
            <a:ext cx="2699313" cy="5548587"/>
          </a:xfrm>
          <a:prstGeom prst="rect">
            <a:avLst/>
          </a:prstGeom>
        </p:spPr>
      </p:pic>
    </p:spTree>
    <p:extLst>
      <p:ext uri="{BB962C8B-B14F-4D97-AF65-F5344CB8AC3E}">
        <p14:creationId xmlns:p14="http://schemas.microsoft.com/office/powerpoint/2010/main" val="1690539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1963</TotalTime>
  <Words>1187</Words>
  <Application>Microsoft Office PowerPoint</Application>
  <PresentationFormat>Panorámica</PresentationFormat>
  <Paragraphs>96</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Aptos</vt:lpstr>
      <vt:lpstr>Aptos Display</vt:lpstr>
      <vt:lpstr>Arial</vt:lpstr>
      <vt:lpstr>Consolas</vt:lpstr>
      <vt:lpstr>Office Theme</vt:lpstr>
      <vt:lpstr>L&amp;D 360</vt:lpstr>
      <vt:lpstr>Surtido, Valida Bloque Inventario</vt:lpstr>
      <vt:lpstr>Surtido, Abre Transporte</vt:lpstr>
      <vt:lpstr>Surtido, Cancela Transporte</vt:lpstr>
      <vt:lpstr>Surtido, Muestra Pedidos</vt:lpstr>
      <vt:lpstr>Surtido, Muestra Pedidos</vt:lpstr>
      <vt:lpstr>Surtido, Muestra Pedidos</vt:lpstr>
      <vt:lpstr>Surtido, Asigna Contenedores</vt:lpstr>
      <vt:lpstr>Surtido, Inicia Surtido</vt:lpstr>
      <vt:lpstr>Surtido, Surtir Detalle</vt:lpstr>
      <vt:lpstr>Surtido, Fin Surtido</vt:lpstr>
      <vt:lpstr>Surtido, Traspaleo</vt:lpstr>
      <vt:lpstr>Surtido, Actividad Traspaleo</vt:lpstr>
      <vt:lpstr>Surtido, Traspaleo de Surtido</vt:lpstr>
      <vt:lpstr>Surtido, Estacionar Transporte</vt:lpstr>
      <vt:lpstr>Surtido, Estacionar Transporte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 Becerra Miranda</dc:creator>
  <cp:lastModifiedBy>Joel Becerra Miranda</cp:lastModifiedBy>
  <cp:revision>30</cp:revision>
  <dcterms:created xsi:type="dcterms:W3CDTF">2024-11-13T16:33:27Z</dcterms:created>
  <dcterms:modified xsi:type="dcterms:W3CDTF">2024-12-05T18:36:21Z</dcterms:modified>
</cp:coreProperties>
</file>