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4" r:id="rId3"/>
    <p:sldId id="265" r:id="rId4"/>
    <p:sldId id="277" r:id="rId5"/>
    <p:sldId id="266" r:id="rId6"/>
    <p:sldId id="269" r:id="rId7"/>
    <p:sldId id="278" r:id="rId8"/>
    <p:sldId id="267" r:id="rId9"/>
    <p:sldId id="268" r:id="rId10"/>
    <p:sldId id="272" r:id="rId11"/>
    <p:sldId id="270" r:id="rId12"/>
    <p:sldId id="280" r:id="rId13"/>
    <p:sldId id="281" r:id="rId14"/>
    <p:sldId id="273" r:id="rId15"/>
    <p:sldId id="282" r:id="rId16"/>
    <p:sldId id="274" r:id="rId17"/>
    <p:sldId id="279" r:id="rId18"/>
    <p:sldId id="275" r:id="rId19"/>
    <p:sldId id="276" r:id="rId20"/>
  </p:sldIdLst>
  <p:sldSz cx="12192000" cy="6858000"/>
  <p:notesSz cx="6858000" cy="9144000"/>
  <p:defaultText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1ABD-CB48-4613-778F-484F15A8AB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ES_tradnl"/>
          </a:p>
        </p:txBody>
      </p:sp>
      <p:sp>
        <p:nvSpPr>
          <p:cNvPr id="3" name="Subtitle 2">
            <a:extLst>
              <a:ext uri="{FF2B5EF4-FFF2-40B4-BE49-F238E27FC236}">
                <a16:creationId xmlns:a16="http://schemas.microsoft.com/office/drawing/2014/main" id="{8BD15A49-AC58-DE48-88B1-C7DE28CAAD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_tradnl"/>
          </a:p>
        </p:txBody>
      </p:sp>
      <p:sp>
        <p:nvSpPr>
          <p:cNvPr id="4" name="Date Placeholder 3">
            <a:extLst>
              <a:ext uri="{FF2B5EF4-FFF2-40B4-BE49-F238E27FC236}">
                <a16:creationId xmlns:a16="http://schemas.microsoft.com/office/drawing/2014/main" id="{CB3E66D2-5E91-C3B8-69AA-84544A14E646}"/>
              </a:ext>
            </a:extLst>
          </p:cNvPr>
          <p:cNvSpPr>
            <a:spLocks noGrp="1"/>
          </p:cNvSpPr>
          <p:nvPr>
            <p:ph type="dt" sz="half" idx="10"/>
          </p:nvPr>
        </p:nvSpPr>
        <p:spPr/>
        <p:txBody>
          <a:bodyPr/>
          <a:lstStyle/>
          <a:p>
            <a:fld id="{DC7435B9-0E12-0B4F-AEAD-4257853CAF9C}" type="datetimeFigureOut">
              <a:rPr lang="es-ES_tradnl" smtClean="0"/>
              <a:t>30/11/24</a:t>
            </a:fld>
            <a:endParaRPr lang="es-ES_tradnl"/>
          </a:p>
        </p:txBody>
      </p:sp>
      <p:sp>
        <p:nvSpPr>
          <p:cNvPr id="5" name="Footer Placeholder 4">
            <a:extLst>
              <a:ext uri="{FF2B5EF4-FFF2-40B4-BE49-F238E27FC236}">
                <a16:creationId xmlns:a16="http://schemas.microsoft.com/office/drawing/2014/main" id="{DAB28CC0-4C11-382E-C364-2C1930B76E05}"/>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B5C81FE6-6058-34AD-CB26-854F9A2FFDC5}"/>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3027973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6BC00-892F-6C90-B997-A0E4AB222F10}"/>
              </a:ext>
            </a:extLst>
          </p:cNvPr>
          <p:cNvSpPr>
            <a:spLocks noGrp="1"/>
          </p:cNvSpPr>
          <p:nvPr>
            <p:ph type="title"/>
          </p:nvPr>
        </p:nvSpPr>
        <p:spPr/>
        <p:txBody>
          <a:bodyPr/>
          <a:lstStyle/>
          <a:p>
            <a:r>
              <a:rPr lang="en-US"/>
              <a:t>Click to edit Master title style</a:t>
            </a:r>
            <a:endParaRPr lang="es-ES_tradnl"/>
          </a:p>
        </p:txBody>
      </p:sp>
      <p:sp>
        <p:nvSpPr>
          <p:cNvPr id="3" name="Vertical Text Placeholder 2">
            <a:extLst>
              <a:ext uri="{FF2B5EF4-FFF2-40B4-BE49-F238E27FC236}">
                <a16:creationId xmlns:a16="http://schemas.microsoft.com/office/drawing/2014/main" id="{795F708F-6E26-BB3D-F4A4-5EF081738F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21C3A6BD-F985-91E6-FE1A-3890CF0F61AA}"/>
              </a:ext>
            </a:extLst>
          </p:cNvPr>
          <p:cNvSpPr>
            <a:spLocks noGrp="1"/>
          </p:cNvSpPr>
          <p:nvPr>
            <p:ph type="dt" sz="half" idx="10"/>
          </p:nvPr>
        </p:nvSpPr>
        <p:spPr/>
        <p:txBody>
          <a:bodyPr/>
          <a:lstStyle/>
          <a:p>
            <a:fld id="{DC7435B9-0E12-0B4F-AEAD-4257853CAF9C}" type="datetimeFigureOut">
              <a:rPr lang="es-ES_tradnl" smtClean="0"/>
              <a:t>30/11/24</a:t>
            </a:fld>
            <a:endParaRPr lang="es-ES_tradnl"/>
          </a:p>
        </p:txBody>
      </p:sp>
      <p:sp>
        <p:nvSpPr>
          <p:cNvPr id="5" name="Footer Placeholder 4">
            <a:extLst>
              <a:ext uri="{FF2B5EF4-FFF2-40B4-BE49-F238E27FC236}">
                <a16:creationId xmlns:a16="http://schemas.microsoft.com/office/drawing/2014/main" id="{6FF97148-FB88-807F-1C66-008290780B06}"/>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6D059BAD-0E0A-2921-CB2B-961A40594015}"/>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1295442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B4C6A6-9664-9D25-EF4F-0E1CD69228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ES_tradnl"/>
          </a:p>
        </p:txBody>
      </p:sp>
      <p:sp>
        <p:nvSpPr>
          <p:cNvPr id="3" name="Vertical Text Placeholder 2">
            <a:extLst>
              <a:ext uri="{FF2B5EF4-FFF2-40B4-BE49-F238E27FC236}">
                <a16:creationId xmlns:a16="http://schemas.microsoft.com/office/drawing/2014/main" id="{32BB6450-4065-1518-DD53-6F8997F6C2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71661DB9-D409-9004-1B04-6EC92F57F468}"/>
              </a:ext>
            </a:extLst>
          </p:cNvPr>
          <p:cNvSpPr>
            <a:spLocks noGrp="1"/>
          </p:cNvSpPr>
          <p:nvPr>
            <p:ph type="dt" sz="half" idx="10"/>
          </p:nvPr>
        </p:nvSpPr>
        <p:spPr/>
        <p:txBody>
          <a:bodyPr/>
          <a:lstStyle/>
          <a:p>
            <a:fld id="{DC7435B9-0E12-0B4F-AEAD-4257853CAF9C}" type="datetimeFigureOut">
              <a:rPr lang="es-ES_tradnl" smtClean="0"/>
              <a:t>30/11/24</a:t>
            </a:fld>
            <a:endParaRPr lang="es-ES_tradnl"/>
          </a:p>
        </p:txBody>
      </p:sp>
      <p:sp>
        <p:nvSpPr>
          <p:cNvPr id="5" name="Footer Placeholder 4">
            <a:extLst>
              <a:ext uri="{FF2B5EF4-FFF2-40B4-BE49-F238E27FC236}">
                <a16:creationId xmlns:a16="http://schemas.microsoft.com/office/drawing/2014/main" id="{D39FD801-2C9A-63BD-3595-CEC87A426647}"/>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7EB0D054-D3B0-026C-C75A-9CE7F0756B39}"/>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2232679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B33FC-AB92-CBE8-42D5-AB40FB27DEA9}"/>
              </a:ext>
            </a:extLst>
          </p:cNvPr>
          <p:cNvSpPr>
            <a:spLocks noGrp="1"/>
          </p:cNvSpPr>
          <p:nvPr>
            <p:ph type="title"/>
          </p:nvPr>
        </p:nvSpPr>
        <p:spPr/>
        <p:txBody>
          <a:body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AD8AB6E6-3D44-8245-C58B-9F4472C660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17710B33-88EB-2152-6B81-92D38170DEC1}"/>
              </a:ext>
            </a:extLst>
          </p:cNvPr>
          <p:cNvSpPr>
            <a:spLocks noGrp="1"/>
          </p:cNvSpPr>
          <p:nvPr>
            <p:ph type="dt" sz="half" idx="10"/>
          </p:nvPr>
        </p:nvSpPr>
        <p:spPr/>
        <p:txBody>
          <a:bodyPr/>
          <a:lstStyle/>
          <a:p>
            <a:fld id="{DC7435B9-0E12-0B4F-AEAD-4257853CAF9C}" type="datetimeFigureOut">
              <a:rPr lang="es-ES_tradnl" smtClean="0"/>
              <a:t>30/11/24</a:t>
            </a:fld>
            <a:endParaRPr lang="es-ES_tradnl"/>
          </a:p>
        </p:txBody>
      </p:sp>
      <p:sp>
        <p:nvSpPr>
          <p:cNvPr id="5" name="Footer Placeholder 4">
            <a:extLst>
              <a:ext uri="{FF2B5EF4-FFF2-40B4-BE49-F238E27FC236}">
                <a16:creationId xmlns:a16="http://schemas.microsoft.com/office/drawing/2014/main" id="{B7D2A5CF-CA26-C649-2226-95CC625B5001}"/>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174C3C44-9FA3-9CCE-D5AE-0A3646088948}"/>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2320189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7A772-FF8B-A7EB-AC64-07632D2235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AC75EDFA-1E82-9404-212F-2D070087C75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B39F3A-570C-5EBE-F536-CEF6EA855135}"/>
              </a:ext>
            </a:extLst>
          </p:cNvPr>
          <p:cNvSpPr>
            <a:spLocks noGrp="1"/>
          </p:cNvSpPr>
          <p:nvPr>
            <p:ph type="dt" sz="half" idx="10"/>
          </p:nvPr>
        </p:nvSpPr>
        <p:spPr/>
        <p:txBody>
          <a:bodyPr/>
          <a:lstStyle/>
          <a:p>
            <a:fld id="{DC7435B9-0E12-0B4F-AEAD-4257853CAF9C}" type="datetimeFigureOut">
              <a:rPr lang="es-ES_tradnl" smtClean="0"/>
              <a:t>30/11/24</a:t>
            </a:fld>
            <a:endParaRPr lang="es-ES_tradnl"/>
          </a:p>
        </p:txBody>
      </p:sp>
      <p:sp>
        <p:nvSpPr>
          <p:cNvPr id="5" name="Footer Placeholder 4">
            <a:extLst>
              <a:ext uri="{FF2B5EF4-FFF2-40B4-BE49-F238E27FC236}">
                <a16:creationId xmlns:a16="http://schemas.microsoft.com/office/drawing/2014/main" id="{B602F8FF-79D8-E513-C765-4E1B5B2B9D32}"/>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9D382AC8-FAB9-0374-8C16-9111C219E830}"/>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1471991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09101-7976-2F78-A394-DD2BDF2702C9}"/>
              </a:ext>
            </a:extLst>
          </p:cNvPr>
          <p:cNvSpPr>
            <a:spLocks noGrp="1"/>
          </p:cNvSpPr>
          <p:nvPr>
            <p:ph type="title"/>
          </p:nvPr>
        </p:nvSpPr>
        <p:spPr/>
        <p:txBody>
          <a:body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DE95397E-242D-341B-F928-5C54DFB5C5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Content Placeholder 3">
            <a:extLst>
              <a:ext uri="{FF2B5EF4-FFF2-40B4-BE49-F238E27FC236}">
                <a16:creationId xmlns:a16="http://schemas.microsoft.com/office/drawing/2014/main" id="{A8813100-56DD-51F2-6AD9-4BBA07F073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Date Placeholder 4">
            <a:extLst>
              <a:ext uri="{FF2B5EF4-FFF2-40B4-BE49-F238E27FC236}">
                <a16:creationId xmlns:a16="http://schemas.microsoft.com/office/drawing/2014/main" id="{5C5D179A-3DEC-17AE-EB44-A79BFB0E90F9}"/>
              </a:ext>
            </a:extLst>
          </p:cNvPr>
          <p:cNvSpPr>
            <a:spLocks noGrp="1"/>
          </p:cNvSpPr>
          <p:nvPr>
            <p:ph type="dt" sz="half" idx="10"/>
          </p:nvPr>
        </p:nvSpPr>
        <p:spPr/>
        <p:txBody>
          <a:bodyPr/>
          <a:lstStyle/>
          <a:p>
            <a:fld id="{DC7435B9-0E12-0B4F-AEAD-4257853CAF9C}" type="datetimeFigureOut">
              <a:rPr lang="es-ES_tradnl" smtClean="0"/>
              <a:t>30/11/24</a:t>
            </a:fld>
            <a:endParaRPr lang="es-ES_tradnl"/>
          </a:p>
        </p:txBody>
      </p:sp>
      <p:sp>
        <p:nvSpPr>
          <p:cNvPr id="6" name="Footer Placeholder 5">
            <a:extLst>
              <a:ext uri="{FF2B5EF4-FFF2-40B4-BE49-F238E27FC236}">
                <a16:creationId xmlns:a16="http://schemas.microsoft.com/office/drawing/2014/main" id="{CCD68531-4FF9-EBD7-D9E5-A6D242F0BC57}"/>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54AF7D9D-ED25-6BC4-E2BE-DAF86264161A}"/>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3729197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8EC85-A514-F90E-9011-C6223E7AB0D9}"/>
              </a:ext>
            </a:extLst>
          </p:cNvPr>
          <p:cNvSpPr>
            <a:spLocks noGrp="1"/>
          </p:cNvSpPr>
          <p:nvPr>
            <p:ph type="title"/>
          </p:nvPr>
        </p:nvSpPr>
        <p:spPr>
          <a:xfrm>
            <a:off x="839788" y="365125"/>
            <a:ext cx="10515600" cy="1325563"/>
          </a:xfrm>
        </p:spPr>
        <p:txBody>
          <a:body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16236207-B842-F17A-85B5-637FBB627D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E7C1C4-A917-62C8-4FBF-910B7218EF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Text Placeholder 4">
            <a:extLst>
              <a:ext uri="{FF2B5EF4-FFF2-40B4-BE49-F238E27FC236}">
                <a16:creationId xmlns:a16="http://schemas.microsoft.com/office/drawing/2014/main" id="{8C855AF8-FE64-3F0B-F112-CC86CBB7B0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7BF35C-2A86-F4D3-878C-6D833F81CD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7" name="Date Placeholder 6">
            <a:extLst>
              <a:ext uri="{FF2B5EF4-FFF2-40B4-BE49-F238E27FC236}">
                <a16:creationId xmlns:a16="http://schemas.microsoft.com/office/drawing/2014/main" id="{A4D09DE4-85E4-42BE-84D6-42B19EB04CEA}"/>
              </a:ext>
            </a:extLst>
          </p:cNvPr>
          <p:cNvSpPr>
            <a:spLocks noGrp="1"/>
          </p:cNvSpPr>
          <p:nvPr>
            <p:ph type="dt" sz="half" idx="10"/>
          </p:nvPr>
        </p:nvSpPr>
        <p:spPr/>
        <p:txBody>
          <a:bodyPr/>
          <a:lstStyle/>
          <a:p>
            <a:fld id="{DC7435B9-0E12-0B4F-AEAD-4257853CAF9C}" type="datetimeFigureOut">
              <a:rPr lang="es-ES_tradnl" smtClean="0"/>
              <a:t>30/11/24</a:t>
            </a:fld>
            <a:endParaRPr lang="es-ES_tradnl"/>
          </a:p>
        </p:txBody>
      </p:sp>
      <p:sp>
        <p:nvSpPr>
          <p:cNvPr id="8" name="Footer Placeholder 7">
            <a:extLst>
              <a:ext uri="{FF2B5EF4-FFF2-40B4-BE49-F238E27FC236}">
                <a16:creationId xmlns:a16="http://schemas.microsoft.com/office/drawing/2014/main" id="{D4C10E10-983A-C3F0-4A81-2DEF65A5AF25}"/>
              </a:ext>
            </a:extLst>
          </p:cNvPr>
          <p:cNvSpPr>
            <a:spLocks noGrp="1"/>
          </p:cNvSpPr>
          <p:nvPr>
            <p:ph type="ftr" sz="quarter" idx="11"/>
          </p:nvPr>
        </p:nvSpPr>
        <p:spPr/>
        <p:txBody>
          <a:bodyPr/>
          <a:lstStyle/>
          <a:p>
            <a:endParaRPr lang="es-ES_tradnl"/>
          </a:p>
        </p:txBody>
      </p:sp>
      <p:sp>
        <p:nvSpPr>
          <p:cNvPr id="9" name="Slide Number Placeholder 8">
            <a:extLst>
              <a:ext uri="{FF2B5EF4-FFF2-40B4-BE49-F238E27FC236}">
                <a16:creationId xmlns:a16="http://schemas.microsoft.com/office/drawing/2014/main" id="{FA6EC468-A7CF-5298-8FBF-AE0FF93A26C7}"/>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238677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52FD8-FE78-3A01-D76F-58416F5F2CDA}"/>
              </a:ext>
            </a:extLst>
          </p:cNvPr>
          <p:cNvSpPr>
            <a:spLocks noGrp="1"/>
          </p:cNvSpPr>
          <p:nvPr>
            <p:ph type="title"/>
          </p:nvPr>
        </p:nvSpPr>
        <p:spPr/>
        <p:txBody>
          <a:bodyPr/>
          <a:lstStyle/>
          <a:p>
            <a:r>
              <a:rPr lang="en-US"/>
              <a:t>Click to edit Master title style</a:t>
            </a:r>
            <a:endParaRPr lang="es-ES_tradnl"/>
          </a:p>
        </p:txBody>
      </p:sp>
      <p:sp>
        <p:nvSpPr>
          <p:cNvPr id="3" name="Date Placeholder 2">
            <a:extLst>
              <a:ext uri="{FF2B5EF4-FFF2-40B4-BE49-F238E27FC236}">
                <a16:creationId xmlns:a16="http://schemas.microsoft.com/office/drawing/2014/main" id="{41575582-ACE8-043E-FDD2-43DF07E47D46}"/>
              </a:ext>
            </a:extLst>
          </p:cNvPr>
          <p:cNvSpPr>
            <a:spLocks noGrp="1"/>
          </p:cNvSpPr>
          <p:nvPr>
            <p:ph type="dt" sz="half" idx="10"/>
          </p:nvPr>
        </p:nvSpPr>
        <p:spPr/>
        <p:txBody>
          <a:bodyPr/>
          <a:lstStyle/>
          <a:p>
            <a:fld id="{DC7435B9-0E12-0B4F-AEAD-4257853CAF9C}" type="datetimeFigureOut">
              <a:rPr lang="es-ES_tradnl" smtClean="0"/>
              <a:t>30/11/24</a:t>
            </a:fld>
            <a:endParaRPr lang="es-ES_tradnl"/>
          </a:p>
        </p:txBody>
      </p:sp>
      <p:sp>
        <p:nvSpPr>
          <p:cNvPr id="4" name="Footer Placeholder 3">
            <a:extLst>
              <a:ext uri="{FF2B5EF4-FFF2-40B4-BE49-F238E27FC236}">
                <a16:creationId xmlns:a16="http://schemas.microsoft.com/office/drawing/2014/main" id="{D5023C61-3E12-5FDA-B199-CCC62D40A5DF}"/>
              </a:ext>
            </a:extLst>
          </p:cNvPr>
          <p:cNvSpPr>
            <a:spLocks noGrp="1"/>
          </p:cNvSpPr>
          <p:nvPr>
            <p:ph type="ftr" sz="quarter" idx="11"/>
          </p:nvPr>
        </p:nvSpPr>
        <p:spPr/>
        <p:txBody>
          <a:bodyPr/>
          <a:lstStyle/>
          <a:p>
            <a:endParaRPr lang="es-ES_tradnl"/>
          </a:p>
        </p:txBody>
      </p:sp>
      <p:sp>
        <p:nvSpPr>
          <p:cNvPr id="5" name="Slide Number Placeholder 4">
            <a:extLst>
              <a:ext uri="{FF2B5EF4-FFF2-40B4-BE49-F238E27FC236}">
                <a16:creationId xmlns:a16="http://schemas.microsoft.com/office/drawing/2014/main" id="{F841F0A0-1113-0739-FF2E-D95DA8CFC189}"/>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2877866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5017C8-1A08-60B6-0EA5-5A20BC578B29}"/>
              </a:ext>
            </a:extLst>
          </p:cNvPr>
          <p:cNvSpPr>
            <a:spLocks noGrp="1"/>
          </p:cNvSpPr>
          <p:nvPr>
            <p:ph type="dt" sz="half" idx="10"/>
          </p:nvPr>
        </p:nvSpPr>
        <p:spPr/>
        <p:txBody>
          <a:bodyPr/>
          <a:lstStyle/>
          <a:p>
            <a:fld id="{DC7435B9-0E12-0B4F-AEAD-4257853CAF9C}" type="datetimeFigureOut">
              <a:rPr lang="es-ES_tradnl" smtClean="0"/>
              <a:t>30/11/24</a:t>
            </a:fld>
            <a:endParaRPr lang="es-ES_tradnl"/>
          </a:p>
        </p:txBody>
      </p:sp>
      <p:sp>
        <p:nvSpPr>
          <p:cNvPr id="3" name="Footer Placeholder 2">
            <a:extLst>
              <a:ext uri="{FF2B5EF4-FFF2-40B4-BE49-F238E27FC236}">
                <a16:creationId xmlns:a16="http://schemas.microsoft.com/office/drawing/2014/main" id="{6A311C07-D05C-6381-E55D-CAE939BC63DE}"/>
              </a:ext>
            </a:extLst>
          </p:cNvPr>
          <p:cNvSpPr>
            <a:spLocks noGrp="1"/>
          </p:cNvSpPr>
          <p:nvPr>
            <p:ph type="ftr" sz="quarter" idx="11"/>
          </p:nvPr>
        </p:nvSpPr>
        <p:spPr/>
        <p:txBody>
          <a:bodyPr/>
          <a:lstStyle/>
          <a:p>
            <a:endParaRPr lang="es-ES_tradnl"/>
          </a:p>
        </p:txBody>
      </p:sp>
      <p:sp>
        <p:nvSpPr>
          <p:cNvPr id="4" name="Slide Number Placeholder 3">
            <a:extLst>
              <a:ext uri="{FF2B5EF4-FFF2-40B4-BE49-F238E27FC236}">
                <a16:creationId xmlns:a16="http://schemas.microsoft.com/office/drawing/2014/main" id="{95C555AB-0519-8948-FFA1-24EC23C101B0}"/>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4012390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D66E5-65BF-8843-E083-63335F5BAE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F2648966-8EC9-191C-FD7A-D83CB75B9C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Text Placeholder 3">
            <a:extLst>
              <a:ext uri="{FF2B5EF4-FFF2-40B4-BE49-F238E27FC236}">
                <a16:creationId xmlns:a16="http://schemas.microsoft.com/office/drawing/2014/main" id="{18BC207F-B92E-E8C1-1D63-9957B8A820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2BABB0-FBB7-6A6B-F011-2C09D9A329BC}"/>
              </a:ext>
            </a:extLst>
          </p:cNvPr>
          <p:cNvSpPr>
            <a:spLocks noGrp="1"/>
          </p:cNvSpPr>
          <p:nvPr>
            <p:ph type="dt" sz="half" idx="10"/>
          </p:nvPr>
        </p:nvSpPr>
        <p:spPr/>
        <p:txBody>
          <a:bodyPr/>
          <a:lstStyle/>
          <a:p>
            <a:fld id="{DC7435B9-0E12-0B4F-AEAD-4257853CAF9C}" type="datetimeFigureOut">
              <a:rPr lang="es-ES_tradnl" smtClean="0"/>
              <a:t>30/11/24</a:t>
            </a:fld>
            <a:endParaRPr lang="es-ES_tradnl"/>
          </a:p>
        </p:txBody>
      </p:sp>
      <p:sp>
        <p:nvSpPr>
          <p:cNvPr id="6" name="Footer Placeholder 5">
            <a:extLst>
              <a:ext uri="{FF2B5EF4-FFF2-40B4-BE49-F238E27FC236}">
                <a16:creationId xmlns:a16="http://schemas.microsoft.com/office/drawing/2014/main" id="{30D8A503-54E5-CA0B-D42F-2FB8FAD45C62}"/>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E708C468-8795-CE21-DFDF-48722A7FA519}"/>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3006235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553F6-E6F5-3149-2871-455B64D89F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_tradnl"/>
          </a:p>
        </p:txBody>
      </p:sp>
      <p:sp>
        <p:nvSpPr>
          <p:cNvPr id="3" name="Picture Placeholder 2">
            <a:extLst>
              <a:ext uri="{FF2B5EF4-FFF2-40B4-BE49-F238E27FC236}">
                <a16:creationId xmlns:a16="http://schemas.microsoft.com/office/drawing/2014/main" id="{CEF09565-D9DC-3440-0D9E-A0FBAD7F07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Text Placeholder 3">
            <a:extLst>
              <a:ext uri="{FF2B5EF4-FFF2-40B4-BE49-F238E27FC236}">
                <a16:creationId xmlns:a16="http://schemas.microsoft.com/office/drawing/2014/main" id="{9D33C0AF-311A-ED8C-6795-976A9FAFDF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16471B-C80E-5DEF-5637-9AC21E731C5B}"/>
              </a:ext>
            </a:extLst>
          </p:cNvPr>
          <p:cNvSpPr>
            <a:spLocks noGrp="1"/>
          </p:cNvSpPr>
          <p:nvPr>
            <p:ph type="dt" sz="half" idx="10"/>
          </p:nvPr>
        </p:nvSpPr>
        <p:spPr/>
        <p:txBody>
          <a:bodyPr/>
          <a:lstStyle/>
          <a:p>
            <a:fld id="{DC7435B9-0E12-0B4F-AEAD-4257853CAF9C}" type="datetimeFigureOut">
              <a:rPr lang="es-ES_tradnl" smtClean="0"/>
              <a:t>30/11/24</a:t>
            </a:fld>
            <a:endParaRPr lang="es-ES_tradnl"/>
          </a:p>
        </p:txBody>
      </p:sp>
      <p:sp>
        <p:nvSpPr>
          <p:cNvPr id="6" name="Footer Placeholder 5">
            <a:extLst>
              <a:ext uri="{FF2B5EF4-FFF2-40B4-BE49-F238E27FC236}">
                <a16:creationId xmlns:a16="http://schemas.microsoft.com/office/drawing/2014/main" id="{CB9E2C6E-667D-9304-AF9E-7499CE324858}"/>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C9C50402-C825-AEBB-096D-AEB7FC5D4D99}"/>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434873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1C9053-83A4-60F8-B200-3DF0C40E69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1481A2D9-BA56-C5D5-C73A-9E26866C70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66B429CB-73FA-5367-30D0-BF46C36CDD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C7435B9-0E12-0B4F-AEAD-4257853CAF9C}" type="datetimeFigureOut">
              <a:rPr lang="es-ES_tradnl" smtClean="0"/>
              <a:t>30/11/24</a:t>
            </a:fld>
            <a:endParaRPr lang="es-ES_tradnl"/>
          </a:p>
        </p:txBody>
      </p:sp>
      <p:sp>
        <p:nvSpPr>
          <p:cNvPr id="5" name="Footer Placeholder 4">
            <a:extLst>
              <a:ext uri="{FF2B5EF4-FFF2-40B4-BE49-F238E27FC236}">
                <a16:creationId xmlns:a16="http://schemas.microsoft.com/office/drawing/2014/main" id="{97FCD682-8B66-DA0D-7BDA-6DF093A4B4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_tradnl"/>
          </a:p>
        </p:txBody>
      </p:sp>
      <p:sp>
        <p:nvSpPr>
          <p:cNvPr id="6" name="Slide Number Placeholder 5">
            <a:extLst>
              <a:ext uri="{FF2B5EF4-FFF2-40B4-BE49-F238E27FC236}">
                <a16:creationId xmlns:a16="http://schemas.microsoft.com/office/drawing/2014/main" id="{F946A718-ECE6-A345-2E33-DCDDA5F936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4220514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555FC-D7EF-D9C1-0E35-237F46B08415}"/>
              </a:ext>
            </a:extLst>
          </p:cNvPr>
          <p:cNvSpPr>
            <a:spLocks noGrp="1"/>
          </p:cNvSpPr>
          <p:nvPr>
            <p:ph type="ctrTitle"/>
          </p:nvPr>
        </p:nvSpPr>
        <p:spPr/>
        <p:txBody>
          <a:bodyPr/>
          <a:lstStyle/>
          <a:p>
            <a:r>
              <a:rPr lang="es-ES_tradnl" dirty="0"/>
              <a:t>L&amp;D 360</a:t>
            </a:r>
          </a:p>
        </p:txBody>
      </p:sp>
      <p:sp>
        <p:nvSpPr>
          <p:cNvPr id="3" name="Subtitle 2">
            <a:extLst>
              <a:ext uri="{FF2B5EF4-FFF2-40B4-BE49-F238E27FC236}">
                <a16:creationId xmlns:a16="http://schemas.microsoft.com/office/drawing/2014/main" id="{3B3D24D7-7F70-F44F-52FA-1FA466DEBB14}"/>
              </a:ext>
            </a:extLst>
          </p:cNvPr>
          <p:cNvSpPr>
            <a:spLocks noGrp="1"/>
          </p:cNvSpPr>
          <p:nvPr>
            <p:ph type="subTitle" idx="1"/>
          </p:nvPr>
        </p:nvSpPr>
        <p:spPr/>
        <p:txBody>
          <a:bodyPr/>
          <a:lstStyle/>
          <a:p>
            <a:r>
              <a:rPr lang="es-ES_tradnl" sz="3600" dirty="0"/>
              <a:t>Pick</a:t>
            </a:r>
            <a:r>
              <a:rPr lang="es-ES_tradnl" sz="3600"/>
              <a:t>, Pack </a:t>
            </a:r>
            <a:r>
              <a:rPr lang="es-ES_tradnl" sz="3600" dirty="0"/>
              <a:t>and </a:t>
            </a:r>
            <a:r>
              <a:rPr lang="es-ES_tradnl" sz="3600" dirty="0" err="1"/>
              <a:t>Dispatch</a:t>
            </a:r>
            <a:endParaRPr lang="es-ES_tradnl" sz="3600" dirty="0"/>
          </a:p>
          <a:p>
            <a:r>
              <a:rPr lang="es-ES_tradnl" dirty="0"/>
              <a:t>Surtido</a:t>
            </a:r>
          </a:p>
        </p:txBody>
      </p:sp>
    </p:spTree>
    <p:extLst>
      <p:ext uri="{BB962C8B-B14F-4D97-AF65-F5344CB8AC3E}">
        <p14:creationId xmlns:p14="http://schemas.microsoft.com/office/powerpoint/2010/main" val="587177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1ED6D6-73F6-AD54-89A0-9168243687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E5FD41-4622-92B0-AA7C-11F0633B89DA}"/>
              </a:ext>
            </a:extLst>
          </p:cNvPr>
          <p:cNvSpPr>
            <a:spLocks noGrp="1"/>
          </p:cNvSpPr>
          <p:nvPr>
            <p:ph type="title"/>
          </p:nvPr>
        </p:nvSpPr>
        <p:spPr>
          <a:xfrm>
            <a:off x="249623" y="123388"/>
            <a:ext cx="10515600" cy="791013"/>
          </a:xfrm>
        </p:spPr>
        <p:txBody>
          <a:bodyPr/>
          <a:lstStyle/>
          <a:p>
            <a:r>
              <a:rPr lang="es-ES_tradnl" dirty="0"/>
              <a:t>Surtido, </a:t>
            </a:r>
            <a:r>
              <a:rPr lang="es-ES_tradnl" sz="3200" dirty="0"/>
              <a:t>Surtir Detalle</a:t>
            </a:r>
          </a:p>
        </p:txBody>
      </p:sp>
      <p:sp>
        <p:nvSpPr>
          <p:cNvPr id="3" name="Content Placeholder 2">
            <a:extLst>
              <a:ext uri="{FF2B5EF4-FFF2-40B4-BE49-F238E27FC236}">
                <a16:creationId xmlns:a16="http://schemas.microsoft.com/office/drawing/2014/main" id="{3E5DE966-26D6-55FF-2D88-E8451322FF69}"/>
              </a:ext>
            </a:extLst>
          </p:cNvPr>
          <p:cNvSpPr>
            <a:spLocks noGrp="1"/>
          </p:cNvSpPr>
          <p:nvPr>
            <p:ph idx="1"/>
          </p:nvPr>
        </p:nvSpPr>
        <p:spPr>
          <a:xfrm>
            <a:off x="3594538" y="1072053"/>
            <a:ext cx="8292661" cy="5548590"/>
          </a:xfrm>
        </p:spPr>
        <p:txBody>
          <a:bodyPr/>
          <a:lstStyle/>
          <a:p>
            <a:r>
              <a:rPr lang="es-ES_tradnl" dirty="0"/>
              <a:t>Se surte el Detalle de Pedido.</a:t>
            </a:r>
          </a:p>
          <a:p>
            <a:r>
              <a:rPr lang="es-ES_tradnl" dirty="0"/>
              <a:t>Se valida el Localizador. Se valida el Código de Barras del Producto.</a:t>
            </a:r>
          </a:p>
          <a:p>
            <a:r>
              <a:rPr lang="es-ES_tradnl" dirty="0"/>
              <a:t>Se valida la Cantidad Surtida.</a:t>
            </a:r>
          </a:p>
          <a:p>
            <a:r>
              <a:rPr lang="es-ES_tradnl" dirty="0"/>
              <a:t>En caso de ser requerido, se valida el Lote y Fecha de Caducidad.</a:t>
            </a:r>
          </a:p>
          <a:p>
            <a:r>
              <a:rPr lang="es-ES_tradnl" dirty="0"/>
              <a:t>Si es necesario cerrar el Bulto se cierra y abre otro.</a:t>
            </a:r>
          </a:p>
          <a:p>
            <a:r>
              <a:rPr lang="es-ES_tradnl" dirty="0"/>
              <a:t>Si es necesario cerrar el Contenedor se cierra y abre otro.</a:t>
            </a:r>
          </a:p>
          <a:p>
            <a:endParaRPr lang="es-ES_tradnl" dirty="0"/>
          </a:p>
        </p:txBody>
      </p:sp>
      <p:pic>
        <p:nvPicPr>
          <p:cNvPr id="5" name="Picture 4">
            <a:extLst>
              <a:ext uri="{FF2B5EF4-FFF2-40B4-BE49-F238E27FC236}">
                <a16:creationId xmlns:a16="http://schemas.microsoft.com/office/drawing/2014/main" id="{57809B0B-AFBF-0F31-B468-F310E75BE238}"/>
              </a:ext>
            </a:extLst>
          </p:cNvPr>
          <p:cNvPicPr>
            <a:picLocks noChangeAspect="1"/>
          </p:cNvPicPr>
          <p:nvPr/>
        </p:nvPicPr>
        <p:blipFill>
          <a:blip r:embed="rId2"/>
          <a:srcRect/>
          <a:stretch/>
        </p:blipFill>
        <p:spPr>
          <a:xfrm>
            <a:off x="635309" y="1072056"/>
            <a:ext cx="2699313" cy="5548587"/>
          </a:xfrm>
          <a:prstGeom prst="rect">
            <a:avLst/>
          </a:prstGeom>
        </p:spPr>
      </p:pic>
    </p:spTree>
    <p:extLst>
      <p:ext uri="{BB962C8B-B14F-4D97-AF65-F5344CB8AC3E}">
        <p14:creationId xmlns:p14="http://schemas.microsoft.com/office/powerpoint/2010/main" val="1611316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473997-4CED-487C-A013-13A01A67A2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74348F-4163-DD21-3E9F-24263433D240}"/>
              </a:ext>
            </a:extLst>
          </p:cNvPr>
          <p:cNvSpPr>
            <a:spLocks noGrp="1"/>
          </p:cNvSpPr>
          <p:nvPr>
            <p:ph type="title"/>
          </p:nvPr>
        </p:nvSpPr>
        <p:spPr>
          <a:xfrm>
            <a:off x="249623" y="123388"/>
            <a:ext cx="10515600" cy="791013"/>
          </a:xfrm>
        </p:spPr>
        <p:txBody>
          <a:bodyPr/>
          <a:lstStyle/>
          <a:p>
            <a:r>
              <a:rPr lang="es-ES_tradnl" dirty="0"/>
              <a:t>Surtido, </a:t>
            </a:r>
            <a:r>
              <a:rPr lang="es-ES_tradnl" sz="3200" dirty="0"/>
              <a:t>Fin Surtido</a:t>
            </a:r>
          </a:p>
        </p:txBody>
      </p:sp>
      <p:sp>
        <p:nvSpPr>
          <p:cNvPr id="3" name="Content Placeholder 2">
            <a:extLst>
              <a:ext uri="{FF2B5EF4-FFF2-40B4-BE49-F238E27FC236}">
                <a16:creationId xmlns:a16="http://schemas.microsoft.com/office/drawing/2014/main" id="{62CF10A6-E4F1-0CF0-EDEC-567322D2244D}"/>
              </a:ext>
            </a:extLst>
          </p:cNvPr>
          <p:cNvSpPr>
            <a:spLocks noGrp="1"/>
          </p:cNvSpPr>
          <p:nvPr>
            <p:ph idx="1"/>
          </p:nvPr>
        </p:nvSpPr>
        <p:spPr>
          <a:xfrm>
            <a:off x="3594538" y="1072053"/>
            <a:ext cx="8292661" cy="5548590"/>
          </a:xfrm>
        </p:spPr>
        <p:txBody>
          <a:bodyPr/>
          <a:lstStyle/>
          <a:p>
            <a:r>
              <a:rPr lang="es-ES_tradnl" dirty="0"/>
              <a:t>Se terminan de Surtir todos los Detalles.</a:t>
            </a:r>
          </a:p>
          <a:p>
            <a:r>
              <a:rPr lang="es-ES_tradnl" dirty="0"/>
              <a:t>Se cierran todos los Bultos. Se cierran todos los Contenedores. Por último, se cierra el Transporte.</a:t>
            </a:r>
          </a:p>
          <a:p>
            <a:r>
              <a:rPr lang="es-ES_tradnl" dirty="0"/>
              <a:t>En el </a:t>
            </a:r>
            <a:r>
              <a:rPr lang="es-ES_tradnl" sz="2600" i="1" dirty="0" err="1"/>
              <a:t>backend</a:t>
            </a:r>
            <a:r>
              <a:rPr lang="es-ES_tradnl" dirty="0"/>
              <a:t> se actualiza el registro de </a:t>
            </a:r>
            <a:r>
              <a:rPr lang="es-ES_tradnl" sz="2400" dirty="0" err="1">
                <a:latin typeface="Consolas" panose="020B0609020204030204" pitchFamily="49" charset="0"/>
                <a:cs typeface="Consolas" panose="020B0609020204030204" pitchFamily="49" charset="0"/>
              </a:rPr>
              <a:t>TransporteSurtido</a:t>
            </a:r>
            <a:r>
              <a:rPr lang="es-ES_tradnl" dirty="0"/>
              <a:t>. Se coloca el horario de </a:t>
            </a:r>
            <a:r>
              <a:rPr lang="es-ES_tradnl" sz="2400" dirty="0" err="1">
                <a:latin typeface="Consolas" panose="020B0609020204030204" pitchFamily="49" charset="0"/>
                <a:cs typeface="Consolas" panose="020B0609020204030204" pitchFamily="49" charset="0"/>
              </a:rPr>
              <a:t>fefinsurtido</a:t>
            </a:r>
            <a:r>
              <a:rPr lang="es-ES_tradnl" dirty="0"/>
              <a:t>. Se coloca el horario de </a:t>
            </a:r>
            <a:r>
              <a:rPr lang="es-ES_tradnl" sz="2400" dirty="0" err="1">
                <a:latin typeface="Consolas" panose="020B0609020204030204" pitchFamily="49" charset="0"/>
                <a:cs typeface="Consolas" panose="020B0609020204030204" pitchFamily="49" charset="0"/>
              </a:rPr>
              <a:t>fefintransporte</a:t>
            </a:r>
            <a:r>
              <a:rPr lang="es-ES_tradnl" dirty="0"/>
              <a:t>. Se coloca el estado ‘TE’ (terminado).</a:t>
            </a:r>
          </a:p>
          <a:p>
            <a:endParaRPr lang="es-ES_tradnl" dirty="0"/>
          </a:p>
          <a:p>
            <a:endParaRPr lang="es-ES_tradnl" dirty="0"/>
          </a:p>
          <a:p>
            <a:endParaRPr lang="es-ES_tradnl" dirty="0"/>
          </a:p>
        </p:txBody>
      </p:sp>
      <p:pic>
        <p:nvPicPr>
          <p:cNvPr id="5" name="Picture 4">
            <a:extLst>
              <a:ext uri="{FF2B5EF4-FFF2-40B4-BE49-F238E27FC236}">
                <a16:creationId xmlns:a16="http://schemas.microsoft.com/office/drawing/2014/main" id="{F69D31E2-AE89-D831-F76C-792FC72C5096}"/>
              </a:ext>
            </a:extLst>
          </p:cNvPr>
          <p:cNvPicPr>
            <a:picLocks noChangeAspect="1"/>
          </p:cNvPicPr>
          <p:nvPr/>
        </p:nvPicPr>
        <p:blipFill>
          <a:blip r:embed="rId2"/>
          <a:srcRect/>
          <a:stretch/>
        </p:blipFill>
        <p:spPr>
          <a:xfrm>
            <a:off x="635309" y="1072056"/>
            <a:ext cx="2699313" cy="5548587"/>
          </a:xfrm>
          <a:prstGeom prst="rect">
            <a:avLst/>
          </a:prstGeom>
        </p:spPr>
      </p:pic>
    </p:spTree>
    <p:extLst>
      <p:ext uri="{BB962C8B-B14F-4D97-AF65-F5344CB8AC3E}">
        <p14:creationId xmlns:p14="http://schemas.microsoft.com/office/powerpoint/2010/main" val="1861148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604AE5-6661-0B11-858E-E47C5C9BE9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667ACA-D96D-E160-4E5C-4EA729FB976F}"/>
              </a:ext>
            </a:extLst>
          </p:cNvPr>
          <p:cNvSpPr>
            <a:spLocks noGrp="1"/>
          </p:cNvSpPr>
          <p:nvPr>
            <p:ph type="title"/>
          </p:nvPr>
        </p:nvSpPr>
        <p:spPr>
          <a:xfrm>
            <a:off x="249623" y="123388"/>
            <a:ext cx="10515600" cy="791013"/>
          </a:xfrm>
        </p:spPr>
        <p:txBody>
          <a:bodyPr/>
          <a:lstStyle/>
          <a:p>
            <a:r>
              <a:rPr lang="es-ES_tradnl" dirty="0"/>
              <a:t>Surtido, </a:t>
            </a:r>
            <a:r>
              <a:rPr lang="es-ES_tradnl" sz="3200" dirty="0"/>
              <a:t>Traspaleo</a:t>
            </a:r>
          </a:p>
        </p:txBody>
      </p:sp>
      <p:sp>
        <p:nvSpPr>
          <p:cNvPr id="3" name="Content Placeholder 2">
            <a:extLst>
              <a:ext uri="{FF2B5EF4-FFF2-40B4-BE49-F238E27FC236}">
                <a16:creationId xmlns:a16="http://schemas.microsoft.com/office/drawing/2014/main" id="{1F9AF0BD-0E5D-DE87-DD13-5F5D71B93371}"/>
              </a:ext>
            </a:extLst>
          </p:cNvPr>
          <p:cNvSpPr>
            <a:spLocks noGrp="1"/>
          </p:cNvSpPr>
          <p:nvPr>
            <p:ph idx="1"/>
          </p:nvPr>
        </p:nvSpPr>
        <p:spPr>
          <a:xfrm>
            <a:off x="3594538" y="1072053"/>
            <a:ext cx="8292661" cy="5548590"/>
          </a:xfrm>
        </p:spPr>
        <p:txBody>
          <a:bodyPr/>
          <a:lstStyle/>
          <a:p>
            <a:r>
              <a:rPr lang="es-ES_tradnl" dirty="0"/>
              <a:t>Si el Transporte se tiene que Traspalear, se muestra el </a:t>
            </a:r>
            <a:r>
              <a:rPr lang="es-ES_tradnl" i="1" dirty="0" err="1"/>
              <a:t>stage</a:t>
            </a:r>
            <a:r>
              <a:rPr lang="es-ES_tradnl" dirty="0"/>
              <a:t> de Traspaleo.</a:t>
            </a:r>
          </a:p>
          <a:p>
            <a:r>
              <a:rPr lang="es-ES_tradnl" dirty="0"/>
              <a:t>El Transporte debe de heredar el indicador de 'traspaleo' del Bloque.</a:t>
            </a:r>
          </a:p>
          <a:p>
            <a:r>
              <a:rPr lang="es-ES_tradnl" dirty="0"/>
              <a:t>El Transporte generado del Tipo de Surtido 'Pedido Completo' no se puede traspalear, aunque alguno de sus Bloques diga indicación de traspaleo.</a:t>
            </a:r>
          </a:p>
          <a:p>
            <a:r>
              <a:rPr lang="es-ES_tradnl" dirty="0"/>
              <a:t>Cuando el Tipo de Surtido es 'Simultaneo' todos los Pedidos asignados vienen de Ordenes de Surtido que tienen el mismo indicador de traspaleo, porque pertenecen al mismo Bloque.</a:t>
            </a:r>
          </a:p>
          <a:p>
            <a:endParaRPr lang="es-ES_tradnl" dirty="0"/>
          </a:p>
          <a:p>
            <a:endParaRPr lang="es-ES_tradnl" dirty="0"/>
          </a:p>
        </p:txBody>
      </p:sp>
      <p:pic>
        <p:nvPicPr>
          <p:cNvPr id="4" name="Picture 3">
            <a:extLst>
              <a:ext uri="{FF2B5EF4-FFF2-40B4-BE49-F238E27FC236}">
                <a16:creationId xmlns:a16="http://schemas.microsoft.com/office/drawing/2014/main" id="{5239D7AF-3F4B-7898-4908-7B19E709995B}"/>
              </a:ext>
            </a:extLst>
          </p:cNvPr>
          <p:cNvPicPr>
            <a:picLocks noChangeAspect="1"/>
          </p:cNvPicPr>
          <p:nvPr/>
        </p:nvPicPr>
        <p:blipFill>
          <a:blip r:embed="rId2"/>
          <a:srcRect/>
          <a:stretch/>
        </p:blipFill>
        <p:spPr>
          <a:xfrm>
            <a:off x="635309" y="1072055"/>
            <a:ext cx="2699314" cy="5548589"/>
          </a:xfrm>
          <a:prstGeom prst="rect">
            <a:avLst/>
          </a:prstGeom>
        </p:spPr>
      </p:pic>
    </p:spTree>
    <p:extLst>
      <p:ext uri="{BB962C8B-B14F-4D97-AF65-F5344CB8AC3E}">
        <p14:creationId xmlns:p14="http://schemas.microsoft.com/office/powerpoint/2010/main" val="1135137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69A5C-B70B-66FE-CD74-843491FE82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326AC1-9A8B-8862-2BC5-6D7CE5FB7E46}"/>
              </a:ext>
            </a:extLst>
          </p:cNvPr>
          <p:cNvSpPr>
            <a:spLocks noGrp="1"/>
          </p:cNvSpPr>
          <p:nvPr>
            <p:ph type="title"/>
          </p:nvPr>
        </p:nvSpPr>
        <p:spPr>
          <a:xfrm>
            <a:off x="249623" y="123388"/>
            <a:ext cx="10515600" cy="791013"/>
          </a:xfrm>
        </p:spPr>
        <p:txBody>
          <a:bodyPr/>
          <a:lstStyle/>
          <a:p>
            <a:r>
              <a:rPr lang="es-ES_tradnl" dirty="0"/>
              <a:t>Surtido, </a:t>
            </a:r>
            <a:r>
              <a:rPr lang="es-ES_tradnl" sz="3200" dirty="0"/>
              <a:t>Traspaleo</a:t>
            </a:r>
          </a:p>
        </p:txBody>
      </p:sp>
      <p:sp>
        <p:nvSpPr>
          <p:cNvPr id="3" name="Content Placeholder 2">
            <a:extLst>
              <a:ext uri="{FF2B5EF4-FFF2-40B4-BE49-F238E27FC236}">
                <a16:creationId xmlns:a16="http://schemas.microsoft.com/office/drawing/2014/main" id="{E0E07977-FCB3-D7AA-6C9D-C3568E700D23}"/>
              </a:ext>
            </a:extLst>
          </p:cNvPr>
          <p:cNvSpPr>
            <a:spLocks noGrp="1"/>
          </p:cNvSpPr>
          <p:nvPr>
            <p:ph idx="1"/>
          </p:nvPr>
        </p:nvSpPr>
        <p:spPr>
          <a:xfrm>
            <a:off x="249624" y="1072053"/>
            <a:ext cx="11637576" cy="5548590"/>
          </a:xfrm>
        </p:spPr>
        <p:txBody>
          <a:bodyPr>
            <a:normAutofit fontScale="92500" lnSpcReduction="10000"/>
          </a:bodyPr>
          <a:lstStyle/>
          <a:p>
            <a:r>
              <a:rPr lang="es-ES_tradnl" dirty="0"/>
              <a:t>El 'traspaleo' es pasar los bultos a otro Transporte que tiene Contenedores Consolidados.</a:t>
            </a:r>
          </a:p>
          <a:p>
            <a:r>
              <a:rPr lang="es-ES_tradnl" dirty="0"/>
              <a:t>El Transporte que tiene los Contenedores Consolidados se asignó en algún momento previo.</a:t>
            </a:r>
          </a:p>
          <a:p>
            <a:r>
              <a:rPr lang="es-ES_tradnl" dirty="0"/>
              <a:t>En ese momento también se le asignan Contenedores Consolidados (puede ser en el mismo </a:t>
            </a:r>
            <a:r>
              <a:rPr lang="es-ES_tradnl" i="1" dirty="0" err="1"/>
              <a:t>fragment</a:t>
            </a:r>
            <a:r>
              <a:rPr lang="es-ES_tradnl" dirty="0"/>
              <a:t>, el Surtidor abre este Transporte para hacer el Traspaleo).</a:t>
            </a:r>
          </a:p>
          <a:p>
            <a:r>
              <a:rPr lang="es-ES_tradnl" dirty="0"/>
              <a:t>Posteriormente el </a:t>
            </a:r>
            <a:r>
              <a:rPr lang="es-ES_tradnl" dirty="0" err="1"/>
              <a:t>Traspaleador</a:t>
            </a:r>
            <a:r>
              <a:rPr lang="es-ES_tradnl" dirty="0"/>
              <a:t> es quien lleva este Transporte al Estacionamiento del </a:t>
            </a:r>
            <a:r>
              <a:rPr lang="es-ES_tradnl" dirty="0" err="1"/>
              <a:t>Sorter</a:t>
            </a:r>
            <a:r>
              <a:rPr lang="es-ES_tradnl" dirty="0"/>
              <a:t>.</a:t>
            </a:r>
          </a:p>
          <a:p>
            <a:r>
              <a:rPr lang="es-ES_tradnl" dirty="0"/>
              <a:t>Al terminar de 'traspalear' todos los Bultos, el Surtidor Libera el Transporte que uso para Surtir.</a:t>
            </a:r>
          </a:p>
          <a:p>
            <a:r>
              <a:rPr lang="es-ES_tradnl" dirty="0"/>
              <a:t>Este Transporte lo puede usar nuevamente para otro ciclo de Surtido, o lo regresa a el área de Transportes Liberados.</a:t>
            </a:r>
          </a:p>
          <a:p>
            <a:r>
              <a:rPr lang="es-ES_tradnl" dirty="0"/>
              <a:t>Todo esto ocurre en el </a:t>
            </a:r>
            <a:r>
              <a:rPr lang="es-ES_tradnl" i="1" dirty="0" err="1"/>
              <a:t>stage</a:t>
            </a:r>
            <a:r>
              <a:rPr lang="es-ES_tradnl" dirty="0"/>
              <a:t> de Traspaleo.</a:t>
            </a:r>
          </a:p>
          <a:p>
            <a:endParaRPr lang="es-ES_tradnl" dirty="0"/>
          </a:p>
          <a:p>
            <a:endParaRPr lang="es-ES_tradnl" dirty="0"/>
          </a:p>
          <a:p>
            <a:endParaRPr lang="es-ES_tradnl" dirty="0"/>
          </a:p>
        </p:txBody>
      </p:sp>
    </p:spTree>
    <p:extLst>
      <p:ext uri="{BB962C8B-B14F-4D97-AF65-F5344CB8AC3E}">
        <p14:creationId xmlns:p14="http://schemas.microsoft.com/office/powerpoint/2010/main" val="4053801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49E9AD-8286-40B2-94C6-CACEEF9DC4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A5894A-FDE4-E6F3-5AAE-ADBCD57F4D1E}"/>
              </a:ext>
            </a:extLst>
          </p:cNvPr>
          <p:cNvSpPr>
            <a:spLocks noGrp="1"/>
          </p:cNvSpPr>
          <p:nvPr>
            <p:ph type="title"/>
          </p:nvPr>
        </p:nvSpPr>
        <p:spPr>
          <a:xfrm>
            <a:off x="249623" y="123388"/>
            <a:ext cx="10515600" cy="791013"/>
          </a:xfrm>
        </p:spPr>
        <p:txBody>
          <a:bodyPr/>
          <a:lstStyle/>
          <a:p>
            <a:r>
              <a:rPr lang="es-ES_tradnl" dirty="0"/>
              <a:t>Surtido, </a:t>
            </a:r>
            <a:r>
              <a:rPr lang="es-ES_tradnl" sz="3200" dirty="0"/>
              <a:t>Estacionar Transporte</a:t>
            </a:r>
          </a:p>
        </p:txBody>
      </p:sp>
      <p:sp>
        <p:nvSpPr>
          <p:cNvPr id="3" name="Content Placeholder 2">
            <a:extLst>
              <a:ext uri="{FF2B5EF4-FFF2-40B4-BE49-F238E27FC236}">
                <a16:creationId xmlns:a16="http://schemas.microsoft.com/office/drawing/2014/main" id="{666805AD-ADC3-B2E0-492A-C5B11A16DF4A}"/>
              </a:ext>
            </a:extLst>
          </p:cNvPr>
          <p:cNvSpPr>
            <a:spLocks noGrp="1"/>
          </p:cNvSpPr>
          <p:nvPr>
            <p:ph idx="1"/>
          </p:nvPr>
        </p:nvSpPr>
        <p:spPr>
          <a:xfrm>
            <a:off x="3594538" y="1072053"/>
            <a:ext cx="8292661" cy="5548590"/>
          </a:xfrm>
        </p:spPr>
        <p:txBody>
          <a:bodyPr>
            <a:normAutofit/>
          </a:bodyPr>
          <a:lstStyle/>
          <a:p>
            <a:r>
              <a:rPr lang="es-ES_tradnl" dirty="0"/>
              <a:t>Se lleva el Transporte al estacionamiento del </a:t>
            </a:r>
            <a:r>
              <a:rPr lang="es-ES_tradnl" dirty="0" err="1"/>
              <a:t>Sorter</a:t>
            </a:r>
            <a:r>
              <a:rPr lang="es-ES_tradnl" dirty="0"/>
              <a:t>.</a:t>
            </a:r>
          </a:p>
          <a:p>
            <a:r>
              <a:rPr lang="es-ES_tradnl" dirty="0"/>
              <a:t>Se estaciona el Transporte escaneando la posición en donde se estaciona el Transporte.</a:t>
            </a:r>
          </a:p>
          <a:p>
            <a:r>
              <a:rPr lang="es-ES_tradnl" dirty="0"/>
              <a:t>En el </a:t>
            </a:r>
            <a:r>
              <a:rPr lang="es-ES_tradnl" sz="2600" i="1" dirty="0" err="1"/>
              <a:t>backend</a:t>
            </a:r>
            <a:r>
              <a:rPr lang="es-ES_tradnl"/>
              <a:t> se </a:t>
            </a:r>
            <a:r>
              <a:rPr lang="es-ES_tradnl" dirty="0"/>
              <a:t>actualiza el registro de </a:t>
            </a:r>
            <a:r>
              <a:rPr lang="es-ES_tradnl" sz="2400" dirty="0" err="1">
                <a:latin typeface="Consolas" panose="020B0609020204030204" pitchFamily="49" charset="0"/>
                <a:cs typeface="Consolas" panose="020B0609020204030204" pitchFamily="49" charset="0"/>
              </a:rPr>
              <a:t>TransporteSurtido</a:t>
            </a:r>
            <a:r>
              <a:rPr lang="es-ES_tradnl" dirty="0"/>
              <a:t>. Se coloca la posición del estacionamiento, se coloca el horario de </a:t>
            </a:r>
            <a:r>
              <a:rPr lang="es-ES_tradnl" sz="2400" dirty="0" err="1">
                <a:latin typeface="Consolas" panose="020B0609020204030204" pitchFamily="49" charset="0"/>
                <a:cs typeface="Consolas" panose="020B0609020204030204" pitchFamily="49" charset="0"/>
              </a:rPr>
              <a:t>feestacionado</a:t>
            </a:r>
            <a:r>
              <a:rPr lang="es-ES_tradnl" sz="2400" dirty="0">
                <a:latin typeface="Consolas" panose="020B0609020204030204" pitchFamily="49" charset="0"/>
                <a:cs typeface="Consolas" panose="020B0609020204030204" pitchFamily="49" charset="0"/>
              </a:rPr>
              <a:t>,</a:t>
            </a:r>
            <a:r>
              <a:rPr lang="es-ES_tradnl" dirty="0"/>
              <a:t> se actualiza también el status a </a:t>
            </a:r>
            <a:r>
              <a:rPr lang="es-ES_tradnl" sz="1600" dirty="0"/>
              <a:t>TRANSPORTESURTIDO_ESTACIONADO</a:t>
            </a:r>
            <a:r>
              <a:rPr lang="es-ES_tradnl" dirty="0"/>
              <a:t>.</a:t>
            </a:r>
          </a:p>
          <a:p>
            <a:r>
              <a:rPr lang="es-ES_tradnl" dirty="0"/>
              <a:t>El </a:t>
            </a:r>
            <a:r>
              <a:rPr lang="es-ES_tradnl" sz="2400" dirty="0" err="1">
                <a:latin typeface="Consolas" panose="020B0609020204030204" pitchFamily="49" charset="0"/>
                <a:cs typeface="Consolas" panose="020B0609020204030204" pitchFamily="49" charset="0"/>
              </a:rPr>
              <a:t>TransporteSurtido</a:t>
            </a:r>
            <a:r>
              <a:rPr lang="es-ES_tradnl" sz="2400" dirty="0">
                <a:latin typeface="Consolas" panose="020B0609020204030204" pitchFamily="49" charset="0"/>
                <a:cs typeface="Consolas" panose="020B0609020204030204" pitchFamily="49" charset="0"/>
              </a:rPr>
              <a:t> </a:t>
            </a:r>
            <a:r>
              <a:rPr lang="es-ES_tradnl" dirty="0"/>
              <a:t>trae la Prioridad del primer Pedido.</a:t>
            </a:r>
          </a:p>
          <a:p>
            <a:endParaRPr lang="es-ES_tradnl" dirty="0"/>
          </a:p>
        </p:txBody>
      </p:sp>
      <p:pic>
        <p:nvPicPr>
          <p:cNvPr id="5" name="Picture 4">
            <a:extLst>
              <a:ext uri="{FF2B5EF4-FFF2-40B4-BE49-F238E27FC236}">
                <a16:creationId xmlns:a16="http://schemas.microsoft.com/office/drawing/2014/main" id="{687279B0-D0F4-D167-2231-D005B3BE900A}"/>
              </a:ext>
            </a:extLst>
          </p:cNvPr>
          <p:cNvPicPr>
            <a:picLocks noChangeAspect="1"/>
          </p:cNvPicPr>
          <p:nvPr/>
        </p:nvPicPr>
        <p:blipFill>
          <a:blip r:embed="rId2"/>
          <a:srcRect/>
          <a:stretch/>
        </p:blipFill>
        <p:spPr>
          <a:xfrm>
            <a:off x="635309" y="1072056"/>
            <a:ext cx="2699313" cy="5548587"/>
          </a:xfrm>
          <a:prstGeom prst="rect">
            <a:avLst/>
          </a:prstGeom>
        </p:spPr>
      </p:pic>
    </p:spTree>
    <p:extLst>
      <p:ext uri="{BB962C8B-B14F-4D97-AF65-F5344CB8AC3E}">
        <p14:creationId xmlns:p14="http://schemas.microsoft.com/office/powerpoint/2010/main" val="1662200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9055DD-13DA-7A1F-7FA1-EB7AFDF957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8966D2-D282-0F5B-1715-D91864FC4C04}"/>
              </a:ext>
            </a:extLst>
          </p:cNvPr>
          <p:cNvSpPr>
            <a:spLocks noGrp="1"/>
          </p:cNvSpPr>
          <p:nvPr>
            <p:ph type="title"/>
          </p:nvPr>
        </p:nvSpPr>
        <p:spPr>
          <a:xfrm>
            <a:off x="249623" y="123388"/>
            <a:ext cx="10515600" cy="791013"/>
          </a:xfrm>
        </p:spPr>
        <p:txBody>
          <a:bodyPr/>
          <a:lstStyle/>
          <a:p>
            <a:r>
              <a:rPr lang="es-ES_tradnl" dirty="0"/>
              <a:t>Surtido, </a:t>
            </a:r>
            <a:r>
              <a:rPr lang="es-ES_tradnl" sz="3200" dirty="0"/>
              <a:t>Estacionar Transporte</a:t>
            </a:r>
          </a:p>
        </p:txBody>
      </p:sp>
      <p:sp>
        <p:nvSpPr>
          <p:cNvPr id="3" name="Content Placeholder 2">
            <a:extLst>
              <a:ext uri="{FF2B5EF4-FFF2-40B4-BE49-F238E27FC236}">
                <a16:creationId xmlns:a16="http://schemas.microsoft.com/office/drawing/2014/main" id="{853E14BB-439F-BF68-FBE6-FCD11775B228}"/>
              </a:ext>
            </a:extLst>
          </p:cNvPr>
          <p:cNvSpPr>
            <a:spLocks noGrp="1"/>
          </p:cNvSpPr>
          <p:nvPr>
            <p:ph idx="1"/>
          </p:nvPr>
        </p:nvSpPr>
        <p:spPr>
          <a:xfrm>
            <a:off x="3594538" y="1072053"/>
            <a:ext cx="8292661" cy="5548590"/>
          </a:xfrm>
        </p:spPr>
        <p:txBody>
          <a:bodyPr>
            <a:normAutofit/>
          </a:bodyPr>
          <a:lstStyle/>
          <a:p>
            <a:r>
              <a:rPr lang="es-ES_tradnl" dirty="0"/>
              <a:t>Al terminar se debe de Continuar con otro Ciclo de Pedido.</a:t>
            </a:r>
          </a:p>
        </p:txBody>
      </p:sp>
      <p:pic>
        <p:nvPicPr>
          <p:cNvPr id="5" name="Picture 4">
            <a:extLst>
              <a:ext uri="{FF2B5EF4-FFF2-40B4-BE49-F238E27FC236}">
                <a16:creationId xmlns:a16="http://schemas.microsoft.com/office/drawing/2014/main" id="{8CC5CBAA-321B-081B-BFAF-8F989860F497}"/>
              </a:ext>
            </a:extLst>
          </p:cNvPr>
          <p:cNvPicPr>
            <a:picLocks noChangeAspect="1"/>
          </p:cNvPicPr>
          <p:nvPr/>
        </p:nvPicPr>
        <p:blipFill>
          <a:blip r:embed="rId2"/>
          <a:srcRect/>
          <a:stretch/>
        </p:blipFill>
        <p:spPr>
          <a:xfrm>
            <a:off x="635309" y="1072056"/>
            <a:ext cx="2699312" cy="5548587"/>
          </a:xfrm>
          <a:prstGeom prst="rect">
            <a:avLst/>
          </a:prstGeom>
        </p:spPr>
      </p:pic>
    </p:spTree>
    <p:extLst>
      <p:ext uri="{BB962C8B-B14F-4D97-AF65-F5344CB8AC3E}">
        <p14:creationId xmlns:p14="http://schemas.microsoft.com/office/powerpoint/2010/main" val="1700142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0524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119DE7-74CC-E900-BE32-B0F0A201EB53}"/>
            </a:ext>
          </a:extLst>
        </p:cNvPr>
        <p:cNvGrpSpPr/>
        <p:nvPr/>
      </p:nvGrpSpPr>
      <p:grpSpPr>
        <a:xfrm>
          <a:off x="0" y="0"/>
          <a:ext cx="0" cy="0"/>
          <a:chOff x="0" y="0"/>
          <a:chExt cx="0" cy="0"/>
        </a:xfrm>
      </p:grpSpPr>
    </p:spTree>
    <p:extLst>
      <p:ext uri="{BB962C8B-B14F-4D97-AF65-F5344CB8AC3E}">
        <p14:creationId xmlns:p14="http://schemas.microsoft.com/office/powerpoint/2010/main" val="4168809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6544C3-044C-F722-3575-B110F2AD74CD}"/>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7E0C7865-C9C7-E6E8-9CCE-2EC0AEDED45A}"/>
              </a:ext>
            </a:extLst>
          </p:cNvPr>
          <p:cNvGrpSpPr/>
          <p:nvPr/>
        </p:nvGrpSpPr>
        <p:grpSpPr>
          <a:xfrm>
            <a:off x="493986" y="704196"/>
            <a:ext cx="2735534" cy="5548589"/>
            <a:chOff x="599089" y="1072055"/>
            <a:chExt cx="2735534" cy="5548589"/>
          </a:xfrm>
        </p:grpSpPr>
        <p:pic>
          <p:nvPicPr>
            <p:cNvPr id="3" name="Picture 2">
              <a:extLst>
                <a:ext uri="{FF2B5EF4-FFF2-40B4-BE49-F238E27FC236}">
                  <a16:creationId xmlns:a16="http://schemas.microsoft.com/office/drawing/2014/main" id="{FD5D4CAE-AF67-F772-894C-9F58D58175A1}"/>
                </a:ext>
              </a:extLst>
            </p:cNvPr>
            <p:cNvPicPr>
              <a:picLocks noChangeAspect="1"/>
            </p:cNvPicPr>
            <p:nvPr/>
          </p:nvPicPr>
          <p:blipFill>
            <a:blip r:embed="rId2"/>
            <a:srcRect/>
            <a:stretch/>
          </p:blipFill>
          <p:spPr>
            <a:xfrm>
              <a:off x="635309" y="1072055"/>
              <a:ext cx="2699314" cy="5548589"/>
            </a:xfrm>
            <a:prstGeom prst="rect">
              <a:avLst/>
            </a:prstGeom>
          </p:spPr>
        </p:pic>
        <p:sp>
          <p:nvSpPr>
            <p:cNvPr id="4" name="TextBox 3">
              <a:extLst>
                <a:ext uri="{FF2B5EF4-FFF2-40B4-BE49-F238E27FC236}">
                  <a16:creationId xmlns:a16="http://schemas.microsoft.com/office/drawing/2014/main" id="{7EC03C9A-B29E-5B16-F63A-95DAF6794BBF}"/>
                </a:ext>
              </a:extLst>
            </p:cNvPr>
            <p:cNvSpPr txBox="1"/>
            <p:nvPr/>
          </p:nvSpPr>
          <p:spPr>
            <a:xfrm>
              <a:off x="599089" y="1618597"/>
              <a:ext cx="1318438" cy="292388"/>
            </a:xfrm>
            <a:prstGeom prst="rect">
              <a:avLst/>
            </a:prstGeom>
            <a:noFill/>
          </p:spPr>
          <p:txBody>
            <a:bodyPr wrap="none" rtlCol="0">
              <a:spAutoFit/>
            </a:bodyPr>
            <a:lstStyle/>
            <a:p>
              <a:r>
                <a:rPr lang="es-ES_tradnl" sz="1300" dirty="0">
                  <a:solidFill>
                    <a:srgbClr val="FF0000"/>
                  </a:solidFill>
                </a:rPr>
                <a:t>Abre Transporte</a:t>
              </a:r>
            </a:p>
          </p:txBody>
        </p:sp>
        <p:sp>
          <p:nvSpPr>
            <p:cNvPr id="5" name="TextBox 4">
              <a:extLst>
                <a:ext uri="{FF2B5EF4-FFF2-40B4-BE49-F238E27FC236}">
                  <a16:creationId xmlns:a16="http://schemas.microsoft.com/office/drawing/2014/main" id="{B9D09990-DC91-A0ED-03A0-86EA31B6A182}"/>
                </a:ext>
              </a:extLst>
            </p:cNvPr>
            <p:cNvSpPr txBox="1"/>
            <p:nvPr/>
          </p:nvSpPr>
          <p:spPr>
            <a:xfrm>
              <a:off x="793529" y="1939160"/>
              <a:ext cx="2309222" cy="276999"/>
            </a:xfrm>
            <a:prstGeom prst="rect">
              <a:avLst/>
            </a:prstGeom>
            <a:noFill/>
          </p:spPr>
          <p:txBody>
            <a:bodyPr wrap="none" rtlCol="0">
              <a:spAutoFit/>
            </a:bodyPr>
            <a:lstStyle/>
            <a:p>
              <a:r>
                <a:rPr lang="es-ES_tradnl" sz="1200" dirty="0"/>
                <a:t>Transporte:</a:t>
              </a:r>
              <a:r>
                <a:rPr lang="es-ES_tradnl" sz="1200" dirty="0">
                  <a:solidFill>
                    <a:srgbClr val="FF0000"/>
                  </a:solidFill>
                </a:rPr>
                <a:t> ___________________</a:t>
              </a:r>
            </a:p>
          </p:txBody>
        </p:sp>
        <p:pic>
          <p:nvPicPr>
            <p:cNvPr id="6" name="Picture 5" descr="A blue and white rectangles&#10;&#10;Description automatically generated">
              <a:extLst>
                <a:ext uri="{FF2B5EF4-FFF2-40B4-BE49-F238E27FC236}">
                  <a16:creationId xmlns:a16="http://schemas.microsoft.com/office/drawing/2014/main" id="{4762D1D3-AD54-FA6C-9C88-A9B854378394}"/>
                </a:ext>
              </a:extLst>
            </p:cNvPr>
            <p:cNvPicPr>
              <a:picLocks noChangeAspect="1"/>
            </p:cNvPicPr>
            <p:nvPr/>
          </p:nvPicPr>
          <p:blipFill>
            <a:blip r:embed="rId3"/>
            <a:stretch>
              <a:fillRect/>
            </a:stretch>
          </p:blipFill>
          <p:spPr>
            <a:xfrm>
              <a:off x="679411" y="2373814"/>
              <a:ext cx="2590725" cy="331200"/>
            </a:xfrm>
            <a:prstGeom prst="rect">
              <a:avLst/>
            </a:prstGeom>
          </p:spPr>
        </p:pic>
      </p:grpSp>
      <p:grpSp>
        <p:nvGrpSpPr>
          <p:cNvPr id="49" name="Group 48">
            <a:extLst>
              <a:ext uri="{FF2B5EF4-FFF2-40B4-BE49-F238E27FC236}">
                <a16:creationId xmlns:a16="http://schemas.microsoft.com/office/drawing/2014/main" id="{C29765C5-717D-3604-149B-F8DC4C6A44BD}"/>
              </a:ext>
            </a:extLst>
          </p:cNvPr>
          <p:cNvGrpSpPr/>
          <p:nvPr/>
        </p:nvGrpSpPr>
        <p:grpSpPr>
          <a:xfrm>
            <a:off x="3360466" y="704196"/>
            <a:ext cx="2735534" cy="5548589"/>
            <a:chOff x="599089" y="1072055"/>
            <a:chExt cx="2735534" cy="5548589"/>
          </a:xfrm>
        </p:grpSpPr>
        <p:pic>
          <p:nvPicPr>
            <p:cNvPr id="50" name="Picture 49">
              <a:extLst>
                <a:ext uri="{FF2B5EF4-FFF2-40B4-BE49-F238E27FC236}">
                  <a16:creationId xmlns:a16="http://schemas.microsoft.com/office/drawing/2014/main" id="{603C9C09-96E5-9EC3-D02E-B6A03D49BCCD}"/>
                </a:ext>
              </a:extLst>
            </p:cNvPr>
            <p:cNvPicPr>
              <a:picLocks noChangeAspect="1"/>
            </p:cNvPicPr>
            <p:nvPr/>
          </p:nvPicPr>
          <p:blipFill>
            <a:blip r:embed="rId2"/>
            <a:srcRect/>
            <a:stretch/>
          </p:blipFill>
          <p:spPr>
            <a:xfrm>
              <a:off x="635309" y="1072055"/>
              <a:ext cx="2699314" cy="5548589"/>
            </a:xfrm>
            <a:prstGeom prst="rect">
              <a:avLst/>
            </a:prstGeom>
          </p:spPr>
        </p:pic>
        <p:sp>
          <p:nvSpPr>
            <p:cNvPr id="51" name="TextBox 50">
              <a:extLst>
                <a:ext uri="{FF2B5EF4-FFF2-40B4-BE49-F238E27FC236}">
                  <a16:creationId xmlns:a16="http://schemas.microsoft.com/office/drawing/2014/main" id="{C018D5A4-2FE6-5617-F739-7C59DADEAE5C}"/>
                </a:ext>
              </a:extLst>
            </p:cNvPr>
            <p:cNvSpPr txBox="1"/>
            <p:nvPr/>
          </p:nvSpPr>
          <p:spPr>
            <a:xfrm>
              <a:off x="599089" y="1618597"/>
              <a:ext cx="1277144" cy="292388"/>
            </a:xfrm>
            <a:prstGeom prst="rect">
              <a:avLst/>
            </a:prstGeom>
            <a:noFill/>
          </p:spPr>
          <p:txBody>
            <a:bodyPr wrap="none" rtlCol="0">
              <a:spAutoFit/>
            </a:bodyPr>
            <a:lstStyle/>
            <a:p>
              <a:r>
                <a:rPr lang="es-ES_tradnl" sz="1300" dirty="0">
                  <a:solidFill>
                    <a:srgbClr val="FF0000"/>
                  </a:solidFill>
                </a:rPr>
                <a:t>Asigna Pedidos</a:t>
              </a:r>
            </a:p>
          </p:txBody>
        </p:sp>
        <p:pic>
          <p:nvPicPr>
            <p:cNvPr id="52" name="Picture 51">
              <a:extLst>
                <a:ext uri="{FF2B5EF4-FFF2-40B4-BE49-F238E27FC236}">
                  <a16:creationId xmlns:a16="http://schemas.microsoft.com/office/drawing/2014/main" id="{C93B9A60-B0D7-BA7F-6646-B0D66F2C33FB}"/>
                </a:ext>
              </a:extLst>
            </p:cNvPr>
            <p:cNvPicPr>
              <a:picLocks noChangeAspect="1"/>
            </p:cNvPicPr>
            <p:nvPr/>
          </p:nvPicPr>
          <p:blipFill>
            <a:blip r:embed="rId4"/>
            <a:srcRect/>
            <a:stretch/>
          </p:blipFill>
          <p:spPr>
            <a:xfrm>
              <a:off x="679413" y="2016465"/>
              <a:ext cx="2590720" cy="331200"/>
            </a:xfrm>
            <a:prstGeom prst="rect">
              <a:avLst/>
            </a:prstGeom>
          </p:spPr>
        </p:pic>
        <p:sp>
          <p:nvSpPr>
            <p:cNvPr id="53" name="TextBox 52">
              <a:extLst>
                <a:ext uri="{FF2B5EF4-FFF2-40B4-BE49-F238E27FC236}">
                  <a16:creationId xmlns:a16="http://schemas.microsoft.com/office/drawing/2014/main" id="{D2ACA88C-8359-D1DE-ADB2-383FE34429D1}"/>
                </a:ext>
              </a:extLst>
            </p:cNvPr>
            <p:cNvSpPr txBox="1"/>
            <p:nvPr/>
          </p:nvSpPr>
          <p:spPr>
            <a:xfrm>
              <a:off x="756745" y="2044264"/>
              <a:ext cx="2438400" cy="276999"/>
            </a:xfrm>
            <a:prstGeom prst="rect">
              <a:avLst/>
            </a:prstGeom>
            <a:noFill/>
          </p:spPr>
          <p:txBody>
            <a:bodyPr wrap="square" rtlCol="0">
              <a:spAutoFit/>
            </a:bodyPr>
            <a:lstStyle/>
            <a:p>
              <a:pPr algn="ctr"/>
              <a:r>
                <a:rPr lang="es-ES_tradnl" sz="1200" dirty="0">
                  <a:solidFill>
                    <a:schemeClr val="bg1"/>
                  </a:solidFill>
                </a:rPr>
                <a:t>Asignar Pedidos</a:t>
              </a:r>
            </a:p>
          </p:txBody>
        </p:sp>
      </p:grpSp>
      <p:pic>
        <p:nvPicPr>
          <p:cNvPr id="7" name="Picture 6">
            <a:extLst>
              <a:ext uri="{FF2B5EF4-FFF2-40B4-BE49-F238E27FC236}">
                <a16:creationId xmlns:a16="http://schemas.microsoft.com/office/drawing/2014/main" id="{795B5A4F-BE37-D911-BAF2-59D4C515581D}"/>
              </a:ext>
            </a:extLst>
          </p:cNvPr>
          <p:cNvPicPr>
            <a:picLocks noChangeAspect="1"/>
          </p:cNvPicPr>
          <p:nvPr/>
        </p:nvPicPr>
        <p:blipFill>
          <a:blip r:embed="rId2"/>
          <a:srcRect/>
          <a:stretch/>
        </p:blipFill>
        <p:spPr>
          <a:xfrm>
            <a:off x="6263166" y="704195"/>
            <a:ext cx="2699314" cy="5548589"/>
          </a:xfrm>
          <a:prstGeom prst="rect">
            <a:avLst/>
          </a:prstGeom>
        </p:spPr>
      </p:pic>
    </p:spTree>
    <p:extLst>
      <p:ext uri="{BB962C8B-B14F-4D97-AF65-F5344CB8AC3E}">
        <p14:creationId xmlns:p14="http://schemas.microsoft.com/office/powerpoint/2010/main" val="3372291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58E1B1-1539-24AA-8998-733455A2E99A}"/>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2F37EB76-D12F-35BB-8C2D-2A8B7C858F8A}"/>
              </a:ext>
            </a:extLst>
          </p:cNvPr>
          <p:cNvGrpSpPr/>
          <p:nvPr/>
        </p:nvGrpSpPr>
        <p:grpSpPr>
          <a:xfrm>
            <a:off x="3412136" y="704196"/>
            <a:ext cx="2740788" cy="5548589"/>
            <a:chOff x="593835" y="1072055"/>
            <a:chExt cx="2740788" cy="5548589"/>
          </a:xfrm>
        </p:grpSpPr>
        <p:pic>
          <p:nvPicPr>
            <p:cNvPr id="8" name="Picture 7">
              <a:extLst>
                <a:ext uri="{FF2B5EF4-FFF2-40B4-BE49-F238E27FC236}">
                  <a16:creationId xmlns:a16="http://schemas.microsoft.com/office/drawing/2014/main" id="{805D1028-3C82-DBAE-3CBE-E2E7D2F53CB2}"/>
                </a:ext>
              </a:extLst>
            </p:cNvPr>
            <p:cNvPicPr>
              <a:picLocks noChangeAspect="1"/>
            </p:cNvPicPr>
            <p:nvPr/>
          </p:nvPicPr>
          <p:blipFill>
            <a:blip r:embed="rId2"/>
            <a:srcRect/>
            <a:stretch/>
          </p:blipFill>
          <p:spPr>
            <a:xfrm>
              <a:off x="635309" y="1072055"/>
              <a:ext cx="2699314" cy="5548589"/>
            </a:xfrm>
            <a:prstGeom prst="rect">
              <a:avLst/>
            </a:prstGeom>
          </p:spPr>
        </p:pic>
        <p:grpSp>
          <p:nvGrpSpPr>
            <p:cNvPr id="9" name="Group 8">
              <a:extLst>
                <a:ext uri="{FF2B5EF4-FFF2-40B4-BE49-F238E27FC236}">
                  <a16:creationId xmlns:a16="http://schemas.microsoft.com/office/drawing/2014/main" id="{B8BC9666-29C3-0CA9-A777-A0F985DB1067}"/>
                </a:ext>
              </a:extLst>
            </p:cNvPr>
            <p:cNvGrpSpPr/>
            <p:nvPr/>
          </p:nvGrpSpPr>
          <p:grpSpPr>
            <a:xfrm>
              <a:off x="599089" y="1618597"/>
              <a:ext cx="2661104" cy="838930"/>
              <a:chOff x="599089" y="1618597"/>
              <a:chExt cx="2661104" cy="838930"/>
            </a:xfrm>
          </p:grpSpPr>
          <p:sp>
            <p:nvSpPr>
              <p:cNvPr id="24" name="TextBox 23">
                <a:extLst>
                  <a:ext uri="{FF2B5EF4-FFF2-40B4-BE49-F238E27FC236}">
                    <a16:creationId xmlns:a16="http://schemas.microsoft.com/office/drawing/2014/main" id="{6C2ED07B-12CA-5966-A0F1-9764AA83EBCB}"/>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1</a:t>
                </a:r>
              </a:p>
            </p:txBody>
          </p:sp>
          <p:sp>
            <p:nvSpPr>
              <p:cNvPr id="25" name="Rectangle 24">
                <a:extLst>
                  <a:ext uri="{FF2B5EF4-FFF2-40B4-BE49-F238E27FC236}">
                    <a16:creationId xmlns:a16="http://schemas.microsoft.com/office/drawing/2014/main" id="{75AB6B76-B703-F339-F275-7C44CB53CD23}"/>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26" name="Picture 25">
                <a:extLst>
                  <a:ext uri="{FF2B5EF4-FFF2-40B4-BE49-F238E27FC236}">
                    <a16:creationId xmlns:a16="http://schemas.microsoft.com/office/drawing/2014/main" id="{9950847D-309B-5A7F-ED62-53939DE50EBA}"/>
                  </a:ext>
                </a:extLst>
              </p:cNvPr>
              <p:cNvPicPr>
                <a:picLocks noChangeAspect="1"/>
              </p:cNvPicPr>
              <p:nvPr/>
            </p:nvPicPr>
            <p:blipFill>
              <a:blip r:embed="rId3"/>
              <a:stretch>
                <a:fillRect/>
              </a:stretch>
            </p:blipFill>
            <p:spPr>
              <a:xfrm>
                <a:off x="2912927" y="2152727"/>
                <a:ext cx="304800" cy="304800"/>
              </a:xfrm>
              <a:prstGeom prst="rect">
                <a:avLst/>
              </a:prstGeom>
            </p:spPr>
          </p:pic>
        </p:grpSp>
        <p:grpSp>
          <p:nvGrpSpPr>
            <p:cNvPr id="10" name="Group 9">
              <a:extLst>
                <a:ext uri="{FF2B5EF4-FFF2-40B4-BE49-F238E27FC236}">
                  <a16:creationId xmlns:a16="http://schemas.microsoft.com/office/drawing/2014/main" id="{3AD3F1D6-6C58-5313-D24B-4DDDBC7C5D8B}"/>
                </a:ext>
              </a:extLst>
            </p:cNvPr>
            <p:cNvGrpSpPr/>
            <p:nvPr/>
          </p:nvGrpSpPr>
          <p:grpSpPr>
            <a:xfrm>
              <a:off x="593839" y="2485698"/>
              <a:ext cx="2661104" cy="838930"/>
              <a:chOff x="599089" y="1618597"/>
              <a:chExt cx="2661104" cy="838930"/>
            </a:xfrm>
          </p:grpSpPr>
          <p:sp>
            <p:nvSpPr>
              <p:cNvPr id="21" name="TextBox 20">
                <a:extLst>
                  <a:ext uri="{FF2B5EF4-FFF2-40B4-BE49-F238E27FC236}">
                    <a16:creationId xmlns:a16="http://schemas.microsoft.com/office/drawing/2014/main" id="{A1C9EC1E-B836-CAD2-F6A9-BD677863D104}"/>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2</a:t>
                </a:r>
              </a:p>
            </p:txBody>
          </p:sp>
          <p:sp>
            <p:nvSpPr>
              <p:cNvPr id="22" name="Rectangle 21">
                <a:extLst>
                  <a:ext uri="{FF2B5EF4-FFF2-40B4-BE49-F238E27FC236}">
                    <a16:creationId xmlns:a16="http://schemas.microsoft.com/office/drawing/2014/main" id="{FD834046-7AF7-5DF6-4485-3C99DE393323}"/>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23" name="Picture 22">
                <a:extLst>
                  <a:ext uri="{FF2B5EF4-FFF2-40B4-BE49-F238E27FC236}">
                    <a16:creationId xmlns:a16="http://schemas.microsoft.com/office/drawing/2014/main" id="{252EC5F8-FD93-7C60-2C1F-3E01921BB763}"/>
                  </a:ext>
                </a:extLst>
              </p:cNvPr>
              <p:cNvPicPr>
                <a:picLocks noChangeAspect="1"/>
              </p:cNvPicPr>
              <p:nvPr/>
            </p:nvPicPr>
            <p:blipFill>
              <a:blip r:embed="rId3"/>
              <a:stretch>
                <a:fillRect/>
              </a:stretch>
            </p:blipFill>
            <p:spPr>
              <a:xfrm>
                <a:off x="2912927" y="2152727"/>
                <a:ext cx="304800" cy="304800"/>
              </a:xfrm>
              <a:prstGeom prst="rect">
                <a:avLst/>
              </a:prstGeom>
            </p:spPr>
          </p:pic>
        </p:grpSp>
        <p:grpSp>
          <p:nvGrpSpPr>
            <p:cNvPr id="11" name="Group 10">
              <a:extLst>
                <a:ext uri="{FF2B5EF4-FFF2-40B4-BE49-F238E27FC236}">
                  <a16:creationId xmlns:a16="http://schemas.microsoft.com/office/drawing/2014/main" id="{A4813D0E-466F-7855-FA5F-841EF2B5FB23}"/>
                </a:ext>
              </a:extLst>
            </p:cNvPr>
            <p:cNvGrpSpPr/>
            <p:nvPr/>
          </p:nvGrpSpPr>
          <p:grpSpPr>
            <a:xfrm>
              <a:off x="593835" y="3368560"/>
              <a:ext cx="2661104" cy="838930"/>
              <a:chOff x="599089" y="1618597"/>
              <a:chExt cx="2661104" cy="838930"/>
            </a:xfrm>
          </p:grpSpPr>
          <p:sp>
            <p:nvSpPr>
              <p:cNvPr id="18" name="TextBox 17">
                <a:extLst>
                  <a:ext uri="{FF2B5EF4-FFF2-40B4-BE49-F238E27FC236}">
                    <a16:creationId xmlns:a16="http://schemas.microsoft.com/office/drawing/2014/main" id="{5319D66D-1B6E-11E4-CB59-D96773A5636D}"/>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3</a:t>
                </a:r>
              </a:p>
            </p:txBody>
          </p:sp>
          <p:sp>
            <p:nvSpPr>
              <p:cNvPr id="19" name="Rectangle 18">
                <a:extLst>
                  <a:ext uri="{FF2B5EF4-FFF2-40B4-BE49-F238E27FC236}">
                    <a16:creationId xmlns:a16="http://schemas.microsoft.com/office/drawing/2014/main" id="{A589EC84-64C7-B5E6-EADE-BE6441293A82}"/>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20" name="Picture 19">
                <a:extLst>
                  <a:ext uri="{FF2B5EF4-FFF2-40B4-BE49-F238E27FC236}">
                    <a16:creationId xmlns:a16="http://schemas.microsoft.com/office/drawing/2014/main" id="{09F22E58-C510-AC36-119C-56A1D69361E4}"/>
                  </a:ext>
                </a:extLst>
              </p:cNvPr>
              <p:cNvPicPr>
                <a:picLocks noChangeAspect="1"/>
              </p:cNvPicPr>
              <p:nvPr/>
            </p:nvPicPr>
            <p:blipFill>
              <a:blip r:embed="rId3"/>
              <a:stretch>
                <a:fillRect/>
              </a:stretch>
            </p:blipFill>
            <p:spPr>
              <a:xfrm>
                <a:off x="2912927" y="2152727"/>
                <a:ext cx="304800" cy="304800"/>
              </a:xfrm>
              <a:prstGeom prst="rect">
                <a:avLst/>
              </a:prstGeom>
            </p:spPr>
          </p:pic>
        </p:grpSp>
        <p:grpSp>
          <p:nvGrpSpPr>
            <p:cNvPr id="12" name="Group 11">
              <a:extLst>
                <a:ext uri="{FF2B5EF4-FFF2-40B4-BE49-F238E27FC236}">
                  <a16:creationId xmlns:a16="http://schemas.microsoft.com/office/drawing/2014/main" id="{676D0AB7-CD25-2106-04A1-A7AA6CCAA31A}"/>
                </a:ext>
              </a:extLst>
            </p:cNvPr>
            <p:cNvGrpSpPr/>
            <p:nvPr/>
          </p:nvGrpSpPr>
          <p:grpSpPr>
            <a:xfrm>
              <a:off x="604349" y="4482655"/>
              <a:ext cx="2661104" cy="838930"/>
              <a:chOff x="599089" y="1618597"/>
              <a:chExt cx="2661104" cy="838930"/>
            </a:xfrm>
          </p:grpSpPr>
          <p:sp>
            <p:nvSpPr>
              <p:cNvPr id="15" name="TextBox 14">
                <a:extLst>
                  <a:ext uri="{FF2B5EF4-FFF2-40B4-BE49-F238E27FC236}">
                    <a16:creationId xmlns:a16="http://schemas.microsoft.com/office/drawing/2014/main" id="{AF0A038E-B4E4-2534-878D-2563A1B0DDA1}"/>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n</a:t>
                </a:r>
              </a:p>
            </p:txBody>
          </p:sp>
          <p:sp>
            <p:nvSpPr>
              <p:cNvPr id="16" name="Rectangle 15">
                <a:extLst>
                  <a:ext uri="{FF2B5EF4-FFF2-40B4-BE49-F238E27FC236}">
                    <a16:creationId xmlns:a16="http://schemas.microsoft.com/office/drawing/2014/main" id="{8089995F-3501-E3B2-9353-3F7790E7C731}"/>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17" name="Picture 16">
                <a:extLst>
                  <a:ext uri="{FF2B5EF4-FFF2-40B4-BE49-F238E27FC236}">
                    <a16:creationId xmlns:a16="http://schemas.microsoft.com/office/drawing/2014/main" id="{16D22BAA-D512-48E5-0128-2F3EC101CBC0}"/>
                  </a:ext>
                </a:extLst>
              </p:cNvPr>
              <p:cNvPicPr>
                <a:picLocks noChangeAspect="1"/>
              </p:cNvPicPr>
              <p:nvPr/>
            </p:nvPicPr>
            <p:blipFill>
              <a:blip r:embed="rId3"/>
              <a:stretch>
                <a:fillRect/>
              </a:stretch>
            </p:blipFill>
            <p:spPr>
              <a:xfrm>
                <a:off x="2912927" y="2152727"/>
                <a:ext cx="304800" cy="304800"/>
              </a:xfrm>
              <a:prstGeom prst="rect">
                <a:avLst/>
              </a:prstGeom>
            </p:spPr>
          </p:pic>
        </p:grpSp>
        <p:sp>
          <p:nvSpPr>
            <p:cNvPr id="13" name="TextBox 12">
              <a:extLst>
                <a:ext uri="{FF2B5EF4-FFF2-40B4-BE49-F238E27FC236}">
                  <a16:creationId xmlns:a16="http://schemas.microsoft.com/office/drawing/2014/main" id="{E77072F0-3410-B22B-989A-EC04A8B2541E}"/>
                </a:ext>
              </a:extLst>
            </p:cNvPr>
            <p:cNvSpPr txBox="1"/>
            <p:nvPr/>
          </p:nvSpPr>
          <p:spPr>
            <a:xfrm>
              <a:off x="698939" y="4225158"/>
              <a:ext cx="404647" cy="292388"/>
            </a:xfrm>
            <a:prstGeom prst="rect">
              <a:avLst/>
            </a:prstGeom>
            <a:noFill/>
          </p:spPr>
          <p:txBody>
            <a:bodyPr wrap="square" rtlCol="0">
              <a:spAutoFit/>
            </a:bodyPr>
            <a:lstStyle/>
            <a:p>
              <a:r>
                <a:rPr lang="es-ES_tradnl" sz="1300" dirty="0">
                  <a:solidFill>
                    <a:srgbClr val="FF0000"/>
                  </a:solidFill>
                </a:rPr>
                <a:t>...     </a:t>
              </a:r>
            </a:p>
          </p:txBody>
        </p:sp>
        <p:pic>
          <p:nvPicPr>
            <p:cNvPr id="14" name="Picture 13" descr="A blue and white rectangles&#10;&#10;Description automatically generated">
              <a:extLst>
                <a:ext uri="{FF2B5EF4-FFF2-40B4-BE49-F238E27FC236}">
                  <a16:creationId xmlns:a16="http://schemas.microsoft.com/office/drawing/2014/main" id="{9954CB57-62B1-CD24-75D6-51F34EE6E5A4}"/>
                </a:ext>
              </a:extLst>
            </p:cNvPr>
            <p:cNvPicPr>
              <a:picLocks noChangeAspect="1"/>
            </p:cNvPicPr>
            <p:nvPr/>
          </p:nvPicPr>
          <p:blipFill>
            <a:blip r:embed="rId4"/>
            <a:stretch>
              <a:fillRect/>
            </a:stretch>
          </p:blipFill>
          <p:spPr>
            <a:xfrm>
              <a:off x="679411" y="5474354"/>
              <a:ext cx="2590725" cy="331200"/>
            </a:xfrm>
            <a:prstGeom prst="rect">
              <a:avLst/>
            </a:prstGeom>
          </p:spPr>
        </p:pic>
      </p:grpSp>
      <p:grpSp>
        <p:nvGrpSpPr>
          <p:cNvPr id="27" name="Group 26">
            <a:extLst>
              <a:ext uri="{FF2B5EF4-FFF2-40B4-BE49-F238E27FC236}">
                <a16:creationId xmlns:a16="http://schemas.microsoft.com/office/drawing/2014/main" id="{950026AA-FC38-C189-746B-B78421924E0C}"/>
              </a:ext>
            </a:extLst>
          </p:cNvPr>
          <p:cNvGrpSpPr/>
          <p:nvPr/>
        </p:nvGrpSpPr>
        <p:grpSpPr>
          <a:xfrm>
            <a:off x="6335540" y="704196"/>
            <a:ext cx="2740788" cy="5548589"/>
            <a:chOff x="593835" y="1072055"/>
            <a:chExt cx="2740788" cy="5548589"/>
          </a:xfrm>
        </p:grpSpPr>
        <p:pic>
          <p:nvPicPr>
            <p:cNvPr id="28" name="Picture 27">
              <a:extLst>
                <a:ext uri="{FF2B5EF4-FFF2-40B4-BE49-F238E27FC236}">
                  <a16:creationId xmlns:a16="http://schemas.microsoft.com/office/drawing/2014/main" id="{987F009B-6D71-708A-0357-A3346F6474C5}"/>
                </a:ext>
              </a:extLst>
            </p:cNvPr>
            <p:cNvPicPr>
              <a:picLocks noChangeAspect="1"/>
            </p:cNvPicPr>
            <p:nvPr/>
          </p:nvPicPr>
          <p:blipFill>
            <a:blip r:embed="rId2"/>
            <a:srcRect/>
            <a:stretch/>
          </p:blipFill>
          <p:spPr>
            <a:xfrm>
              <a:off x="635309" y="1072055"/>
              <a:ext cx="2699314" cy="5548589"/>
            </a:xfrm>
            <a:prstGeom prst="rect">
              <a:avLst/>
            </a:prstGeom>
          </p:spPr>
        </p:pic>
        <p:grpSp>
          <p:nvGrpSpPr>
            <p:cNvPr id="29" name="Group 28">
              <a:extLst>
                <a:ext uri="{FF2B5EF4-FFF2-40B4-BE49-F238E27FC236}">
                  <a16:creationId xmlns:a16="http://schemas.microsoft.com/office/drawing/2014/main" id="{717B643C-27E7-F8C5-577E-AACDBB65476D}"/>
                </a:ext>
              </a:extLst>
            </p:cNvPr>
            <p:cNvGrpSpPr/>
            <p:nvPr/>
          </p:nvGrpSpPr>
          <p:grpSpPr>
            <a:xfrm>
              <a:off x="599089" y="1618597"/>
              <a:ext cx="2661104" cy="838930"/>
              <a:chOff x="599089" y="1618597"/>
              <a:chExt cx="2661104" cy="838930"/>
            </a:xfrm>
          </p:grpSpPr>
          <p:sp>
            <p:nvSpPr>
              <p:cNvPr id="46" name="TextBox 45">
                <a:extLst>
                  <a:ext uri="{FF2B5EF4-FFF2-40B4-BE49-F238E27FC236}">
                    <a16:creationId xmlns:a16="http://schemas.microsoft.com/office/drawing/2014/main" id="{809A7FE5-7F4B-92AC-6E13-3744D23AC576}"/>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1</a:t>
                </a:r>
              </a:p>
            </p:txBody>
          </p:sp>
          <p:sp>
            <p:nvSpPr>
              <p:cNvPr id="47" name="Rectangle 46">
                <a:extLst>
                  <a:ext uri="{FF2B5EF4-FFF2-40B4-BE49-F238E27FC236}">
                    <a16:creationId xmlns:a16="http://schemas.microsoft.com/office/drawing/2014/main" id="{84CB1B22-A6F9-16DC-F333-048004E33046}"/>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48" name="Picture 47">
                <a:extLst>
                  <a:ext uri="{FF2B5EF4-FFF2-40B4-BE49-F238E27FC236}">
                    <a16:creationId xmlns:a16="http://schemas.microsoft.com/office/drawing/2014/main" id="{FA251F19-91A3-E7FE-861C-79CF236B9874}"/>
                  </a:ext>
                </a:extLst>
              </p:cNvPr>
              <p:cNvPicPr>
                <a:picLocks noChangeAspect="1"/>
              </p:cNvPicPr>
              <p:nvPr/>
            </p:nvPicPr>
            <p:blipFill>
              <a:blip r:embed="rId5"/>
              <a:srcRect/>
              <a:stretch/>
            </p:blipFill>
            <p:spPr>
              <a:xfrm>
                <a:off x="2912927" y="2152727"/>
                <a:ext cx="304800" cy="304800"/>
              </a:xfrm>
              <a:prstGeom prst="rect">
                <a:avLst/>
              </a:prstGeom>
            </p:spPr>
          </p:pic>
        </p:grpSp>
        <p:grpSp>
          <p:nvGrpSpPr>
            <p:cNvPr id="30" name="Group 29">
              <a:extLst>
                <a:ext uri="{FF2B5EF4-FFF2-40B4-BE49-F238E27FC236}">
                  <a16:creationId xmlns:a16="http://schemas.microsoft.com/office/drawing/2014/main" id="{C9AF16E4-00B5-C74C-E0C3-892B1EB4E6FB}"/>
                </a:ext>
              </a:extLst>
            </p:cNvPr>
            <p:cNvGrpSpPr/>
            <p:nvPr/>
          </p:nvGrpSpPr>
          <p:grpSpPr>
            <a:xfrm>
              <a:off x="593839" y="2485698"/>
              <a:ext cx="2661104" cy="838930"/>
              <a:chOff x="599089" y="1618597"/>
              <a:chExt cx="2661104" cy="838930"/>
            </a:xfrm>
          </p:grpSpPr>
          <p:sp>
            <p:nvSpPr>
              <p:cNvPr id="43" name="TextBox 42">
                <a:extLst>
                  <a:ext uri="{FF2B5EF4-FFF2-40B4-BE49-F238E27FC236}">
                    <a16:creationId xmlns:a16="http://schemas.microsoft.com/office/drawing/2014/main" id="{6B2E5B99-97CB-4881-057E-3ED6665297AB}"/>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2</a:t>
                </a:r>
              </a:p>
            </p:txBody>
          </p:sp>
          <p:sp>
            <p:nvSpPr>
              <p:cNvPr id="44" name="Rectangle 43">
                <a:extLst>
                  <a:ext uri="{FF2B5EF4-FFF2-40B4-BE49-F238E27FC236}">
                    <a16:creationId xmlns:a16="http://schemas.microsoft.com/office/drawing/2014/main" id="{63EBDCFB-7218-34D0-94CD-6FFC208A03DC}"/>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45" name="Picture 44">
                <a:extLst>
                  <a:ext uri="{FF2B5EF4-FFF2-40B4-BE49-F238E27FC236}">
                    <a16:creationId xmlns:a16="http://schemas.microsoft.com/office/drawing/2014/main" id="{5A99B9B8-E2B6-75BB-F04D-10B1ABEE6354}"/>
                  </a:ext>
                </a:extLst>
              </p:cNvPr>
              <p:cNvPicPr>
                <a:picLocks noChangeAspect="1"/>
              </p:cNvPicPr>
              <p:nvPr/>
            </p:nvPicPr>
            <p:blipFill>
              <a:blip r:embed="rId5"/>
              <a:srcRect/>
              <a:stretch/>
            </p:blipFill>
            <p:spPr>
              <a:xfrm>
                <a:off x="2912927" y="2152727"/>
                <a:ext cx="304800" cy="304800"/>
              </a:xfrm>
              <a:prstGeom prst="rect">
                <a:avLst/>
              </a:prstGeom>
            </p:spPr>
          </p:pic>
        </p:grpSp>
        <p:grpSp>
          <p:nvGrpSpPr>
            <p:cNvPr id="31" name="Group 30">
              <a:extLst>
                <a:ext uri="{FF2B5EF4-FFF2-40B4-BE49-F238E27FC236}">
                  <a16:creationId xmlns:a16="http://schemas.microsoft.com/office/drawing/2014/main" id="{BA3BB89E-9F39-3BE9-94A0-A23E191DAA54}"/>
                </a:ext>
              </a:extLst>
            </p:cNvPr>
            <p:cNvGrpSpPr/>
            <p:nvPr/>
          </p:nvGrpSpPr>
          <p:grpSpPr>
            <a:xfrm>
              <a:off x="593835" y="3368560"/>
              <a:ext cx="2661104" cy="838930"/>
              <a:chOff x="599089" y="1618597"/>
              <a:chExt cx="2661104" cy="838930"/>
            </a:xfrm>
          </p:grpSpPr>
          <p:sp>
            <p:nvSpPr>
              <p:cNvPr id="40" name="TextBox 39">
                <a:extLst>
                  <a:ext uri="{FF2B5EF4-FFF2-40B4-BE49-F238E27FC236}">
                    <a16:creationId xmlns:a16="http://schemas.microsoft.com/office/drawing/2014/main" id="{B7B734E9-197D-BF5E-7309-51F5331EFD25}"/>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3</a:t>
                </a:r>
              </a:p>
            </p:txBody>
          </p:sp>
          <p:sp>
            <p:nvSpPr>
              <p:cNvPr id="41" name="Rectangle 40">
                <a:extLst>
                  <a:ext uri="{FF2B5EF4-FFF2-40B4-BE49-F238E27FC236}">
                    <a16:creationId xmlns:a16="http://schemas.microsoft.com/office/drawing/2014/main" id="{0224C693-D4CA-AD43-509B-D09168907034}"/>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42" name="Picture 41">
                <a:extLst>
                  <a:ext uri="{FF2B5EF4-FFF2-40B4-BE49-F238E27FC236}">
                    <a16:creationId xmlns:a16="http://schemas.microsoft.com/office/drawing/2014/main" id="{4FD78982-7349-D076-FBAF-6BF61B3AA72B}"/>
                  </a:ext>
                </a:extLst>
              </p:cNvPr>
              <p:cNvPicPr>
                <a:picLocks noChangeAspect="1"/>
              </p:cNvPicPr>
              <p:nvPr/>
            </p:nvPicPr>
            <p:blipFill>
              <a:blip r:embed="rId3"/>
              <a:stretch>
                <a:fillRect/>
              </a:stretch>
            </p:blipFill>
            <p:spPr>
              <a:xfrm>
                <a:off x="2912927" y="2152727"/>
                <a:ext cx="304800" cy="304800"/>
              </a:xfrm>
              <a:prstGeom prst="rect">
                <a:avLst/>
              </a:prstGeom>
            </p:spPr>
          </p:pic>
        </p:grpSp>
        <p:grpSp>
          <p:nvGrpSpPr>
            <p:cNvPr id="32" name="Group 31">
              <a:extLst>
                <a:ext uri="{FF2B5EF4-FFF2-40B4-BE49-F238E27FC236}">
                  <a16:creationId xmlns:a16="http://schemas.microsoft.com/office/drawing/2014/main" id="{F9C472A3-8ADA-1D89-B11B-D5B861635A32}"/>
                </a:ext>
              </a:extLst>
            </p:cNvPr>
            <p:cNvGrpSpPr/>
            <p:nvPr/>
          </p:nvGrpSpPr>
          <p:grpSpPr>
            <a:xfrm>
              <a:off x="604349" y="4482655"/>
              <a:ext cx="2661104" cy="838930"/>
              <a:chOff x="599089" y="1618597"/>
              <a:chExt cx="2661104" cy="838930"/>
            </a:xfrm>
          </p:grpSpPr>
          <p:sp>
            <p:nvSpPr>
              <p:cNvPr id="37" name="TextBox 36">
                <a:extLst>
                  <a:ext uri="{FF2B5EF4-FFF2-40B4-BE49-F238E27FC236}">
                    <a16:creationId xmlns:a16="http://schemas.microsoft.com/office/drawing/2014/main" id="{0D61D723-0C88-0A9A-8CBC-B65C3529B68D}"/>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n</a:t>
                </a:r>
              </a:p>
            </p:txBody>
          </p:sp>
          <p:sp>
            <p:nvSpPr>
              <p:cNvPr id="38" name="Rectangle 37">
                <a:extLst>
                  <a:ext uri="{FF2B5EF4-FFF2-40B4-BE49-F238E27FC236}">
                    <a16:creationId xmlns:a16="http://schemas.microsoft.com/office/drawing/2014/main" id="{BD7F38F6-713E-7331-33B5-4AFB2F55949F}"/>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39" name="Picture 38">
                <a:extLst>
                  <a:ext uri="{FF2B5EF4-FFF2-40B4-BE49-F238E27FC236}">
                    <a16:creationId xmlns:a16="http://schemas.microsoft.com/office/drawing/2014/main" id="{F0E468F2-02F7-AC47-9E44-25D30AF4BFB2}"/>
                  </a:ext>
                </a:extLst>
              </p:cNvPr>
              <p:cNvPicPr>
                <a:picLocks noChangeAspect="1"/>
              </p:cNvPicPr>
              <p:nvPr/>
            </p:nvPicPr>
            <p:blipFill>
              <a:blip r:embed="rId3"/>
              <a:stretch>
                <a:fillRect/>
              </a:stretch>
            </p:blipFill>
            <p:spPr>
              <a:xfrm>
                <a:off x="2912927" y="2152727"/>
                <a:ext cx="304800" cy="304800"/>
              </a:xfrm>
              <a:prstGeom prst="rect">
                <a:avLst/>
              </a:prstGeom>
            </p:spPr>
          </p:pic>
        </p:grpSp>
        <p:sp>
          <p:nvSpPr>
            <p:cNvPr id="33" name="TextBox 32">
              <a:extLst>
                <a:ext uri="{FF2B5EF4-FFF2-40B4-BE49-F238E27FC236}">
                  <a16:creationId xmlns:a16="http://schemas.microsoft.com/office/drawing/2014/main" id="{36C8CD35-7F41-2E99-235B-86F3F1DB2F18}"/>
                </a:ext>
              </a:extLst>
            </p:cNvPr>
            <p:cNvSpPr txBox="1"/>
            <p:nvPr/>
          </p:nvSpPr>
          <p:spPr>
            <a:xfrm>
              <a:off x="698939" y="4225158"/>
              <a:ext cx="404647" cy="292388"/>
            </a:xfrm>
            <a:prstGeom prst="rect">
              <a:avLst/>
            </a:prstGeom>
            <a:noFill/>
          </p:spPr>
          <p:txBody>
            <a:bodyPr wrap="square" rtlCol="0">
              <a:spAutoFit/>
            </a:bodyPr>
            <a:lstStyle/>
            <a:p>
              <a:r>
                <a:rPr lang="es-ES_tradnl" sz="1300" dirty="0">
                  <a:solidFill>
                    <a:srgbClr val="FF0000"/>
                  </a:solidFill>
                </a:rPr>
                <a:t>...     </a:t>
              </a:r>
            </a:p>
          </p:txBody>
        </p:sp>
        <p:sp>
          <p:nvSpPr>
            <p:cNvPr id="34" name="TextBox 33">
              <a:extLst>
                <a:ext uri="{FF2B5EF4-FFF2-40B4-BE49-F238E27FC236}">
                  <a16:creationId xmlns:a16="http://schemas.microsoft.com/office/drawing/2014/main" id="{F75D5ED8-87F0-2909-5FFE-A05EAC35E383}"/>
                </a:ext>
              </a:extLst>
            </p:cNvPr>
            <p:cNvSpPr txBox="1"/>
            <p:nvPr/>
          </p:nvSpPr>
          <p:spPr>
            <a:xfrm>
              <a:off x="698939" y="2264978"/>
              <a:ext cx="1568058" cy="230832"/>
            </a:xfrm>
            <a:prstGeom prst="rect">
              <a:avLst/>
            </a:prstGeom>
            <a:noFill/>
          </p:spPr>
          <p:txBody>
            <a:bodyPr wrap="none" rtlCol="0">
              <a:spAutoFit/>
            </a:bodyPr>
            <a:lstStyle/>
            <a:p>
              <a:r>
                <a:rPr lang="es-ES_tradnl" sz="900" dirty="0"/>
                <a:t>Contenedor:</a:t>
              </a:r>
              <a:r>
                <a:rPr lang="es-ES_tradnl" sz="900" dirty="0">
                  <a:solidFill>
                    <a:srgbClr val="FF0000"/>
                  </a:solidFill>
                </a:rPr>
                <a:t> CONT0000001</a:t>
              </a:r>
            </a:p>
          </p:txBody>
        </p:sp>
        <p:sp>
          <p:nvSpPr>
            <p:cNvPr id="35" name="TextBox 34">
              <a:extLst>
                <a:ext uri="{FF2B5EF4-FFF2-40B4-BE49-F238E27FC236}">
                  <a16:creationId xmlns:a16="http://schemas.microsoft.com/office/drawing/2014/main" id="{2D20E2B7-BE37-8F50-4977-07C21B33F5DB}"/>
                </a:ext>
              </a:extLst>
            </p:cNvPr>
            <p:cNvSpPr txBox="1"/>
            <p:nvPr/>
          </p:nvSpPr>
          <p:spPr>
            <a:xfrm>
              <a:off x="704195" y="3132081"/>
              <a:ext cx="1568058" cy="230832"/>
            </a:xfrm>
            <a:prstGeom prst="rect">
              <a:avLst/>
            </a:prstGeom>
            <a:noFill/>
          </p:spPr>
          <p:txBody>
            <a:bodyPr wrap="none" rtlCol="0">
              <a:spAutoFit/>
            </a:bodyPr>
            <a:lstStyle/>
            <a:p>
              <a:r>
                <a:rPr lang="es-ES_tradnl" sz="900" dirty="0"/>
                <a:t>Contenedor:</a:t>
              </a:r>
              <a:r>
                <a:rPr lang="es-ES_tradnl" sz="900" dirty="0">
                  <a:solidFill>
                    <a:srgbClr val="FF0000"/>
                  </a:solidFill>
                </a:rPr>
                <a:t> CONT0001001</a:t>
              </a:r>
            </a:p>
          </p:txBody>
        </p:sp>
        <p:pic>
          <p:nvPicPr>
            <p:cNvPr id="36" name="Picture 35" descr="A blue and white rectangles&#10;&#10;Description automatically generated">
              <a:extLst>
                <a:ext uri="{FF2B5EF4-FFF2-40B4-BE49-F238E27FC236}">
                  <a16:creationId xmlns:a16="http://schemas.microsoft.com/office/drawing/2014/main" id="{DD1B3289-B922-F03C-D7B4-6D1D8F65CC9D}"/>
                </a:ext>
              </a:extLst>
            </p:cNvPr>
            <p:cNvPicPr>
              <a:picLocks noChangeAspect="1"/>
            </p:cNvPicPr>
            <p:nvPr/>
          </p:nvPicPr>
          <p:blipFill>
            <a:blip r:embed="rId4"/>
            <a:stretch>
              <a:fillRect/>
            </a:stretch>
          </p:blipFill>
          <p:spPr>
            <a:xfrm>
              <a:off x="679411" y="5474354"/>
              <a:ext cx="2590725" cy="331200"/>
            </a:xfrm>
            <a:prstGeom prst="rect">
              <a:avLst/>
            </a:prstGeom>
          </p:spPr>
        </p:pic>
      </p:grpSp>
    </p:spTree>
    <p:extLst>
      <p:ext uri="{BB962C8B-B14F-4D97-AF65-F5344CB8AC3E}">
        <p14:creationId xmlns:p14="http://schemas.microsoft.com/office/powerpoint/2010/main" val="1041734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FF43EC-25F1-94CF-004E-9942C164DA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FB040C-8D05-0FE4-227E-91FCA6FF1F45}"/>
              </a:ext>
            </a:extLst>
          </p:cNvPr>
          <p:cNvSpPr>
            <a:spLocks noGrp="1"/>
          </p:cNvSpPr>
          <p:nvPr>
            <p:ph type="title"/>
          </p:nvPr>
        </p:nvSpPr>
        <p:spPr>
          <a:xfrm>
            <a:off x="249623" y="123388"/>
            <a:ext cx="10515600" cy="791013"/>
          </a:xfrm>
        </p:spPr>
        <p:txBody>
          <a:bodyPr/>
          <a:lstStyle/>
          <a:p>
            <a:r>
              <a:rPr lang="es-ES_tradnl" dirty="0"/>
              <a:t>Surtido, </a:t>
            </a:r>
            <a:r>
              <a:rPr lang="es-ES_tradnl" sz="3200" dirty="0"/>
              <a:t>Valida Bloque Inventario</a:t>
            </a:r>
          </a:p>
        </p:txBody>
      </p:sp>
      <p:sp>
        <p:nvSpPr>
          <p:cNvPr id="3" name="Content Placeholder 2">
            <a:extLst>
              <a:ext uri="{FF2B5EF4-FFF2-40B4-BE49-F238E27FC236}">
                <a16:creationId xmlns:a16="http://schemas.microsoft.com/office/drawing/2014/main" id="{335B0621-EF98-5EF1-BC40-88807D45097F}"/>
              </a:ext>
            </a:extLst>
          </p:cNvPr>
          <p:cNvSpPr>
            <a:spLocks noGrp="1"/>
          </p:cNvSpPr>
          <p:nvPr>
            <p:ph idx="1"/>
          </p:nvPr>
        </p:nvSpPr>
        <p:spPr>
          <a:xfrm>
            <a:off x="3594539" y="1072053"/>
            <a:ext cx="8145516" cy="5548590"/>
          </a:xfrm>
        </p:spPr>
        <p:txBody>
          <a:bodyPr/>
          <a:lstStyle/>
          <a:p>
            <a:r>
              <a:rPr lang="es-ES_tradnl" dirty="0"/>
              <a:t>Muestra el </a:t>
            </a:r>
            <a:r>
              <a:rPr lang="es-ES_tradnl" i="1" dirty="0" err="1"/>
              <a:t>fragment</a:t>
            </a:r>
            <a:r>
              <a:rPr lang="es-ES_tradnl" dirty="0"/>
              <a:t> de Confirmar Bloque.</a:t>
            </a:r>
          </a:p>
          <a:p>
            <a:r>
              <a:rPr lang="es-ES_tradnl" dirty="0"/>
              <a:t>Confirma el Bloque de Inventario.</a:t>
            </a:r>
          </a:p>
          <a:p>
            <a:r>
              <a:rPr lang="es-ES_tradnl" dirty="0"/>
              <a:t>Si ya lo confirmo, continua con el siguiente </a:t>
            </a:r>
            <a:r>
              <a:rPr lang="es-ES_tradnl" i="1" dirty="0" err="1"/>
              <a:t>fragment</a:t>
            </a:r>
            <a:r>
              <a:rPr lang="es-ES_tradnl" dirty="0"/>
              <a:t>.</a:t>
            </a:r>
          </a:p>
        </p:txBody>
      </p:sp>
      <p:pic>
        <p:nvPicPr>
          <p:cNvPr id="5" name="Picture 4">
            <a:extLst>
              <a:ext uri="{FF2B5EF4-FFF2-40B4-BE49-F238E27FC236}">
                <a16:creationId xmlns:a16="http://schemas.microsoft.com/office/drawing/2014/main" id="{9CD49418-BFE0-CAB0-01DE-805EC6299D7A}"/>
              </a:ext>
            </a:extLst>
          </p:cNvPr>
          <p:cNvPicPr>
            <a:picLocks noChangeAspect="1"/>
          </p:cNvPicPr>
          <p:nvPr/>
        </p:nvPicPr>
        <p:blipFill>
          <a:blip r:embed="rId2"/>
          <a:srcRect/>
          <a:stretch/>
        </p:blipFill>
        <p:spPr>
          <a:xfrm>
            <a:off x="635309" y="1072055"/>
            <a:ext cx="2699314" cy="5548589"/>
          </a:xfrm>
          <a:prstGeom prst="rect">
            <a:avLst/>
          </a:prstGeom>
        </p:spPr>
      </p:pic>
    </p:spTree>
    <p:extLst>
      <p:ext uri="{BB962C8B-B14F-4D97-AF65-F5344CB8AC3E}">
        <p14:creationId xmlns:p14="http://schemas.microsoft.com/office/powerpoint/2010/main" val="3792849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1B98FC-0E2F-847D-9554-F1BD07A897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8E47FA-4D08-7767-D8ED-67A93F705D19}"/>
              </a:ext>
            </a:extLst>
          </p:cNvPr>
          <p:cNvSpPr>
            <a:spLocks noGrp="1"/>
          </p:cNvSpPr>
          <p:nvPr>
            <p:ph type="title"/>
          </p:nvPr>
        </p:nvSpPr>
        <p:spPr>
          <a:xfrm>
            <a:off x="249623" y="123388"/>
            <a:ext cx="10515600" cy="791013"/>
          </a:xfrm>
        </p:spPr>
        <p:txBody>
          <a:bodyPr/>
          <a:lstStyle/>
          <a:p>
            <a:r>
              <a:rPr lang="es-ES_tradnl" dirty="0"/>
              <a:t>Surtido, </a:t>
            </a:r>
            <a:r>
              <a:rPr lang="es-ES_tradnl" sz="3200" dirty="0"/>
              <a:t>Abre Transporte</a:t>
            </a:r>
          </a:p>
        </p:txBody>
      </p:sp>
      <p:sp>
        <p:nvSpPr>
          <p:cNvPr id="3" name="Content Placeholder 2">
            <a:extLst>
              <a:ext uri="{FF2B5EF4-FFF2-40B4-BE49-F238E27FC236}">
                <a16:creationId xmlns:a16="http://schemas.microsoft.com/office/drawing/2014/main" id="{8A7EA704-08E3-2D5C-6D7E-D98D1E364DB4}"/>
              </a:ext>
            </a:extLst>
          </p:cNvPr>
          <p:cNvSpPr>
            <a:spLocks noGrp="1"/>
          </p:cNvSpPr>
          <p:nvPr>
            <p:ph idx="1"/>
          </p:nvPr>
        </p:nvSpPr>
        <p:spPr>
          <a:xfrm>
            <a:off x="3594538" y="1072053"/>
            <a:ext cx="8292661" cy="5548590"/>
          </a:xfrm>
        </p:spPr>
        <p:txBody>
          <a:bodyPr/>
          <a:lstStyle/>
          <a:p>
            <a:r>
              <a:rPr lang="es-ES_tradnl" dirty="0"/>
              <a:t>Muestra el </a:t>
            </a:r>
            <a:r>
              <a:rPr lang="es-ES_tradnl" i="1" dirty="0" err="1"/>
              <a:t>fragment</a:t>
            </a:r>
            <a:r>
              <a:rPr lang="es-ES_tradnl" dirty="0"/>
              <a:t> de Surtido.</a:t>
            </a:r>
          </a:p>
          <a:p>
            <a:r>
              <a:rPr lang="es-ES_tradnl" dirty="0"/>
              <a:t>Muestra el </a:t>
            </a:r>
            <a:r>
              <a:rPr lang="es-ES_tradnl" i="1" dirty="0" err="1"/>
              <a:t>stage</a:t>
            </a:r>
            <a:r>
              <a:rPr lang="es-ES_tradnl" dirty="0"/>
              <a:t> de Transporte.</a:t>
            </a:r>
          </a:p>
          <a:p>
            <a:r>
              <a:rPr lang="es-ES_tradnl" dirty="0"/>
              <a:t>Si ya está el Transporte abierto muestra los datos del Transporte.</a:t>
            </a:r>
          </a:p>
          <a:p>
            <a:r>
              <a:rPr lang="es-ES_tradnl" dirty="0"/>
              <a:t>Busca el Transporte y lo abre.</a:t>
            </a:r>
          </a:p>
          <a:p>
            <a:r>
              <a:rPr lang="es-ES_tradnl" dirty="0"/>
              <a:t>En el </a:t>
            </a:r>
            <a:r>
              <a:rPr lang="es-ES_tradnl" sz="2600" i="1" dirty="0" err="1"/>
              <a:t>backend</a:t>
            </a:r>
            <a:r>
              <a:rPr lang="es-ES_tradnl" dirty="0"/>
              <a:t> se crea el registro de </a:t>
            </a:r>
            <a:r>
              <a:rPr lang="es-ES_tradnl" sz="2400" dirty="0" err="1">
                <a:latin typeface="Consolas" panose="020B0609020204030204" pitchFamily="49" charset="0"/>
                <a:cs typeface="Consolas" panose="020B0609020204030204" pitchFamily="49" charset="0"/>
              </a:rPr>
              <a:t>TransporteSurtido</a:t>
            </a:r>
            <a:r>
              <a:rPr lang="es-ES_tradnl" dirty="0"/>
              <a:t>. Se coloca el horario de apertura de </a:t>
            </a:r>
            <a:r>
              <a:rPr lang="es-ES_tradnl" sz="2400" dirty="0" err="1">
                <a:latin typeface="Consolas" panose="020B0609020204030204" pitchFamily="49" charset="0"/>
                <a:cs typeface="Consolas" panose="020B0609020204030204" pitchFamily="49" charset="0"/>
              </a:rPr>
              <a:t>fechaasignacion</a:t>
            </a:r>
            <a:r>
              <a:rPr lang="es-ES_tradnl" dirty="0"/>
              <a:t>. Se coloca el estado de ‘01’ (asignado).</a:t>
            </a:r>
          </a:p>
        </p:txBody>
      </p:sp>
      <p:pic>
        <p:nvPicPr>
          <p:cNvPr id="6" name="Picture 5">
            <a:extLst>
              <a:ext uri="{FF2B5EF4-FFF2-40B4-BE49-F238E27FC236}">
                <a16:creationId xmlns:a16="http://schemas.microsoft.com/office/drawing/2014/main" id="{5777ED97-9D0D-4CD3-B3E9-EEC80828C513}"/>
              </a:ext>
            </a:extLst>
          </p:cNvPr>
          <p:cNvPicPr>
            <a:picLocks noChangeAspect="1"/>
          </p:cNvPicPr>
          <p:nvPr/>
        </p:nvPicPr>
        <p:blipFill>
          <a:blip r:embed="rId2"/>
          <a:srcRect/>
          <a:stretch/>
        </p:blipFill>
        <p:spPr>
          <a:xfrm>
            <a:off x="635309" y="1072055"/>
            <a:ext cx="2699313" cy="5548589"/>
          </a:xfrm>
          <a:prstGeom prst="rect">
            <a:avLst/>
          </a:prstGeom>
        </p:spPr>
      </p:pic>
    </p:spTree>
    <p:extLst>
      <p:ext uri="{BB962C8B-B14F-4D97-AF65-F5344CB8AC3E}">
        <p14:creationId xmlns:p14="http://schemas.microsoft.com/office/powerpoint/2010/main" val="3172866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C9038E-5E25-234F-F873-E0578EE989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F8A2AE-2A73-1754-71F7-AF9483F35A75}"/>
              </a:ext>
            </a:extLst>
          </p:cNvPr>
          <p:cNvSpPr>
            <a:spLocks noGrp="1"/>
          </p:cNvSpPr>
          <p:nvPr>
            <p:ph type="title"/>
          </p:nvPr>
        </p:nvSpPr>
        <p:spPr>
          <a:xfrm>
            <a:off x="249623" y="123388"/>
            <a:ext cx="10515600" cy="791013"/>
          </a:xfrm>
        </p:spPr>
        <p:txBody>
          <a:bodyPr/>
          <a:lstStyle/>
          <a:p>
            <a:r>
              <a:rPr lang="es-ES_tradnl" dirty="0"/>
              <a:t>Surtido, </a:t>
            </a:r>
            <a:r>
              <a:rPr lang="es-ES_tradnl" sz="3200" dirty="0"/>
              <a:t>Cancela Transporte</a:t>
            </a:r>
          </a:p>
        </p:txBody>
      </p:sp>
      <p:sp>
        <p:nvSpPr>
          <p:cNvPr id="3" name="Content Placeholder 2">
            <a:extLst>
              <a:ext uri="{FF2B5EF4-FFF2-40B4-BE49-F238E27FC236}">
                <a16:creationId xmlns:a16="http://schemas.microsoft.com/office/drawing/2014/main" id="{9B123C47-8E0A-BDD0-E123-6202EA2ECF37}"/>
              </a:ext>
            </a:extLst>
          </p:cNvPr>
          <p:cNvSpPr>
            <a:spLocks noGrp="1"/>
          </p:cNvSpPr>
          <p:nvPr>
            <p:ph idx="1"/>
          </p:nvPr>
        </p:nvSpPr>
        <p:spPr>
          <a:xfrm>
            <a:off x="3594538" y="1072053"/>
            <a:ext cx="8292661" cy="5548590"/>
          </a:xfrm>
        </p:spPr>
        <p:txBody>
          <a:bodyPr/>
          <a:lstStyle/>
          <a:p>
            <a:r>
              <a:rPr lang="es-ES_tradnl" dirty="0"/>
              <a:t>Si ya está el Transporte abierto muestra los datos del Transporte.</a:t>
            </a:r>
          </a:p>
          <a:p>
            <a:r>
              <a:rPr lang="es-ES_tradnl" dirty="0"/>
              <a:t>El Transporte se puede cancelar (clic en el botón cancelar).</a:t>
            </a:r>
          </a:p>
          <a:p>
            <a:r>
              <a:rPr lang="es-ES_tradnl" dirty="0"/>
              <a:t>Al cancelar en el </a:t>
            </a:r>
            <a:r>
              <a:rPr lang="es-ES_tradnl" sz="2600" i="1" dirty="0" err="1"/>
              <a:t>backend</a:t>
            </a:r>
            <a:r>
              <a:rPr lang="es-ES_tradnl" dirty="0"/>
              <a:t> se coloca el horario de apertura de </a:t>
            </a:r>
            <a:r>
              <a:rPr lang="es-ES_tradnl" sz="2400" dirty="0" err="1">
                <a:latin typeface="Consolas" panose="020B0609020204030204" pitchFamily="49" charset="0"/>
                <a:cs typeface="Consolas" panose="020B0609020204030204" pitchFamily="49" charset="0"/>
              </a:rPr>
              <a:t>fechacancelacion</a:t>
            </a:r>
            <a:r>
              <a:rPr lang="es-ES_tradnl" dirty="0"/>
              <a:t>. Se coloca el estado de ‘10’ (cancelado).</a:t>
            </a:r>
          </a:p>
        </p:txBody>
      </p:sp>
      <p:pic>
        <p:nvPicPr>
          <p:cNvPr id="6" name="Picture 5">
            <a:extLst>
              <a:ext uri="{FF2B5EF4-FFF2-40B4-BE49-F238E27FC236}">
                <a16:creationId xmlns:a16="http://schemas.microsoft.com/office/drawing/2014/main" id="{267389B8-A11C-4918-21FC-243EDB4F662B}"/>
              </a:ext>
            </a:extLst>
          </p:cNvPr>
          <p:cNvPicPr>
            <a:picLocks noChangeAspect="1"/>
          </p:cNvPicPr>
          <p:nvPr/>
        </p:nvPicPr>
        <p:blipFill>
          <a:blip r:embed="rId2"/>
          <a:srcRect/>
          <a:stretch/>
        </p:blipFill>
        <p:spPr>
          <a:xfrm>
            <a:off x="635309" y="1072056"/>
            <a:ext cx="2699312" cy="5548587"/>
          </a:xfrm>
          <a:prstGeom prst="rect">
            <a:avLst/>
          </a:prstGeom>
        </p:spPr>
      </p:pic>
    </p:spTree>
    <p:extLst>
      <p:ext uri="{BB962C8B-B14F-4D97-AF65-F5344CB8AC3E}">
        <p14:creationId xmlns:p14="http://schemas.microsoft.com/office/powerpoint/2010/main" val="2021151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D81D4-22FA-6AA5-3AAC-0C3D983C33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C0CE13-5818-4219-4E22-6E046E54F357}"/>
              </a:ext>
            </a:extLst>
          </p:cNvPr>
          <p:cNvSpPr>
            <a:spLocks noGrp="1"/>
          </p:cNvSpPr>
          <p:nvPr>
            <p:ph type="title"/>
          </p:nvPr>
        </p:nvSpPr>
        <p:spPr>
          <a:xfrm>
            <a:off x="249623" y="123388"/>
            <a:ext cx="10515600" cy="791013"/>
          </a:xfrm>
        </p:spPr>
        <p:txBody>
          <a:bodyPr/>
          <a:lstStyle/>
          <a:p>
            <a:r>
              <a:rPr lang="es-ES_tradnl" dirty="0"/>
              <a:t>Surtido, </a:t>
            </a:r>
            <a:r>
              <a:rPr lang="es-ES_tradnl" sz="3200" dirty="0"/>
              <a:t>Muestra Pedidos</a:t>
            </a:r>
          </a:p>
        </p:txBody>
      </p:sp>
      <p:sp>
        <p:nvSpPr>
          <p:cNvPr id="3" name="Content Placeholder 2">
            <a:extLst>
              <a:ext uri="{FF2B5EF4-FFF2-40B4-BE49-F238E27FC236}">
                <a16:creationId xmlns:a16="http://schemas.microsoft.com/office/drawing/2014/main" id="{AD0987BA-30D0-E168-C49E-3CCEBD63DE42}"/>
              </a:ext>
            </a:extLst>
          </p:cNvPr>
          <p:cNvSpPr>
            <a:spLocks noGrp="1"/>
          </p:cNvSpPr>
          <p:nvPr>
            <p:ph idx="1"/>
          </p:nvPr>
        </p:nvSpPr>
        <p:spPr>
          <a:xfrm>
            <a:off x="3594538" y="1072053"/>
            <a:ext cx="8292661" cy="5548590"/>
          </a:xfrm>
        </p:spPr>
        <p:txBody>
          <a:bodyPr/>
          <a:lstStyle/>
          <a:p>
            <a:r>
              <a:rPr lang="es-ES_tradnl" dirty="0"/>
              <a:t>Muestra el </a:t>
            </a:r>
            <a:r>
              <a:rPr lang="es-ES_tradnl" i="1" dirty="0" err="1"/>
              <a:t>stage</a:t>
            </a:r>
            <a:r>
              <a:rPr lang="es-ES_tradnl" dirty="0"/>
              <a:t> de Pedidos.</a:t>
            </a:r>
          </a:p>
          <a:p>
            <a:r>
              <a:rPr lang="es-ES_tradnl" dirty="0"/>
              <a:t>Si ya están asignados los Pedidos, muestra los datos de los Pedidos.</a:t>
            </a:r>
          </a:p>
          <a:p>
            <a:r>
              <a:rPr lang="es-ES_tradnl" dirty="0"/>
              <a:t>En caso de que no estén asignados, se solicita que se asignen los Pedidos (clic en botón ‘Asignar Pedidos’).</a:t>
            </a:r>
          </a:p>
          <a:p>
            <a:endParaRPr lang="es-ES_tradnl" dirty="0"/>
          </a:p>
        </p:txBody>
      </p:sp>
      <p:pic>
        <p:nvPicPr>
          <p:cNvPr id="5" name="Picture 4">
            <a:extLst>
              <a:ext uri="{FF2B5EF4-FFF2-40B4-BE49-F238E27FC236}">
                <a16:creationId xmlns:a16="http://schemas.microsoft.com/office/drawing/2014/main" id="{0C574FE5-D616-4414-EA12-F9E46D438360}"/>
              </a:ext>
            </a:extLst>
          </p:cNvPr>
          <p:cNvPicPr>
            <a:picLocks noChangeAspect="1"/>
          </p:cNvPicPr>
          <p:nvPr/>
        </p:nvPicPr>
        <p:blipFill>
          <a:blip r:embed="rId2"/>
          <a:srcRect/>
          <a:stretch/>
        </p:blipFill>
        <p:spPr>
          <a:xfrm>
            <a:off x="635309" y="1072056"/>
            <a:ext cx="2699312" cy="5548587"/>
          </a:xfrm>
          <a:prstGeom prst="rect">
            <a:avLst/>
          </a:prstGeom>
        </p:spPr>
      </p:pic>
    </p:spTree>
    <p:extLst>
      <p:ext uri="{BB962C8B-B14F-4D97-AF65-F5344CB8AC3E}">
        <p14:creationId xmlns:p14="http://schemas.microsoft.com/office/powerpoint/2010/main" val="554687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495D32-B30D-657D-36D8-A108A42CD5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199BC0-F093-32B4-AE8C-1BE6490A5CFE}"/>
              </a:ext>
            </a:extLst>
          </p:cNvPr>
          <p:cNvSpPr>
            <a:spLocks noGrp="1"/>
          </p:cNvSpPr>
          <p:nvPr>
            <p:ph type="title"/>
          </p:nvPr>
        </p:nvSpPr>
        <p:spPr>
          <a:xfrm>
            <a:off x="249623" y="123388"/>
            <a:ext cx="10515600" cy="791013"/>
          </a:xfrm>
        </p:spPr>
        <p:txBody>
          <a:bodyPr/>
          <a:lstStyle/>
          <a:p>
            <a:r>
              <a:rPr lang="es-ES_tradnl" dirty="0"/>
              <a:t>Surtido, </a:t>
            </a:r>
            <a:r>
              <a:rPr lang="es-ES_tradnl" sz="3200" dirty="0"/>
              <a:t>Muestra Pedidos</a:t>
            </a:r>
          </a:p>
        </p:txBody>
      </p:sp>
      <p:sp>
        <p:nvSpPr>
          <p:cNvPr id="3" name="Content Placeholder 2">
            <a:extLst>
              <a:ext uri="{FF2B5EF4-FFF2-40B4-BE49-F238E27FC236}">
                <a16:creationId xmlns:a16="http://schemas.microsoft.com/office/drawing/2014/main" id="{C4BA666C-125C-1FFC-0C1D-6488AE831012}"/>
              </a:ext>
            </a:extLst>
          </p:cNvPr>
          <p:cNvSpPr>
            <a:spLocks noGrp="1"/>
          </p:cNvSpPr>
          <p:nvPr>
            <p:ph idx="1"/>
          </p:nvPr>
        </p:nvSpPr>
        <p:spPr>
          <a:xfrm>
            <a:off x="3594538" y="1072053"/>
            <a:ext cx="8292661" cy="5548590"/>
          </a:xfrm>
        </p:spPr>
        <p:txBody>
          <a:bodyPr>
            <a:normAutofit lnSpcReduction="10000"/>
          </a:bodyPr>
          <a:lstStyle/>
          <a:p>
            <a:r>
              <a:rPr lang="es-ES_tradnl" dirty="0"/>
              <a:t>Para asignar los Pedidos se sigue esta lógica en el </a:t>
            </a:r>
            <a:r>
              <a:rPr lang="es-ES_tradnl" sz="2800" i="1" dirty="0" err="1"/>
              <a:t>backend</a:t>
            </a:r>
            <a:r>
              <a:rPr lang="es-ES_tradnl" dirty="0"/>
              <a:t>. </a:t>
            </a:r>
          </a:p>
          <a:p>
            <a:r>
              <a:rPr lang="es-ES_tradnl" dirty="0"/>
              <a:t>(1) En base al Bloque del Surtidor se obtiene el Pedido de Mayor Prioridad. (2) Del Pedido de Mayor prioridad se obtiene la Ruta. (3) Con la Ruta ya sabemos el Tipo de Surtido.</a:t>
            </a:r>
          </a:p>
          <a:p>
            <a:r>
              <a:rPr lang="es-ES_tradnl" dirty="0"/>
              <a:t>(4) Si el Tipo de Surtido es ‘Simultáneo’, se mandan n-pedidos de acuerdo con el número máximo de Contenedores del Transporte. Si el Tipo de Surtido es ‘Pedido Completo’, se manda un solo Pedido.</a:t>
            </a:r>
          </a:p>
          <a:p>
            <a:r>
              <a:rPr lang="es-ES_tradnl" dirty="0"/>
              <a:t>En el </a:t>
            </a:r>
            <a:r>
              <a:rPr lang="es-ES_tradnl" sz="2600" i="1" dirty="0" err="1"/>
              <a:t>backend</a:t>
            </a:r>
            <a:r>
              <a:rPr lang="es-ES_tradnl" dirty="0"/>
              <a:t> se actualiza el registro de </a:t>
            </a:r>
            <a:r>
              <a:rPr lang="es-ES_tradnl" sz="2400" dirty="0" err="1">
                <a:latin typeface="Consolas" panose="020B0609020204030204" pitchFamily="49" charset="0"/>
                <a:cs typeface="Consolas" panose="020B0609020204030204" pitchFamily="49" charset="0"/>
              </a:rPr>
              <a:t>TransporteSurtido</a:t>
            </a:r>
            <a:r>
              <a:rPr lang="es-ES_tradnl" dirty="0"/>
              <a:t>. Se coloca la prioridad del primer Pedido </a:t>
            </a:r>
            <a:r>
              <a:rPr lang="es-ES_tradnl" sz="2400" dirty="0">
                <a:latin typeface="Consolas" panose="020B0609020204030204" pitchFamily="49" charset="0"/>
                <a:cs typeface="Consolas" panose="020B0609020204030204" pitchFamily="49" charset="0"/>
              </a:rPr>
              <a:t>prioridad</a:t>
            </a:r>
            <a:r>
              <a:rPr lang="es-ES_tradnl" dirty="0"/>
              <a:t>. Se coloca el horario de </a:t>
            </a:r>
            <a:r>
              <a:rPr lang="es-ES_tradnl" sz="2400" dirty="0" err="1">
                <a:latin typeface="Consolas" panose="020B0609020204030204" pitchFamily="49" charset="0"/>
                <a:cs typeface="Consolas" panose="020B0609020204030204" pitchFamily="49" charset="0"/>
              </a:rPr>
              <a:t>fechapedidos</a:t>
            </a:r>
            <a:r>
              <a:rPr lang="es-ES_tradnl" sz="2800" dirty="0">
                <a:latin typeface="Consolas" panose="020B0609020204030204" pitchFamily="49" charset="0"/>
                <a:cs typeface="Consolas" panose="020B0609020204030204" pitchFamily="49" charset="0"/>
              </a:rPr>
              <a:t>.</a:t>
            </a:r>
            <a:endParaRPr lang="es-ES_tradnl" dirty="0"/>
          </a:p>
          <a:p>
            <a:endParaRPr lang="es-ES_tradnl" dirty="0"/>
          </a:p>
        </p:txBody>
      </p:sp>
      <p:pic>
        <p:nvPicPr>
          <p:cNvPr id="23" name="Picture 22">
            <a:extLst>
              <a:ext uri="{FF2B5EF4-FFF2-40B4-BE49-F238E27FC236}">
                <a16:creationId xmlns:a16="http://schemas.microsoft.com/office/drawing/2014/main" id="{3804E177-6EFC-9327-10D9-66B0FB53C032}"/>
              </a:ext>
            </a:extLst>
          </p:cNvPr>
          <p:cNvPicPr>
            <a:picLocks noChangeAspect="1"/>
          </p:cNvPicPr>
          <p:nvPr/>
        </p:nvPicPr>
        <p:blipFill>
          <a:blip r:embed="rId2"/>
          <a:srcRect/>
          <a:stretch/>
        </p:blipFill>
        <p:spPr>
          <a:xfrm>
            <a:off x="635309" y="1072057"/>
            <a:ext cx="2699312" cy="5548585"/>
          </a:xfrm>
          <a:prstGeom prst="rect">
            <a:avLst/>
          </a:prstGeom>
        </p:spPr>
      </p:pic>
    </p:spTree>
    <p:extLst>
      <p:ext uri="{BB962C8B-B14F-4D97-AF65-F5344CB8AC3E}">
        <p14:creationId xmlns:p14="http://schemas.microsoft.com/office/powerpoint/2010/main" val="3898469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C3B73-921E-D88D-A518-AEAB7E9ED1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360C23-40ED-E1B4-F478-99EAA73783BE}"/>
              </a:ext>
            </a:extLst>
          </p:cNvPr>
          <p:cNvSpPr>
            <a:spLocks noGrp="1"/>
          </p:cNvSpPr>
          <p:nvPr>
            <p:ph type="title"/>
          </p:nvPr>
        </p:nvSpPr>
        <p:spPr>
          <a:xfrm>
            <a:off x="249623" y="123388"/>
            <a:ext cx="10515600" cy="791013"/>
          </a:xfrm>
        </p:spPr>
        <p:txBody>
          <a:bodyPr/>
          <a:lstStyle/>
          <a:p>
            <a:r>
              <a:rPr lang="es-ES_tradnl" dirty="0"/>
              <a:t>Surtido, </a:t>
            </a:r>
            <a:r>
              <a:rPr lang="es-ES_tradnl" sz="3200" dirty="0"/>
              <a:t>Muestra Pedidos</a:t>
            </a:r>
          </a:p>
        </p:txBody>
      </p:sp>
      <p:sp>
        <p:nvSpPr>
          <p:cNvPr id="3" name="Content Placeholder 2">
            <a:extLst>
              <a:ext uri="{FF2B5EF4-FFF2-40B4-BE49-F238E27FC236}">
                <a16:creationId xmlns:a16="http://schemas.microsoft.com/office/drawing/2014/main" id="{15B0B908-079F-6868-AA0C-892C20C02CC3}"/>
              </a:ext>
            </a:extLst>
          </p:cNvPr>
          <p:cNvSpPr>
            <a:spLocks noGrp="1"/>
          </p:cNvSpPr>
          <p:nvPr>
            <p:ph idx="1"/>
          </p:nvPr>
        </p:nvSpPr>
        <p:spPr>
          <a:xfrm>
            <a:off x="3594538" y="1072053"/>
            <a:ext cx="8292661" cy="5548590"/>
          </a:xfrm>
        </p:spPr>
        <p:txBody>
          <a:bodyPr>
            <a:normAutofit/>
          </a:bodyPr>
          <a:lstStyle/>
          <a:p>
            <a:r>
              <a:rPr lang="es-ES_tradnl" dirty="0"/>
              <a:t>Un Pedido es un conjunto de Ordenes de Surtido (se identifica el conjunto con el atributo </a:t>
            </a:r>
            <a:r>
              <a:rPr lang="es-ES_tradnl" sz="2400" dirty="0" err="1">
                <a:latin typeface="Consolas" panose="020B0609020204030204" pitchFamily="49" charset="0"/>
                <a:cs typeface="Consolas" panose="020B0609020204030204" pitchFamily="49" charset="0"/>
              </a:rPr>
              <a:t>idpedido</a:t>
            </a:r>
            <a:r>
              <a:rPr lang="es-ES_tradnl" dirty="0"/>
              <a:t> de la tabla </a:t>
            </a:r>
            <a:r>
              <a:rPr lang="es-ES_tradnl" sz="2400" dirty="0" err="1">
                <a:latin typeface="Consolas" panose="020B0609020204030204" pitchFamily="49" charset="0"/>
                <a:cs typeface="Consolas" panose="020B0609020204030204" pitchFamily="49" charset="0"/>
              </a:rPr>
              <a:t>OrdenSurtido</a:t>
            </a:r>
            <a:r>
              <a:rPr lang="es-ES_tradnl" dirty="0"/>
              <a:t>).</a:t>
            </a:r>
          </a:p>
          <a:p>
            <a:r>
              <a:rPr lang="es-ES_tradnl" dirty="0"/>
              <a:t>Si el tipo de surtido es 'Pedido Completo’ en un Pedido pueden ir n-Ordenes de Surtido, solo se separan las que son de bloques excluyentes.</a:t>
            </a:r>
          </a:p>
          <a:p>
            <a:r>
              <a:rPr lang="es-ES_tradnl" dirty="0"/>
              <a:t>Si el tipo de surtido es ‘Simultaneo’ en un Pedido va una sola Orden de Surtido.</a:t>
            </a:r>
          </a:p>
          <a:p>
            <a:r>
              <a:rPr lang="es-ES_tradnl" dirty="0"/>
              <a:t>La ventaja es que el número de viajes de surtido (Transportes) es menor, porque cualquiera de los dos tipos de surtido ‘agrupan’ varias Ordenes de Surtido.</a:t>
            </a:r>
          </a:p>
          <a:p>
            <a:endParaRPr lang="es-ES_tradnl" dirty="0"/>
          </a:p>
          <a:p>
            <a:endParaRPr lang="es-ES_tradnl" dirty="0"/>
          </a:p>
        </p:txBody>
      </p:sp>
      <p:pic>
        <p:nvPicPr>
          <p:cNvPr id="4" name="Picture 3">
            <a:extLst>
              <a:ext uri="{FF2B5EF4-FFF2-40B4-BE49-F238E27FC236}">
                <a16:creationId xmlns:a16="http://schemas.microsoft.com/office/drawing/2014/main" id="{093910D6-DFB3-36B7-5D79-A8743253E382}"/>
              </a:ext>
            </a:extLst>
          </p:cNvPr>
          <p:cNvPicPr>
            <a:picLocks noChangeAspect="1"/>
          </p:cNvPicPr>
          <p:nvPr/>
        </p:nvPicPr>
        <p:blipFill>
          <a:blip r:embed="rId2"/>
          <a:srcRect/>
          <a:stretch/>
        </p:blipFill>
        <p:spPr>
          <a:xfrm>
            <a:off x="635309" y="1072057"/>
            <a:ext cx="2699312" cy="5548585"/>
          </a:xfrm>
          <a:prstGeom prst="rect">
            <a:avLst/>
          </a:prstGeom>
        </p:spPr>
      </p:pic>
    </p:spTree>
    <p:extLst>
      <p:ext uri="{BB962C8B-B14F-4D97-AF65-F5344CB8AC3E}">
        <p14:creationId xmlns:p14="http://schemas.microsoft.com/office/powerpoint/2010/main" val="3383625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DD4DDB-9E25-650A-BABB-ED405C8389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D4DE9A-DDF4-D831-6030-50B373FBCD6C}"/>
              </a:ext>
            </a:extLst>
          </p:cNvPr>
          <p:cNvSpPr>
            <a:spLocks noGrp="1"/>
          </p:cNvSpPr>
          <p:nvPr>
            <p:ph type="title"/>
          </p:nvPr>
        </p:nvSpPr>
        <p:spPr>
          <a:xfrm>
            <a:off x="249623" y="123388"/>
            <a:ext cx="10515600" cy="791013"/>
          </a:xfrm>
        </p:spPr>
        <p:txBody>
          <a:bodyPr/>
          <a:lstStyle/>
          <a:p>
            <a:r>
              <a:rPr lang="es-ES_tradnl" dirty="0"/>
              <a:t>Surtido, </a:t>
            </a:r>
            <a:r>
              <a:rPr lang="es-ES_tradnl" sz="3200" dirty="0"/>
              <a:t>Asigna Contenedores</a:t>
            </a:r>
          </a:p>
        </p:txBody>
      </p:sp>
      <p:sp>
        <p:nvSpPr>
          <p:cNvPr id="3" name="Content Placeholder 2">
            <a:extLst>
              <a:ext uri="{FF2B5EF4-FFF2-40B4-BE49-F238E27FC236}">
                <a16:creationId xmlns:a16="http://schemas.microsoft.com/office/drawing/2014/main" id="{23AA209D-7E6A-F887-A00A-9E221D4E3732}"/>
              </a:ext>
            </a:extLst>
          </p:cNvPr>
          <p:cNvSpPr>
            <a:spLocks noGrp="1"/>
          </p:cNvSpPr>
          <p:nvPr>
            <p:ph idx="1"/>
          </p:nvPr>
        </p:nvSpPr>
        <p:spPr>
          <a:xfrm>
            <a:off x="3594538" y="1072053"/>
            <a:ext cx="8292661" cy="5548590"/>
          </a:xfrm>
        </p:spPr>
        <p:txBody>
          <a:bodyPr/>
          <a:lstStyle/>
          <a:p>
            <a:r>
              <a:rPr lang="es-ES_tradnl" dirty="0"/>
              <a:t>Muestra el </a:t>
            </a:r>
            <a:r>
              <a:rPr lang="es-ES_tradnl" i="1" dirty="0" err="1"/>
              <a:t>stage</a:t>
            </a:r>
            <a:r>
              <a:rPr lang="es-ES_tradnl" dirty="0"/>
              <a:t> de Pedidos.</a:t>
            </a:r>
          </a:p>
          <a:p>
            <a:r>
              <a:rPr lang="es-ES_tradnl" dirty="0"/>
              <a:t>De cada Pedido se solicita el Contenedor. Se recomienda el tamaño de Contenedor de acuerdo con el Volumen del Pedido. Clic en el icono.  </a:t>
            </a:r>
          </a:p>
          <a:p>
            <a:r>
              <a:rPr lang="es-ES_tradnl" dirty="0"/>
              <a:t>Al terminar de asignar los Contenedores se puede continuar. Todos los Pedidos muestran el icono. </a:t>
            </a:r>
          </a:p>
          <a:p>
            <a:r>
              <a:rPr lang="es-ES_tradnl" dirty="0"/>
              <a:t>En el </a:t>
            </a:r>
            <a:r>
              <a:rPr lang="es-ES_tradnl" sz="2600" i="1" dirty="0" err="1"/>
              <a:t>backend</a:t>
            </a:r>
            <a:r>
              <a:rPr lang="es-ES_tradnl" dirty="0"/>
              <a:t> se actualiza el registro de </a:t>
            </a:r>
            <a:r>
              <a:rPr lang="es-ES_tradnl" sz="2400" dirty="0" err="1">
                <a:latin typeface="Consolas" panose="020B0609020204030204" pitchFamily="49" charset="0"/>
                <a:cs typeface="Consolas" panose="020B0609020204030204" pitchFamily="49" charset="0"/>
              </a:rPr>
              <a:t>TransporteSurtido</a:t>
            </a:r>
            <a:r>
              <a:rPr lang="es-ES_tradnl" dirty="0"/>
              <a:t>. Se coloca el horario de </a:t>
            </a:r>
            <a:r>
              <a:rPr lang="es-ES_tradnl" sz="2400" dirty="0" err="1">
                <a:latin typeface="Consolas" panose="020B0609020204030204" pitchFamily="49" charset="0"/>
                <a:cs typeface="Consolas" panose="020B0609020204030204" pitchFamily="49" charset="0"/>
              </a:rPr>
              <a:t>fechainiciosurtido</a:t>
            </a:r>
            <a:r>
              <a:rPr lang="es-ES_tradnl" dirty="0"/>
              <a:t>.</a:t>
            </a:r>
          </a:p>
          <a:p>
            <a:r>
              <a:rPr lang="es-ES_tradnl" dirty="0"/>
              <a:t>Se Imprimen las Etiquetas del primer Bulto de cada Contenedor.</a:t>
            </a:r>
          </a:p>
          <a:p>
            <a:endParaRPr lang="es-ES_tradnl" dirty="0"/>
          </a:p>
          <a:p>
            <a:endParaRPr lang="es-ES_tradnl" dirty="0"/>
          </a:p>
        </p:txBody>
      </p:sp>
      <p:pic>
        <p:nvPicPr>
          <p:cNvPr id="44" name="Picture 43">
            <a:extLst>
              <a:ext uri="{FF2B5EF4-FFF2-40B4-BE49-F238E27FC236}">
                <a16:creationId xmlns:a16="http://schemas.microsoft.com/office/drawing/2014/main" id="{1CD25D19-2253-342B-3AFC-1C7026A31080}"/>
              </a:ext>
            </a:extLst>
          </p:cNvPr>
          <p:cNvPicPr>
            <a:picLocks noChangeAspect="1"/>
          </p:cNvPicPr>
          <p:nvPr/>
        </p:nvPicPr>
        <p:blipFill>
          <a:blip r:embed="rId2"/>
          <a:stretch>
            <a:fillRect/>
          </a:stretch>
        </p:blipFill>
        <p:spPr>
          <a:xfrm>
            <a:off x="10628583" y="2401414"/>
            <a:ext cx="304800" cy="304800"/>
          </a:xfrm>
          <a:prstGeom prst="rect">
            <a:avLst/>
          </a:prstGeom>
        </p:spPr>
      </p:pic>
      <p:pic>
        <p:nvPicPr>
          <p:cNvPr id="45" name="Picture 44">
            <a:extLst>
              <a:ext uri="{FF2B5EF4-FFF2-40B4-BE49-F238E27FC236}">
                <a16:creationId xmlns:a16="http://schemas.microsoft.com/office/drawing/2014/main" id="{5FF6EE50-011F-D896-35DB-A2A85B84C063}"/>
              </a:ext>
            </a:extLst>
          </p:cNvPr>
          <p:cNvPicPr>
            <a:picLocks noChangeAspect="1"/>
          </p:cNvPicPr>
          <p:nvPr/>
        </p:nvPicPr>
        <p:blipFill>
          <a:blip r:embed="rId3"/>
          <a:srcRect/>
          <a:stretch/>
        </p:blipFill>
        <p:spPr>
          <a:xfrm>
            <a:off x="11247633" y="3318641"/>
            <a:ext cx="304800" cy="304800"/>
          </a:xfrm>
          <a:prstGeom prst="rect">
            <a:avLst/>
          </a:prstGeom>
        </p:spPr>
      </p:pic>
      <p:pic>
        <p:nvPicPr>
          <p:cNvPr id="5" name="Picture 4">
            <a:extLst>
              <a:ext uri="{FF2B5EF4-FFF2-40B4-BE49-F238E27FC236}">
                <a16:creationId xmlns:a16="http://schemas.microsoft.com/office/drawing/2014/main" id="{B91C5939-90D6-FF15-770F-49E36E23B7E2}"/>
              </a:ext>
            </a:extLst>
          </p:cNvPr>
          <p:cNvPicPr>
            <a:picLocks noChangeAspect="1"/>
          </p:cNvPicPr>
          <p:nvPr/>
        </p:nvPicPr>
        <p:blipFill>
          <a:blip r:embed="rId4"/>
          <a:srcRect/>
          <a:stretch/>
        </p:blipFill>
        <p:spPr>
          <a:xfrm>
            <a:off x="635309" y="1072057"/>
            <a:ext cx="2699311" cy="5548585"/>
          </a:xfrm>
          <a:prstGeom prst="rect">
            <a:avLst/>
          </a:prstGeom>
        </p:spPr>
      </p:pic>
    </p:spTree>
    <p:extLst>
      <p:ext uri="{BB962C8B-B14F-4D97-AF65-F5344CB8AC3E}">
        <p14:creationId xmlns:p14="http://schemas.microsoft.com/office/powerpoint/2010/main" val="767771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71D27E-7516-AF20-A79A-C336670A63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866EE3-CB53-6F90-7B9A-09A21201FFAB}"/>
              </a:ext>
            </a:extLst>
          </p:cNvPr>
          <p:cNvSpPr>
            <a:spLocks noGrp="1"/>
          </p:cNvSpPr>
          <p:nvPr>
            <p:ph type="title"/>
          </p:nvPr>
        </p:nvSpPr>
        <p:spPr>
          <a:xfrm>
            <a:off x="249623" y="123388"/>
            <a:ext cx="10515600" cy="791013"/>
          </a:xfrm>
        </p:spPr>
        <p:txBody>
          <a:bodyPr/>
          <a:lstStyle/>
          <a:p>
            <a:r>
              <a:rPr lang="es-ES_tradnl" dirty="0"/>
              <a:t>Surtido, </a:t>
            </a:r>
            <a:r>
              <a:rPr lang="es-ES_tradnl" sz="3200" dirty="0"/>
              <a:t>Inicia Surtido</a:t>
            </a:r>
          </a:p>
        </p:txBody>
      </p:sp>
      <p:sp>
        <p:nvSpPr>
          <p:cNvPr id="3" name="Content Placeholder 2">
            <a:extLst>
              <a:ext uri="{FF2B5EF4-FFF2-40B4-BE49-F238E27FC236}">
                <a16:creationId xmlns:a16="http://schemas.microsoft.com/office/drawing/2014/main" id="{C5275EC3-646B-4681-9E2C-1367B4379050}"/>
              </a:ext>
            </a:extLst>
          </p:cNvPr>
          <p:cNvSpPr>
            <a:spLocks noGrp="1"/>
          </p:cNvSpPr>
          <p:nvPr>
            <p:ph idx="1"/>
          </p:nvPr>
        </p:nvSpPr>
        <p:spPr>
          <a:xfrm>
            <a:off x="3594538" y="1072053"/>
            <a:ext cx="8292661" cy="5548590"/>
          </a:xfrm>
        </p:spPr>
        <p:txBody>
          <a:bodyPr/>
          <a:lstStyle/>
          <a:p>
            <a:r>
              <a:rPr lang="es-ES_tradnl" dirty="0"/>
              <a:t>Muestra el </a:t>
            </a:r>
            <a:r>
              <a:rPr lang="es-ES_tradnl" i="1" dirty="0" err="1"/>
              <a:t>stage</a:t>
            </a:r>
            <a:r>
              <a:rPr lang="es-ES_tradnl" dirty="0"/>
              <a:t> de Detalles.</a:t>
            </a:r>
          </a:p>
          <a:p>
            <a:r>
              <a:rPr lang="es-ES_tradnl" dirty="0"/>
              <a:t>Se organizan los Detalles por Localizador de Inventario (orden ascendente) y Prioridad del Pedido. </a:t>
            </a:r>
          </a:p>
          <a:p>
            <a:r>
              <a:rPr lang="es-ES_tradnl" dirty="0"/>
              <a:t>Uno a uno se surten los Detalles de todos los Pedidos.</a:t>
            </a:r>
          </a:p>
          <a:p>
            <a:endParaRPr lang="es-ES_tradnl" dirty="0"/>
          </a:p>
        </p:txBody>
      </p:sp>
      <p:pic>
        <p:nvPicPr>
          <p:cNvPr id="5" name="Picture 4">
            <a:extLst>
              <a:ext uri="{FF2B5EF4-FFF2-40B4-BE49-F238E27FC236}">
                <a16:creationId xmlns:a16="http://schemas.microsoft.com/office/drawing/2014/main" id="{97D585ED-704B-0481-AC2F-593A8B6E4A6C}"/>
              </a:ext>
            </a:extLst>
          </p:cNvPr>
          <p:cNvPicPr>
            <a:picLocks noChangeAspect="1"/>
          </p:cNvPicPr>
          <p:nvPr/>
        </p:nvPicPr>
        <p:blipFill>
          <a:blip r:embed="rId2"/>
          <a:srcRect/>
          <a:stretch/>
        </p:blipFill>
        <p:spPr>
          <a:xfrm>
            <a:off x="635309" y="1072056"/>
            <a:ext cx="2699313" cy="5548587"/>
          </a:xfrm>
          <a:prstGeom prst="rect">
            <a:avLst/>
          </a:prstGeom>
        </p:spPr>
      </p:pic>
    </p:spTree>
    <p:extLst>
      <p:ext uri="{BB962C8B-B14F-4D97-AF65-F5344CB8AC3E}">
        <p14:creationId xmlns:p14="http://schemas.microsoft.com/office/powerpoint/2010/main" val="1690539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1891</TotalTime>
  <Words>1022</Words>
  <Application>Microsoft Macintosh PowerPoint</Application>
  <PresentationFormat>Widescreen</PresentationFormat>
  <Paragraphs>90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Aptos Display</vt:lpstr>
      <vt:lpstr>Arial</vt:lpstr>
      <vt:lpstr>Consolas</vt:lpstr>
      <vt:lpstr>Office Theme</vt:lpstr>
      <vt:lpstr>L&amp;D 360</vt:lpstr>
      <vt:lpstr>Surtido, Valida Bloque Inventario</vt:lpstr>
      <vt:lpstr>Surtido, Abre Transporte</vt:lpstr>
      <vt:lpstr>Surtido, Cancela Transporte</vt:lpstr>
      <vt:lpstr>Surtido, Muestra Pedidos</vt:lpstr>
      <vt:lpstr>Surtido, Muestra Pedidos</vt:lpstr>
      <vt:lpstr>Surtido, Muestra Pedidos</vt:lpstr>
      <vt:lpstr>Surtido, Asigna Contenedores</vt:lpstr>
      <vt:lpstr>Surtido, Inicia Surtido</vt:lpstr>
      <vt:lpstr>Surtido, Surtir Detalle</vt:lpstr>
      <vt:lpstr>Surtido, Fin Surtido</vt:lpstr>
      <vt:lpstr>Surtido, Traspaleo</vt:lpstr>
      <vt:lpstr>Surtido, Traspaleo</vt:lpstr>
      <vt:lpstr>Surtido, Estacionar Transporte</vt:lpstr>
      <vt:lpstr>Surtido, Estacionar Transporte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Joel Becerra Miranda</dc:creator>
  <cp:lastModifiedBy>Joel Becerra Miranda</cp:lastModifiedBy>
  <cp:revision>25</cp:revision>
  <dcterms:created xsi:type="dcterms:W3CDTF">2024-11-13T16:33:27Z</dcterms:created>
  <dcterms:modified xsi:type="dcterms:W3CDTF">2024-11-30T15:43:53Z</dcterms:modified>
</cp:coreProperties>
</file>