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77" r:id="rId5"/>
    <p:sldId id="266" r:id="rId6"/>
    <p:sldId id="269" r:id="rId7"/>
    <p:sldId id="267" r:id="rId8"/>
    <p:sldId id="268" r:id="rId9"/>
    <p:sldId id="272" r:id="rId10"/>
    <p:sldId id="270" r:id="rId11"/>
    <p:sldId id="273" r:id="rId12"/>
    <p:sldId id="274" r:id="rId13"/>
    <p:sldId id="275" r:id="rId14"/>
    <p:sldId id="276" r:id="rId15"/>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1ABD-CB48-4613-778F-484F15A8A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8BD15A49-AC58-DE48-88B1-C7DE28CAA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CB3E66D2-5E91-C3B8-69AA-84544A14E646}"/>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5" name="Footer Placeholder 4">
            <a:extLst>
              <a:ext uri="{FF2B5EF4-FFF2-40B4-BE49-F238E27FC236}">
                <a16:creationId xmlns:a16="http://schemas.microsoft.com/office/drawing/2014/main" id="{DAB28CC0-4C11-382E-C364-2C1930B76E05}"/>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B5C81FE6-6058-34AD-CB26-854F9A2FFDC5}"/>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02797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BC00-892F-6C90-B997-A0E4AB222F10}"/>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795F708F-6E26-BB3D-F4A4-5EF081738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21C3A6BD-F985-91E6-FE1A-3890CF0F61AA}"/>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5" name="Footer Placeholder 4">
            <a:extLst>
              <a:ext uri="{FF2B5EF4-FFF2-40B4-BE49-F238E27FC236}">
                <a16:creationId xmlns:a16="http://schemas.microsoft.com/office/drawing/2014/main" id="{6FF97148-FB88-807F-1C66-008290780B06}"/>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6D059BAD-0E0A-2921-CB2B-961A40594015}"/>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129544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4C6A6-9664-9D25-EF4F-0E1CD69228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32BB6450-4065-1518-DD53-6F8997F6C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1661DB9-D409-9004-1B04-6EC92F57F468}"/>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5" name="Footer Placeholder 4">
            <a:extLst>
              <a:ext uri="{FF2B5EF4-FFF2-40B4-BE49-F238E27FC236}">
                <a16:creationId xmlns:a16="http://schemas.microsoft.com/office/drawing/2014/main" id="{D39FD801-2C9A-63BD-3595-CEC87A42664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EB0D054-D3B0-026C-C75A-9CE7F0756B3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23267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33FC-AB92-CBE8-42D5-AB40FB27DEA9}"/>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AD8AB6E6-3D44-8245-C58B-9F4472C660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17710B33-88EB-2152-6B81-92D38170DEC1}"/>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5" name="Footer Placeholder 4">
            <a:extLst>
              <a:ext uri="{FF2B5EF4-FFF2-40B4-BE49-F238E27FC236}">
                <a16:creationId xmlns:a16="http://schemas.microsoft.com/office/drawing/2014/main" id="{B7D2A5CF-CA26-C649-2226-95CC625B5001}"/>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74C3C44-9FA3-9CCE-D5AE-0A3646088948}"/>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32018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A772-FF8B-A7EB-AC64-07632D223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C75EDFA-1E82-9404-212F-2D070087C7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39F3A-570C-5EBE-F536-CEF6EA855135}"/>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5" name="Footer Placeholder 4">
            <a:extLst>
              <a:ext uri="{FF2B5EF4-FFF2-40B4-BE49-F238E27FC236}">
                <a16:creationId xmlns:a16="http://schemas.microsoft.com/office/drawing/2014/main" id="{B602F8FF-79D8-E513-C765-4E1B5B2B9D32}"/>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9D382AC8-FAB9-0374-8C16-9111C219E830}"/>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147199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9101-7976-2F78-A394-DD2BDF2702C9}"/>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E95397E-242D-341B-F928-5C54DFB5C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A8813100-56DD-51F2-6AD9-4BBA07F07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5C5D179A-3DEC-17AE-EB44-A79BFB0E90F9}"/>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6" name="Footer Placeholder 5">
            <a:extLst>
              <a:ext uri="{FF2B5EF4-FFF2-40B4-BE49-F238E27FC236}">
                <a16:creationId xmlns:a16="http://schemas.microsoft.com/office/drawing/2014/main" id="{CCD68531-4FF9-EBD7-D9E5-A6D242F0BC57}"/>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54AF7D9D-ED25-6BC4-E2BE-DAF86264161A}"/>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72919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EC85-A514-F90E-9011-C6223E7AB0D9}"/>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6236207-B842-F17A-85B5-637FBB627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7C1C4-A917-62C8-4FBF-910B7218EF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8C855AF8-FE64-3F0B-F112-CC86CBB7B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BF35C-2A86-F4D3-878C-6D833F81C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A4D09DE4-85E4-42BE-84D6-42B19EB04CEA}"/>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8" name="Footer Placeholder 7">
            <a:extLst>
              <a:ext uri="{FF2B5EF4-FFF2-40B4-BE49-F238E27FC236}">
                <a16:creationId xmlns:a16="http://schemas.microsoft.com/office/drawing/2014/main" id="{D4C10E10-983A-C3F0-4A81-2DEF65A5AF25}"/>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FA6EC468-A7CF-5298-8FBF-AE0FF93A26C7}"/>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3867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2FD8-FE78-3A01-D76F-58416F5F2CDA}"/>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41575582-ACE8-043E-FDD2-43DF07E47D46}"/>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4" name="Footer Placeholder 3">
            <a:extLst>
              <a:ext uri="{FF2B5EF4-FFF2-40B4-BE49-F238E27FC236}">
                <a16:creationId xmlns:a16="http://schemas.microsoft.com/office/drawing/2014/main" id="{D5023C61-3E12-5FDA-B199-CCC62D40A5DF}"/>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F841F0A0-1113-0739-FF2E-D95DA8CFC18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87786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017C8-1A08-60B6-0EA5-5A20BC578B29}"/>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3" name="Footer Placeholder 2">
            <a:extLst>
              <a:ext uri="{FF2B5EF4-FFF2-40B4-BE49-F238E27FC236}">
                <a16:creationId xmlns:a16="http://schemas.microsoft.com/office/drawing/2014/main" id="{6A311C07-D05C-6381-E55D-CAE939BC63DE}"/>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95C555AB-0519-8948-FFA1-24EC23C101B0}"/>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01239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66E5-65BF-8843-E083-63335F5BA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F2648966-8EC9-191C-FD7A-D83CB75B9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18BC207F-B92E-E8C1-1D63-9957B8A82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BABB0-FBB7-6A6B-F011-2C09D9A329BC}"/>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6" name="Footer Placeholder 5">
            <a:extLst>
              <a:ext uri="{FF2B5EF4-FFF2-40B4-BE49-F238E27FC236}">
                <a16:creationId xmlns:a16="http://schemas.microsoft.com/office/drawing/2014/main" id="{30D8A503-54E5-CA0B-D42F-2FB8FAD45C62}"/>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E708C468-8795-CE21-DFDF-48722A7FA51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00623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53F6-E6F5-3149-2871-455B64D89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CEF09565-D9DC-3440-0D9E-A0FBAD7F0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9D33C0AF-311A-ED8C-6795-976A9FAFD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6471B-C80E-5DEF-5637-9AC21E731C5B}"/>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6" name="Footer Placeholder 5">
            <a:extLst>
              <a:ext uri="{FF2B5EF4-FFF2-40B4-BE49-F238E27FC236}">
                <a16:creationId xmlns:a16="http://schemas.microsoft.com/office/drawing/2014/main" id="{CB9E2C6E-667D-9304-AF9E-7499CE32485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C9C50402-C825-AEBB-096D-AEB7FC5D4D9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3487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1C9053-83A4-60F8-B200-3DF0C40E6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481A2D9-BA56-C5D5-C73A-9E26866C7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66B429CB-73FA-5367-30D0-BF46C36CD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7435B9-0E12-0B4F-AEAD-4257853CAF9C}" type="datetimeFigureOut">
              <a:rPr lang="es-ES_tradnl" smtClean="0"/>
              <a:t>20/11/24</a:t>
            </a:fld>
            <a:endParaRPr lang="es-ES_tradnl"/>
          </a:p>
        </p:txBody>
      </p:sp>
      <p:sp>
        <p:nvSpPr>
          <p:cNvPr id="5" name="Footer Placeholder 4">
            <a:extLst>
              <a:ext uri="{FF2B5EF4-FFF2-40B4-BE49-F238E27FC236}">
                <a16:creationId xmlns:a16="http://schemas.microsoft.com/office/drawing/2014/main" id="{97FCD682-8B66-DA0D-7BDA-6DF093A4B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Slide Number Placeholder 5">
            <a:extLst>
              <a:ext uri="{FF2B5EF4-FFF2-40B4-BE49-F238E27FC236}">
                <a16:creationId xmlns:a16="http://schemas.microsoft.com/office/drawing/2014/main" id="{F946A718-ECE6-A345-2E33-DCDDA5F93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220514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55FC-D7EF-D9C1-0E35-237F46B08415}"/>
              </a:ext>
            </a:extLst>
          </p:cNvPr>
          <p:cNvSpPr>
            <a:spLocks noGrp="1"/>
          </p:cNvSpPr>
          <p:nvPr>
            <p:ph type="ctrTitle"/>
          </p:nvPr>
        </p:nvSpPr>
        <p:spPr/>
        <p:txBody>
          <a:bodyPr/>
          <a:lstStyle/>
          <a:p>
            <a:r>
              <a:rPr lang="es-ES_tradnl" dirty="0"/>
              <a:t>L&amp;D 360</a:t>
            </a:r>
          </a:p>
        </p:txBody>
      </p:sp>
      <p:sp>
        <p:nvSpPr>
          <p:cNvPr id="3" name="Subtitle 2">
            <a:extLst>
              <a:ext uri="{FF2B5EF4-FFF2-40B4-BE49-F238E27FC236}">
                <a16:creationId xmlns:a16="http://schemas.microsoft.com/office/drawing/2014/main" id="{3B3D24D7-7F70-F44F-52FA-1FA466DEBB14}"/>
              </a:ext>
            </a:extLst>
          </p:cNvPr>
          <p:cNvSpPr>
            <a:spLocks noGrp="1"/>
          </p:cNvSpPr>
          <p:nvPr>
            <p:ph type="subTitle" idx="1"/>
          </p:nvPr>
        </p:nvSpPr>
        <p:spPr/>
        <p:txBody>
          <a:bodyPr/>
          <a:lstStyle/>
          <a:p>
            <a:r>
              <a:rPr lang="es-ES_tradnl" sz="3600" dirty="0"/>
              <a:t>Pick, Pack and </a:t>
            </a:r>
            <a:r>
              <a:rPr lang="es-ES_tradnl" sz="3600" dirty="0" err="1"/>
              <a:t>Dispatch</a:t>
            </a:r>
            <a:endParaRPr lang="es-ES_tradnl" sz="3600" dirty="0"/>
          </a:p>
          <a:p>
            <a:r>
              <a:rPr lang="es-ES_tradnl" dirty="0"/>
              <a:t>Surtido</a:t>
            </a:r>
          </a:p>
        </p:txBody>
      </p:sp>
    </p:spTree>
    <p:extLst>
      <p:ext uri="{BB962C8B-B14F-4D97-AF65-F5344CB8AC3E}">
        <p14:creationId xmlns:p14="http://schemas.microsoft.com/office/powerpoint/2010/main" val="58717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73997-4CED-487C-A013-13A01A67A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4348F-4163-DD21-3E9F-24263433D240}"/>
              </a:ext>
            </a:extLst>
          </p:cNvPr>
          <p:cNvSpPr>
            <a:spLocks noGrp="1"/>
          </p:cNvSpPr>
          <p:nvPr>
            <p:ph type="title"/>
          </p:nvPr>
        </p:nvSpPr>
        <p:spPr>
          <a:xfrm>
            <a:off x="249623" y="123388"/>
            <a:ext cx="10515600" cy="791013"/>
          </a:xfrm>
        </p:spPr>
        <p:txBody>
          <a:bodyPr/>
          <a:lstStyle/>
          <a:p>
            <a:r>
              <a:rPr lang="es-ES_tradnl" dirty="0"/>
              <a:t>Surtido, </a:t>
            </a:r>
            <a:r>
              <a:rPr lang="es-ES_tradnl" sz="3200" dirty="0"/>
              <a:t>Fin Surtido</a:t>
            </a:r>
          </a:p>
        </p:txBody>
      </p:sp>
      <p:sp>
        <p:nvSpPr>
          <p:cNvPr id="3" name="Content Placeholder 2">
            <a:extLst>
              <a:ext uri="{FF2B5EF4-FFF2-40B4-BE49-F238E27FC236}">
                <a16:creationId xmlns:a16="http://schemas.microsoft.com/office/drawing/2014/main" id="{62CF10A6-E4F1-0CF0-EDEC-567322D2244D}"/>
              </a:ext>
            </a:extLst>
          </p:cNvPr>
          <p:cNvSpPr>
            <a:spLocks noGrp="1"/>
          </p:cNvSpPr>
          <p:nvPr>
            <p:ph idx="1"/>
          </p:nvPr>
        </p:nvSpPr>
        <p:spPr>
          <a:xfrm>
            <a:off x="3594538" y="1072053"/>
            <a:ext cx="8292661" cy="5548590"/>
          </a:xfrm>
        </p:spPr>
        <p:txBody>
          <a:bodyPr/>
          <a:lstStyle/>
          <a:p>
            <a:r>
              <a:rPr lang="es-ES_tradnl" dirty="0"/>
              <a:t>Se terminan de Surtir todos los Detalles.</a:t>
            </a:r>
          </a:p>
          <a:p>
            <a:r>
              <a:rPr lang="es-ES_tradnl" dirty="0"/>
              <a:t>Se cierran todos los Bultos. Se cierran todos los Contenedores. Por último, se cierra el Transporte.</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fefinsurtido</a:t>
            </a:r>
            <a:r>
              <a:rPr lang="es-ES_tradnl" dirty="0"/>
              <a:t>. Se coloca el horario de </a:t>
            </a:r>
            <a:r>
              <a:rPr lang="es-ES_tradnl" sz="2400" dirty="0" err="1">
                <a:latin typeface="Consolas" panose="020B0609020204030204" pitchFamily="49" charset="0"/>
                <a:cs typeface="Consolas" panose="020B0609020204030204" pitchFamily="49" charset="0"/>
              </a:rPr>
              <a:t>fefintransporte</a:t>
            </a:r>
            <a:r>
              <a:rPr lang="es-ES_tradnl" dirty="0"/>
              <a:t>. Se coloca el estado ‘TE’ (terminado).</a:t>
            </a:r>
          </a:p>
          <a:p>
            <a:endParaRPr lang="es-ES_tradnl" dirty="0"/>
          </a:p>
          <a:p>
            <a:endParaRPr lang="es-ES_tradnl" dirty="0"/>
          </a:p>
          <a:p>
            <a:endParaRPr lang="es-ES_tradnl" dirty="0"/>
          </a:p>
        </p:txBody>
      </p:sp>
      <p:pic>
        <p:nvPicPr>
          <p:cNvPr id="5" name="Picture 4">
            <a:extLst>
              <a:ext uri="{FF2B5EF4-FFF2-40B4-BE49-F238E27FC236}">
                <a16:creationId xmlns:a16="http://schemas.microsoft.com/office/drawing/2014/main" id="{F69D31E2-AE89-D831-F76C-792FC72C5096}"/>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86114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9E9AD-8286-40B2-94C6-CACEEF9DC4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5894A-FDE4-E6F3-5AAE-ADBCD57F4D1E}"/>
              </a:ext>
            </a:extLst>
          </p:cNvPr>
          <p:cNvSpPr>
            <a:spLocks noGrp="1"/>
          </p:cNvSpPr>
          <p:nvPr>
            <p:ph type="title"/>
          </p:nvPr>
        </p:nvSpPr>
        <p:spPr>
          <a:xfrm>
            <a:off x="249623" y="123388"/>
            <a:ext cx="10515600" cy="791013"/>
          </a:xfrm>
        </p:spPr>
        <p:txBody>
          <a:bodyPr/>
          <a:lstStyle/>
          <a:p>
            <a:r>
              <a:rPr lang="es-ES_tradnl" dirty="0"/>
              <a:t>Surtido, </a:t>
            </a:r>
            <a:r>
              <a:rPr lang="es-ES_tradnl" sz="3200" dirty="0"/>
              <a:t>Estacionar Transporte</a:t>
            </a:r>
          </a:p>
        </p:txBody>
      </p:sp>
      <p:sp>
        <p:nvSpPr>
          <p:cNvPr id="3" name="Content Placeholder 2">
            <a:extLst>
              <a:ext uri="{FF2B5EF4-FFF2-40B4-BE49-F238E27FC236}">
                <a16:creationId xmlns:a16="http://schemas.microsoft.com/office/drawing/2014/main" id="{666805AD-ADC3-B2E0-492A-C5B11A16DF4A}"/>
              </a:ext>
            </a:extLst>
          </p:cNvPr>
          <p:cNvSpPr>
            <a:spLocks noGrp="1"/>
          </p:cNvSpPr>
          <p:nvPr>
            <p:ph idx="1"/>
          </p:nvPr>
        </p:nvSpPr>
        <p:spPr>
          <a:xfrm>
            <a:off x="3594538" y="1072053"/>
            <a:ext cx="8292661" cy="5548590"/>
          </a:xfrm>
        </p:spPr>
        <p:txBody>
          <a:bodyPr>
            <a:normAutofit/>
          </a:bodyPr>
          <a:lstStyle/>
          <a:p>
            <a:r>
              <a:rPr lang="es-ES_tradnl" dirty="0"/>
              <a:t>Se lleva el Transporte al estacionamiento del </a:t>
            </a:r>
            <a:r>
              <a:rPr lang="es-ES_tradnl" dirty="0" err="1"/>
              <a:t>Sorter</a:t>
            </a:r>
            <a:r>
              <a:rPr lang="es-ES_tradnl" dirty="0"/>
              <a:t>.</a:t>
            </a:r>
          </a:p>
          <a:p>
            <a:r>
              <a:rPr lang="es-ES_tradnl" dirty="0"/>
              <a:t>Se estaciona el Transporte escaneando la ubicación en donde se estaciona el Transporte.</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feestacionado</a:t>
            </a:r>
            <a:r>
              <a:rPr lang="es-ES_tradnl" dirty="0"/>
              <a:t>.</a:t>
            </a:r>
          </a:p>
          <a:p>
            <a:r>
              <a:rPr lang="es-ES_tradnl" dirty="0"/>
              <a:t>En el </a:t>
            </a:r>
            <a:r>
              <a:rPr lang="es-ES_tradnl" sz="2600" i="1" dirty="0" err="1"/>
              <a:t>backend</a:t>
            </a:r>
            <a:r>
              <a:rPr lang="es-ES_tradnl" dirty="0"/>
              <a:t> se crea el registro de </a:t>
            </a:r>
            <a:r>
              <a:rPr lang="es-ES_tradnl" sz="2400" dirty="0" err="1">
                <a:latin typeface="Consolas" panose="020B0609020204030204" pitchFamily="49" charset="0"/>
                <a:cs typeface="Consolas" panose="020B0609020204030204" pitchFamily="49" charset="0"/>
              </a:rPr>
              <a:t>TransporteSorter</a:t>
            </a:r>
            <a:r>
              <a:rPr lang="es-ES_tradnl" dirty="0"/>
              <a:t>. Se coloca el horario de </a:t>
            </a:r>
            <a:r>
              <a:rPr lang="es-ES_tradnl" sz="2400" dirty="0" err="1">
                <a:latin typeface="Consolas" panose="020B0609020204030204" pitchFamily="49" charset="0"/>
                <a:cs typeface="Consolas" panose="020B0609020204030204" pitchFamily="49" charset="0"/>
              </a:rPr>
              <a:t>feestacionado</a:t>
            </a:r>
            <a:r>
              <a:rPr lang="es-ES_tradnl" dirty="0"/>
              <a:t>. Se hereda la Prioridad del primer Pedido. Se coloca el estado ‘PE’ (pendiente).</a:t>
            </a:r>
          </a:p>
          <a:p>
            <a:endParaRPr lang="es-ES_tradnl" dirty="0"/>
          </a:p>
          <a:p>
            <a:endParaRPr lang="es-ES_tradnl" dirty="0"/>
          </a:p>
          <a:p>
            <a:endParaRPr lang="es-ES_tradnl" dirty="0"/>
          </a:p>
        </p:txBody>
      </p:sp>
      <p:pic>
        <p:nvPicPr>
          <p:cNvPr id="5" name="Picture 4">
            <a:extLst>
              <a:ext uri="{FF2B5EF4-FFF2-40B4-BE49-F238E27FC236}">
                <a16:creationId xmlns:a16="http://schemas.microsoft.com/office/drawing/2014/main" id="{687279B0-D0F4-D167-2231-D005B3BE900A}"/>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66220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52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544C3-044C-F722-3575-B110F2AD74CD}"/>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7E0C7865-C9C7-E6E8-9CCE-2EC0AEDED45A}"/>
              </a:ext>
            </a:extLst>
          </p:cNvPr>
          <p:cNvGrpSpPr/>
          <p:nvPr/>
        </p:nvGrpSpPr>
        <p:grpSpPr>
          <a:xfrm>
            <a:off x="493986" y="704196"/>
            <a:ext cx="2735534" cy="5548589"/>
            <a:chOff x="599089" y="1072055"/>
            <a:chExt cx="2735534" cy="5548589"/>
          </a:xfrm>
        </p:grpSpPr>
        <p:pic>
          <p:nvPicPr>
            <p:cNvPr id="3" name="Picture 2">
              <a:extLst>
                <a:ext uri="{FF2B5EF4-FFF2-40B4-BE49-F238E27FC236}">
                  <a16:creationId xmlns:a16="http://schemas.microsoft.com/office/drawing/2014/main" id="{FD5D4CAE-AF67-F772-894C-9F58D58175A1}"/>
                </a:ext>
              </a:extLst>
            </p:cNvPr>
            <p:cNvPicPr>
              <a:picLocks noChangeAspect="1"/>
            </p:cNvPicPr>
            <p:nvPr/>
          </p:nvPicPr>
          <p:blipFill>
            <a:blip r:embed="rId2"/>
            <a:srcRect/>
            <a:stretch/>
          </p:blipFill>
          <p:spPr>
            <a:xfrm>
              <a:off x="635309" y="1072055"/>
              <a:ext cx="2699314" cy="5548589"/>
            </a:xfrm>
            <a:prstGeom prst="rect">
              <a:avLst/>
            </a:prstGeom>
          </p:spPr>
        </p:pic>
        <p:sp>
          <p:nvSpPr>
            <p:cNvPr id="4" name="TextBox 3">
              <a:extLst>
                <a:ext uri="{FF2B5EF4-FFF2-40B4-BE49-F238E27FC236}">
                  <a16:creationId xmlns:a16="http://schemas.microsoft.com/office/drawing/2014/main" id="{7EC03C9A-B29E-5B16-F63A-95DAF6794BBF}"/>
                </a:ext>
              </a:extLst>
            </p:cNvPr>
            <p:cNvSpPr txBox="1"/>
            <p:nvPr/>
          </p:nvSpPr>
          <p:spPr>
            <a:xfrm>
              <a:off x="599089" y="1618597"/>
              <a:ext cx="1318438" cy="292388"/>
            </a:xfrm>
            <a:prstGeom prst="rect">
              <a:avLst/>
            </a:prstGeom>
            <a:noFill/>
          </p:spPr>
          <p:txBody>
            <a:bodyPr wrap="none" rtlCol="0">
              <a:spAutoFit/>
            </a:bodyPr>
            <a:lstStyle/>
            <a:p>
              <a:r>
                <a:rPr lang="es-ES_tradnl" sz="1300" dirty="0">
                  <a:solidFill>
                    <a:srgbClr val="FF0000"/>
                  </a:solidFill>
                </a:rPr>
                <a:t>Abre Transporte</a:t>
              </a:r>
            </a:p>
          </p:txBody>
        </p:sp>
        <p:sp>
          <p:nvSpPr>
            <p:cNvPr id="5" name="TextBox 4">
              <a:extLst>
                <a:ext uri="{FF2B5EF4-FFF2-40B4-BE49-F238E27FC236}">
                  <a16:creationId xmlns:a16="http://schemas.microsoft.com/office/drawing/2014/main" id="{B9D09990-DC91-A0ED-03A0-86EA31B6A182}"/>
                </a:ext>
              </a:extLst>
            </p:cNvPr>
            <p:cNvSpPr txBox="1"/>
            <p:nvPr/>
          </p:nvSpPr>
          <p:spPr>
            <a:xfrm>
              <a:off x="793529" y="1939160"/>
              <a:ext cx="2309222" cy="276999"/>
            </a:xfrm>
            <a:prstGeom prst="rect">
              <a:avLst/>
            </a:prstGeom>
            <a:noFill/>
          </p:spPr>
          <p:txBody>
            <a:bodyPr wrap="none" rtlCol="0">
              <a:spAutoFit/>
            </a:bodyPr>
            <a:lstStyle/>
            <a:p>
              <a:r>
                <a:rPr lang="es-ES_tradnl" sz="1200" dirty="0"/>
                <a:t>Transporte:</a:t>
              </a:r>
              <a:r>
                <a:rPr lang="es-ES_tradnl" sz="1200" dirty="0">
                  <a:solidFill>
                    <a:srgbClr val="FF0000"/>
                  </a:solidFill>
                </a:rPr>
                <a:t> ___________________</a:t>
              </a:r>
            </a:p>
          </p:txBody>
        </p:sp>
        <p:pic>
          <p:nvPicPr>
            <p:cNvPr id="6" name="Picture 5" descr="A blue and white rectangles&#10;&#10;Description automatically generated">
              <a:extLst>
                <a:ext uri="{FF2B5EF4-FFF2-40B4-BE49-F238E27FC236}">
                  <a16:creationId xmlns:a16="http://schemas.microsoft.com/office/drawing/2014/main" id="{4762D1D3-AD54-FA6C-9C88-A9B854378394}"/>
                </a:ext>
              </a:extLst>
            </p:cNvPr>
            <p:cNvPicPr>
              <a:picLocks noChangeAspect="1"/>
            </p:cNvPicPr>
            <p:nvPr/>
          </p:nvPicPr>
          <p:blipFill>
            <a:blip r:embed="rId3"/>
            <a:stretch>
              <a:fillRect/>
            </a:stretch>
          </p:blipFill>
          <p:spPr>
            <a:xfrm>
              <a:off x="679411" y="2373814"/>
              <a:ext cx="2590725" cy="331200"/>
            </a:xfrm>
            <a:prstGeom prst="rect">
              <a:avLst/>
            </a:prstGeom>
          </p:spPr>
        </p:pic>
      </p:grpSp>
      <p:grpSp>
        <p:nvGrpSpPr>
          <p:cNvPr id="49" name="Group 48">
            <a:extLst>
              <a:ext uri="{FF2B5EF4-FFF2-40B4-BE49-F238E27FC236}">
                <a16:creationId xmlns:a16="http://schemas.microsoft.com/office/drawing/2014/main" id="{C29765C5-717D-3604-149B-F8DC4C6A44BD}"/>
              </a:ext>
            </a:extLst>
          </p:cNvPr>
          <p:cNvGrpSpPr/>
          <p:nvPr/>
        </p:nvGrpSpPr>
        <p:grpSpPr>
          <a:xfrm>
            <a:off x="3360466" y="704196"/>
            <a:ext cx="2735534" cy="5548589"/>
            <a:chOff x="599089" y="1072055"/>
            <a:chExt cx="2735534" cy="5548589"/>
          </a:xfrm>
        </p:grpSpPr>
        <p:pic>
          <p:nvPicPr>
            <p:cNvPr id="50" name="Picture 49">
              <a:extLst>
                <a:ext uri="{FF2B5EF4-FFF2-40B4-BE49-F238E27FC236}">
                  <a16:creationId xmlns:a16="http://schemas.microsoft.com/office/drawing/2014/main" id="{603C9C09-96E5-9EC3-D02E-B6A03D49BCCD}"/>
                </a:ext>
              </a:extLst>
            </p:cNvPr>
            <p:cNvPicPr>
              <a:picLocks noChangeAspect="1"/>
            </p:cNvPicPr>
            <p:nvPr/>
          </p:nvPicPr>
          <p:blipFill>
            <a:blip r:embed="rId2"/>
            <a:srcRect/>
            <a:stretch/>
          </p:blipFill>
          <p:spPr>
            <a:xfrm>
              <a:off x="635309" y="1072055"/>
              <a:ext cx="2699314" cy="5548589"/>
            </a:xfrm>
            <a:prstGeom prst="rect">
              <a:avLst/>
            </a:prstGeom>
          </p:spPr>
        </p:pic>
        <p:sp>
          <p:nvSpPr>
            <p:cNvPr id="51" name="TextBox 50">
              <a:extLst>
                <a:ext uri="{FF2B5EF4-FFF2-40B4-BE49-F238E27FC236}">
                  <a16:creationId xmlns:a16="http://schemas.microsoft.com/office/drawing/2014/main" id="{C018D5A4-2FE6-5617-F739-7C59DADEAE5C}"/>
                </a:ext>
              </a:extLst>
            </p:cNvPr>
            <p:cNvSpPr txBox="1"/>
            <p:nvPr/>
          </p:nvSpPr>
          <p:spPr>
            <a:xfrm>
              <a:off x="599089" y="1618597"/>
              <a:ext cx="1277144" cy="292388"/>
            </a:xfrm>
            <a:prstGeom prst="rect">
              <a:avLst/>
            </a:prstGeom>
            <a:noFill/>
          </p:spPr>
          <p:txBody>
            <a:bodyPr wrap="none" rtlCol="0">
              <a:spAutoFit/>
            </a:bodyPr>
            <a:lstStyle/>
            <a:p>
              <a:r>
                <a:rPr lang="es-ES_tradnl" sz="1300" dirty="0">
                  <a:solidFill>
                    <a:srgbClr val="FF0000"/>
                  </a:solidFill>
                </a:rPr>
                <a:t>Asigna Pedidos</a:t>
              </a:r>
            </a:p>
          </p:txBody>
        </p:sp>
        <p:pic>
          <p:nvPicPr>
            <p:cNvPr id="52" name="Picture 51">
              <a:extLst>
                <a:ext uri="{FF2B5EF4-FFF2-40B4-BE49-F238E27FC236}">
                  <a16:creationId xmlns:a16="http://schemas.microsoft.com/office/drawing/2014/main" id="{C93B9A60-B0D7-BA7F-6646-B0D66F2C33FB}"/>
                </a:ext>
              </a:extLst>
            </p:cNvPr>
            <p:cNvPicPr>
              <a:picLocks noChangeAspect="1"/>
            </p:cNvPicPr>
            <p:nvPr/>
          </p:nvPicPr>
          <p:blipFill>
            <a:blip r:embed="rId4"/>
            <a:srcRect/>
            <a:stretch/>
          </p:blipFill>
          <p:spPr>
            <a:xfrm>
              <a:off x="679413" y="2016465"/>
              <a:ext cx="2590720" cy="331200"/>
            </a:xfrm>
            <a:prstGeom prst="rect">
              <a:avLst/>
            </a:prstGeom>
          </p:spPr>
        </p:pic>
        <p:sp>
          <p:nvSpPr>
            <p:cNvPr id="53" name="TextBox 52">
              <a:extLst>
                <a:ext uri="{FF2B5EF4-FFF2-40B4-BE49-F238E27FC236}">
                  <a16:creationId xmlns:a16="http://schemas.microsoft.com/office/drawing/2014/main" id="{D2ACA88C-8359-D1DE-ADB2-383FE34429D1}"/>
                </a:ext>
              </a:extLst>
            </p:cNvPr>
            <p:cNvSpPr txBox="1"/>
            <p:nvPr/>
          </p:nvSpPr>
          <p:spPr>
            <a:xfrm>
              <a:off x="756745" y="2044264"/>
              <a:ext cx="2438400" cy="276999"/>
            </a:xfrm>
            <a:prstGeom prst="rect">
              <a:avLst/>
            </a:prstGeom>
            <a:noFill/>
          </p:spPr>
          <p:txBody>
            <a:bodyPr wrap="square" rtlCol="0">
              <a:spAutoFit/>
            </a:bodyPr>
            <a:lstStyle/>
            <a:p>
              <a:pPr algn="ctr"/>
              <a:r>
                <a:rPr lang="es-ES_tradnl" sz="1200" dirty="0">
                  <a:solidFill>
                    <a:schemeClr val="bg1"/>
                  </a:solidFill>
                </a:rPr>
                <a:t>Asignar Pedidos</a:t>
              </a:r>
            </a:p>
          </p:txBody>
        </p:sp>
      </p:grpSp>
    </p:spTree>
    <p:extLst>
      <p:ext uri="{BB962C8B-B14F-4D97-AF65-F5344CB8AC3E}">
        <p14:creationId xmlns:p14="http://schemas.microsoft.com/office/powerpoint/2010/main" val="337229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8E1B1-1539-24AA-8998-733455A2E99A}"/>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F37EB76-D12F-35BB-8C2D-2A8B7C858F8A}"/>
              </a:ext>
            </a:extLst>
          </p:cNvPr>
          <p:cNvGrpSpPr/>
          <p:nvPr/>
        </p:nvGrpSpPr>
        <p:grpSpPr>
          <a:xfrm>
            <a:off x="3412136" y="704196"/>
            <a:ext cx="2740788" cy="5548589"/>
            <a:chOff x="593835" y="1072055"/>
            <a:chExt cx="2740788" cy="5548589"/>
          </a:xfrm>
        </p:grpSpPr>
        <p:pic>
          <p:nvPicPr>
            <p:cNvPr id="8" name="Picture 7">
              <a:extLst>
                <a:ext uri="{FF2B5EF4-FFF2-40B4-BE49-F238E27FC236}">
                  <a16:creationId xmlns:a16="http://schemas.microsoft.com/office/drawing/2014/main" id="{805D1028-3C82-DBAE-3CBE-E2E7D2F53CB2}"/>
                </a:ext>
              </a:extLst>
            </p:cNvPr>
            <p:cNvPicPr>
              <a:picLocks noChangeAspect="1"/>
            </p:cNvPicPr>
            <p:nvPr/>
          </p:nvPicPr>
          <p:blipFill>
            <a:blip r:embed="rId2"/>
            <a:srcRect/>
            <a:stretch/>
          </p:blipFill>
          <p:spPr>
            <a:xfrm>
              <a:off x="635309" y="1072055"/>
              <a:ext cx="2699314" cy="5548589"/>
            </a:xfrm>
            <a:prstGeom prst="rect">
              <a:avLst/>
            </a:prstGeom>
          </p:spPr>
        </p:pic>
        <p:grpSp>
          <p:nvGrpSpPr>
            <p:cNvPr id="9" name="Group 8">
              <a:extLst>
                <a:ext uri="{FF2B5EF4-FFF2-40B4-BE49-F238E27FC236}">
                  <a16:creationId xmlns:a16="http://schemas.microsoft.com/office/drawing/2014/main" id="{B8BC9666-29C3-0CA9-A777-A0F985DB1067}"/>
                </a:ext>
              </a:extLst>
            </p:cNvPr>
            <p:cNvGrpSpPr/>
            <p:nvPr/>
          </p:nvGrpSpPr>
          <p:grpSpPr>
            <a:xfrm>
              <a:off x="599089" y="1618597"/>
              <a:ext cx="2661104" cy="838930"/>
              <a:chOff x="599089" y="1618597"/>
              <a:chExt cx="2661104" cy="838930"/>
            </a:xfrm>
          </p:grpSpPr>
          <p:sp>
            <p:nvSpPr>
              <p:cNvPr id="24" name="TextBox 23">
                <a:extLst>
                  <a:ext uri="{FF2B5EF4-FFF2-40B4-BE49-F238E27FC236}">
                    <a16:creationId xmlns:a16="http://schemas.microsoft.com/office/drawing/2014/main" id="{6C2ED07B-12CA-5966-A0F1-9764AA83EBCB}"/>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25" name="Rectangle 24">
                <a:extLst>
                  <a:ext uri="{FF2B5EF4-FFF2-40B4-BE49-F238E27FC236}">
                    <a16:creationId xmlns:a16="http://schemas.microsoft.com/office/drawing/2014/main" id="{75AB6B76-B703-F339-F275-7C44CB53CD23}"/>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6" name="Picture 25">
                <a:extLst>
                  <a:ext uri="{FF2B5EF4-FFF2-40B4-BE49-F238E27FC236}">
                    <a16:creationId xmlns:a16="http://schemas.microsoft.com/office/drawing/2014/main" id="{9950847D-309B-5A7F-ED62-53939DE50EBA}"/>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0" name="Group 9">
              <a:extLst>
                <a:ext uri="{FF2B5EF4-FFF2-40B4-BE49-F238E27FC236}">
                  <a16:creationId xmlns:a16="http://schemas.microsoft.com/office/drawing/2014/main" id="{3AD3F1D6-6C58-5313-D24B-4DDDBC7C5D8B}"/>
                </a:ext>
              </a:extLst>
            </p:cNvPr>
            <p:cNvGrpSpPr/>
            <p:nvPr/>
          </p:nvGrpSpPr>
          <p:grpSpPr>
            <a:xfrm>
              <a:off x="593839" y="2485698"/>
              <a:ext cx="2661104" cy="838930"/>
              <a:chOff x="599089" y="1618597"/>
              <a:chExt cx="2661104" cy="838930"/>
            </a:xfrm>
          </p:grpSpPr>
          <p:sp>
            <p:nvSpPr>
              <p:cNvPr id="21" name="TextBox 20">
                <a:extLst>
                  <a:ext uri="{FF2B5EF4-FFF2-40B4-BE49-F238E27FC236}">
                    <a16:creationId xmlns:a16="http://schemas.microsoft.com/office/drawing/2014/main" id="{A1C9EC1E-B836-CAD2-F6A9-BD677863D104}"/>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22" name="Rectangle 21">
                <a:extLst>
                  <a:ext uri="{FF2B5EF4-FFF2-40B4-BE49-F238E27FC236}">
                    <a16:creationId xmlns:a16="http://schemas.microsoft.com/office/drawing/2014/main" id="{FD834046-7AF7-5DF6-4485-3C99DE393323}"/>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3" name="Picture 22">
                <a:extLst>
                  <a:ext uri="{FF2B5EF4-FFF2-40B4-BE49-F238E27FC236}">
                    <a16:creationId xmlns:a16="http://schemas.microsoft.com/office/drawing/2014/main" id="{252EC5F8-FD93-7C60-2C1F-3E01921BB763}"/>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1" name="Group 10">
              <a:extLst>
                <a:ext uri="{FF2B5EF4-FFF2-40B4-BE49-F238E27FC236}">
                  <a16:creationId xmlns:a16="http://schemas.microsoft.com/office/drawing/2014/main" id="{A4813D0E-466F-7855-FA5F-841EF2B5FB23}"/>
                </a:ext>
              </a:extLst>
            </p:cNvPr>
            <p:cNvGrpSpPr/>
            <p:nvPr/>
          </p:nvGrpSpPr>
          <p:grpSpPr>
            <a:xfrm>
              <a:off x="593835" y="3368560"/>
              <a:ext cx="2661104" cy="838930"/>
              <a:chOff x="599089" y="1618597"/>
              <a:chExt cx="2661104" cy="838930"/>
            </a:xfrm>
          </p:grpSpPr>
          <p:sp>
            <p:nvSpPr>
              <p:cNvPr id="18" name="TextBox 17">
                <a:extLst>
                  <a:ext uri="{FF2B5EF4-FFF2-40B4-BE49-F238E27FC236}">
                    <a16:creationId xmlns:a16="http://schemas.microsoft.com/office/drawing/2014/main" id="{5319D66D-1B6E-11E4-CB59-D96773A5636D}"/>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19" name="Rectangle 18">
                <a:extLst>
                  <a:ext uri="{FF2B5EF4-FFF2-40B4-BE49-F238E27FC236}">
                    <a16:creationId xmlns:a16="http://schemas.microsoft.com/office/drawing/2014/main" id="{A589EC84-64C7-B5E6-EADE-BE6441293A82}"/>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0" name="Picture 19">
                <a:extLst>
                  <a:ext uri="{FF2B5EF4-FFF2-40B4-BE49-F238E27FC236}">
                    <a16:creationId xmlns:a16="http://schemas.microsoft.com/office/drawing/2014/main" id="{09F22E58-C510-AC36-119C-56A1D69361E4}"/>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2" name="Group 11">
              <a:extLst>
                <a:ext uri="{FF2B5EF4-FFF2-40B4-BE49-F238E27FC236}">
                  <a16:creationId xmlns:a16="http://schemas.microsoft.com/office/drawing/2014/main" id="{676D0AB7-CD25-2106-04A1-A7AA6CCAA31A}"/>
                </a:ext>
              </a:extLst>
            </p:cNvPr>
            <p:cNvGrpSpPr/>
            <p:nvPr/>
          </p:nvGrpSpPr>
          <p:grpSpPr>
            <a:xfrm>
              <a:off x="604349" y="4482655"/>
              <a:ext cx="2661104" cy="838930"/>
              <a:chOff x="599089" y="1618597"/>
              <a:chExt cx="2661104" cy="838930"/>
            </a:xfrm>
          </p:grpSpPr>
          <p:sp>
            <p:nvSpPr>
              <p:cNvPr id="15" name="TextBox 14">
                <a:extLst>
                  <a:ext uri="{FF2B5EF4-FFF2-40B4-BE49-F238E27FC236}">
                    <a16:creationId xmlns:a16="http://schemas.microsoft.com/office/drawing/2014/main" id="{AF0A038E-B4E4-2534-878D-2563A1B0DDA1}"/>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16" name="Rectangle 15">
                <a:extLst>
                  <a:ext uri="{FF2B5EF4-FFF2-40B4-BE49-F238E27FC236}">
                    <a16:creationId xmlns:a16="http://schemas.microsoft.com/office/drawing/2014/main" id="{8089995F-3501-E3B2-9353-3F7790E7C731}"/>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7" name="Picture 16">
                <a:extLst>
                  <a:ext uri="{FF2B5EF4-FFF2-40B4-BE49-F238E27FC236}">
                    <a16:creationId xmlns:a16="http://schemas.microsoft.com/office/drawing/2014/main" id="{16D22BAA-D512-48E5-0128-2F3EC101CBC0}"/>
                  </a:ext>
                </a:extLst>
              </p:cNvPr>
              <p:cNvPicPr>
                <a:picLocks noChangeAspect="1"/>
              </p:cNvPicPr>
              <p:nvPr/>
            </p:nvPicPr>
            <p:blipFill>
              <a:blip r:embed="rId3"/>
              <a:stretch>
                <a:fillRect/>
              </a:stretch>
            </p:blipFill>
            <p:spPr>
              <a:xfrm>
                <a:off x="2912927" y="2152727"/>
                <a:ext cx="304800" cy="304800"/>
              </a:xfrm>
              <a:prstGeom prst="rect">
                <a:avLst/>
              </a:prstGeom>
            </p:spPr>
          </p:pic>
        </p:grpSp>
        <p:sp>
          <p:nvSpPr>
            <p:cNvPr id="13" name="TextBox 12">
              <a:extLst>
                <a:ext uri="{FF2B5EF4-FFF2-40B4-BE49-F238E27FC236}">
                  <a16:creationId xmlns:a16="http://schemas.microsoft.com/office/drawing/2014/main" id="{E77072F0-3410-B22B-989A-EC04A8B2541E}"/>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pic>
          <p:nvPicPr>
            <p:cNvPr id="14" name="Picture 13" descr="A blue and white rectangles&#10;&#10;Description automatically generated">
              <a:extLst>
                <a:ext uri="{FF2B5EF4-FFF2-40B4-BE49-F238E27FC236}">
                  <a16:creationId xmlns:a16="http://schemas.microsoft.com/office/drawing/2014/main" id="{9954CB57-62B1-CD24-75D6-51F34EE6E5A4}"/>
                </a:ext>
              </a:extLst>
            </p:cNvPr>
            <p:cNvPicPr>
              <a:picLocks noChangeAspect="1"/>
            </p:cNvPicPr>
            <p:nvPr/>
          </p:nvPicPr>
          <p:blipFill>
            <a:blip r:embed="rId4"/>
            <a:stretch>
              <a:fillRect/>
            </a:stretch>
          </p:blipFill>
          <p:spPr>
            <a:xfrm>
              <a:off x="679411" y="5474354"/>
              <a:ext cx="2590725" cy="331200"/>
            </a:xfrm>
            <a:prstGeom prst="rect">
              <a:avLst/>
            </a:prstGeom>
          </p:spPr>
        </p:pic>
      </p:grpSp>
      <p:grpSp>
        <p:nvGrpSpPr>
          <p:cNvPr id="27" name="Group 26">
            <a:extLst>
              <a:ext uri="{FF2B5EF4-FFF2-40B4-BE49-F238E27FC236}">
                <a16:creationId xmlns:a16="http://schemas.microsoft.com/office/drawing/2014/main" id="{950026AA-FC38-C189-746B-B78421924E0C}"/>
              </a:ext>
            </a:extLst>
          </p:cNvPr>
          <p:cNvGrpSpPr/>
          <p:nvPr/>
        </p:nvGrpSpPr>
        <p:grpSpPr>
          <a:xfrm>
            <a:off x="6335540" y="704196"/>
            <a:ext cx="2740788" cy="5548589"/>
            <a:chOff x="593835" y="1072055"/>
            <a:chExt cx="2740788" cy="5548589"/>
          </a:xfrm>
        </p:grpSpPr>
        <p:pic>
          <p:nvPicPr>
            <p:cNvPr id="28" name="Picture 27">
              <a:extLst>
                <a:ext uri="{FF2B5EF4-FFF2-40B4-BE49-F238E27FC236}">
                  <a16:creationId xmlns:a16="http://schemas.microsoft.com/office/drawing/2014/main" id="{987F009B-6D71-708A-0357-A3346F6474C5}"/>
                </a:ext>
              </a:extLst>
            </p:cNvPr>
            <p:cNvPicPr>
              <a:picLocks noChangeAspect="1"/>
            </p:cNvPicPr>
            <p:nvPr/>
          </p:nvPicPr>
          <p:blipFill>
            <a:blip r:embed="rId2"/>
            <a:srcRect/>
            <a:stretch/>
          </p:blipFill>
          <p:spPr>
            <a:xfrm>
              <a:off x="635309" y="1072055"/>
              <a:ext cx="2699314" cy="5548589"/>
            </a:xfrm>
            <a:prstGeom prst="rect">
              <a:avLst/>
            </a:prstGeom>
          </p:spPr>
        </p:pic>
        <p:grpSp>
          <p:nvGrpSpPr>
            <p:cNvPr id="29" name="Group 28">
              <a:extLst>
                <a:ext uri="{FF2B5EF4-FFF2-40B4-BE49-F238E27FC236}">
                  <a16:creationId xmlns:a16="http://schemas.microsoft.com/office/drawing/2014/main" id="{717B643C-27E7-F8C5-577E-AACDBB65476D}"/>
                </a:ext>
              </a:extLst>
            </p:cNvPr>
            <p:cNvGrpSpPr/>
            <p:nvPr/>
          </p:nvGrpSpPr>
          <p:grpSpPr>
            <a:xfrm>
              <a:off x="599089" y="1618597"/>
              <a:ext cx="2661104" cy="838930"/>
              <a:chOff x="599089" y="1618597"/>
              <a:chExt cx="2661104" cy="838930"/>
            </a:xfrm>
          </p:grpSpPr>
          <p:sp>
            <p:nvSpPr>
              <p:cNvPr id="46" name="TextBox 45">
                <a:extLst>
                  <a:ext uri="{FF2B5EF4-FFF2-40B4-BE49-F238E27FC236}">
                    <a16:creationId xmlns:a16="http://schemas.microsoft.com/office/drawing/2014/main" id="{809A7FE5-7F4B-92AC-6E13-3744D23AC576}"/>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47" name="Rectangle 46">
                <a:extLst>
                  <a:ext uri="{FF2B5EF4-FFF2-40B4-BE49-F238E27FC236}">
                    <a16:creationId xmlns:a16="http://schemas.microsoft.com/office/drawing/2014/main" id="{84CB1B22-A6F9-16DC-F333-048004E33046}"/>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8" name="Picture 47">
                <a:extLst>
                  <a:ext uri="{FF2B5EF4-FFF2-40B4-BE49-F238E27FC236}">
                    <a16:creationId xmlns:a16="http://schemas.microsoft.com/office/drawing/2014/main" id="{FA251F19-91A3-E7FE-861C-79CF236B9874}"/>
                  </a:ext>
                </a:extLst>
              </p:cNvPr>
              <p:cNvPicPr>
                <a:picLocks noChangeAspect="1"/>
              </p:cNvPicPr>
              <p:nvPr/>
            </p:nvPicPr>
            <p:blipFill>
              <a:blip r:embed="rId5"/>
              <a:srcRect/>
              <a:stretch/>
            </p:blipFill>
            <p:spPr>
              <a:xfrm>
                <a:off x="2912927" y="2152727"/>
                <a:ext cx="304800" cy="304800"/>
              </a:xfrm>
              <a:prstGeom prst="rect">
                <a:avLst/>
              </a:prstGeom>
            </p:spPr>
          </p:pic>
        </p:grpSp>
        <p:grpSp>
          <p:nvGrpSpPr>
            <p:cNvPr id="30" name="Group 29">
              <a:extLst>
                <a:ext uri="{FF2B5EF4-FFF2-40B4-BE49-F238E27FC236}">
                  <a16:creationId xmlns:a16="http://schemas.microsoft.com/office/drawing/2014/main" id="{C9AF16E4-00B5-C74C-E0C3-892B1EB4E6FB}"/>
                </a:ext>
              </a:extLst>
            </p:cNvPr>
            <p:cNvGrpSpPr/>
            <p:nvPr/>
          </p:nvGrpSpPr>
          <p:grpSpPr>
            <a:xfrm>
              <a:off x="593839" y="2485698"/>
              <a:ext cx="2661104" cy="838930"/>
              <a:chOff x="599089" y="1618597"/>
              <a:chExt cx="2661104" cy="838930"/>
            </a:xfrm>
          </p:grpSpPr>
          <p:sp>
            <p:nvSpPr>
              <p:cNvPr id="43" name="TextBox 42">
                <a:extLst>
                  <a:ext uri="{FF2B5EF4-FFF2-40B4-BE49-F238E27FC236}">
                    <a16:creationId xmlns:a16="http://schemas.microsoft.com/office/drawing/2014/main" id="{6B2E5B99-97CB-4881-057E-3ED6665297AB}"/>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44" name="Rectangle 43">
                <a:extLst>
                  <a:ext uri="{FF2B5EF4-FFF2-40B4-BE49-F238E27FC236}">
                    <a16:creationId xmlns:a16="http://schemas.microsoft.com/office/drawing/2014/main" id="{63EBDCFB-7218-34D0-94CD-6FFC208A03DC}"/>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5" name="Picture 44">
                <a:extLst>
                  <a:ext uri="{FF2B5EF4-FFF2-40B4-BE49-F238E27FC236}">
                    <a16:creationId xmlns:a16="http://schemas.microsoft.com/office/drawing/2014/main" id="{5A99B9B8-E2B6-75BB-F04D-10B1ABEE6354}"/>
                  </a:ext>
                </a:extLst>
              </p:cNvPr>
              <p:cNvPicPr>
                <a:picLocks noChangeAspect="1"/>
              </p:cNvPicPr>
              <p:nvPr/>
            </p:nvPicPr>
            <p:blipFill>
              <a:blip r:embed="rId5"/>
              <a:srcRect/>
              <a:stretch/>
            </p:blipFill>
            <p:spPr>
              <a:xfrm>
                <a:off x="2912927" y="2152727"/>
                <a:ext cx="304800" cy="304800"/>
              </a:xfrm>
              <a:prstGeom prst="rect">
                <a:avLst/>
              </a:prstGeom>
            </p:spPr>
          </p:pic>
        </p:grpSp>
        <p:grpSp>
          <p:nvGrpSpPr>
            <p:cNvPr id="31" name="Group 30">
              <a:extLst>
                <a:ext uri="{FF2B5EF4-FFF2-40B4-BE49-F238E27FC236}">
                  <a16:creationId xmlns:a16="http://schemas.microsoft.com/office/drawing/2014/main" id="{BA3BB89E-9F39-3BE9-94A0-A23E191DAA54}"/>
                </a:ext>
              </a:extLst>
            </p:cNvPr>
            <p:cNvGrpSpPr/>
            <p:nvPr/>
          </p:nvGrpSpPr>
          <p:grpSpPr>
            <a:xfrm>
              <a:off x="593835" y="3368560"/>
              <a:ext cx="2661104" cy="838930"/>
              <a:chOff x="599089" y="1618597"/>
              <a:chExt cx="2661104" cy="838930"/>
            </a:xfrm>
          </p:grpSpPr>
          <p:sp>
            <p:nvSpPr>
              <p:cNvPr id="40" name="TextBox 39">
                <a:extLst>
                  <a:ext uri="{FF2B5EF4-FFF2-40B4-BE49-F238E27FC236}">
                    <a16:creationId xmlns:a16="http://schemas.microsoft.com/office/drawing/2014/main" id="{B7B734E9-197D-BF5E-7309-51F5331EFD25}"/>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41" name="Rectangle 40">
                <a:extLst>
                  <a:ext uri="{FF2B5EF4-FFF2-40B4-BE49-F238E27FC236}">
                    <a16:creationId xmlns:a16="http://schemas.microsoft.com/office/drawing/2014/main" id="{0224C693-D4CA-AD43-509B-D09168907034}"/>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2" name="Picture 41">
                <a:extLst>
                  <a:ext uri="{FF2B5EF4-FFF2-40B4-BE49-F238E27FC236}">
                    <a16:creationId xmlns:a16="http://schemas.microsoft.com/office/drawing/2014/main" id="{4FD78982-7349-D076-FBAF-6BF61B3AA72B}"/>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32" name="Group 31">
              <a:extLst>
                <a:ext uri="{FF2B5EF4-FFF2-40B4-BE49-F238E27FC236}">
                  <a16:creationId xmlns:a16="http://schemas.microsoft.com/office/drawing/2014/main" id="{F9C472A3-8ADA-1D89-B11B-D5B861635A32}"/>
                </a:ext>
              </a:extLst>
            </p:cNvPr>
            <p:cNvGrpSpPr/>
            <p:nvPr/>
          </p:nvGrpSpPr>
          <p:grpSpPr>
            <a:xfrm>
              <a:off x="604349" y="4482655"/>
              <a:ext cx="2661104" cy="838930"/>
              <a:chOff x="599089" y="1618597"/>
              <a:chExt cx="2661104" cy="838930"/>
            </a:xfrm>
          </p:grpSpPr>
          <p:sp>
            <p:nvSpPr>
              <p:cNvPr id="37" name="TextBox 36">
                <a:extLst>
                  <a:ext uri="{FF2B5EF4-FFF2-40B4-BE49-F238E27FC236}">
                    <a16:creationId xmlns:a16="http://schemas.microsoft.com/office/drawing/2014/main" id="{0D61D723-0C88-0A9A-8CBC-B65C3529B68D}"/>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38" name="Rectangle 37">
                <a:extLst>
                  <a:ext uri="{FF2B5EF4-FFF2-40B4-BE49-F238E27FC236}">
                    <a16:creationId xmlns:a16="http://schemas.microsoft.com/office/drawing/2014/main" id="{BD7F38F6-713E-7331-33B5-4AFB2F55949F}"/>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9" name="Picture 38">
                <a:extLst>
                  <a:ext uri="{FF2B5EF4-FFF2-40B4-BE49-F238E27FC236}">
                    <a16:creationId xmlns:a16="http://schemas.microsoft.com/office/drawing/2014/main" id="{F0E468F2-02F7-AC47-9E44-25D30AF4BFB2}"/>
                  </a:ext>
                </a:extLst>
              </p:cNvPr>
              <p:cNvPicPr>
                <a:picLocks noChangeAspect="1"/>
              </p:cNvPicPr>
              <p:nvPr/>
            </p:nvPicPr>
            <p:blipFill>
              <a:blip r:embed="rId3"/>
              <a:stretch>
                <a:fillRect/>
              </a:stretch>
            </p:blipFill>
            <p:spPr>
              <a:xfrm>
                <a:off x="2912927" y="2152727"/>
                <a:ext cx="304800" cy="304800"/>
              </a:xfrm>
              <a:prstGeom prst="rect">
                <a:avLst/>
              </a:prstGeom>
            </p:spPr>
          </p:pic>
        </p:grpSp>
        <p:sp>
          <p:nvSpPr>
            <p:cNvPr id="33" name="TextBox 32">
              <a:extLst>
                <a:ext uri="{FF2B5EF4-FFF2-40B4-BE49-F238E27FC236}">
                  <a16:creationId xmlns:a16="http://schemas.microsoft.com/office/drawing/2014/main" id="{36C8CD35-7F41-2E99-235B-86F3F1DB2F18}"/>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sp>
          <p:nvSpPr>
            <p:cNvPr id="34" name="TextBox 33">
              <a:extLst>
                <a:ext uri="{FF2B5EF4-FFF2-40B4-BE49-F238E27FC236}">
                  <a16:creationId xmlns:a16="http://schemas.microsoft.com/office/drawing/2014/main" id="{F75D5ED8-87F0-2909-5FFE-A05EAC35E383}"/>
                </a:ext>
              </a:extLst>
            </p:cNvPr>
            <p:cNvSpPr txBox="1"/>
            <p:nvPr/>
          </p:nvSpPr>
          <p:spPr>
            <a:xfrm>
              <a:off x="698939" y="2264978"/>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CONT0000001</a:t>
              </a:r>
            </a:p>
          </p:txBody>
        </p:sp>
        <p:sp>
          <p:nvSpPr>
            <p:cNvPr id="35" name="TextBox 34">
              <a:extLst>
                <a:ext uri="{FF2B5EF4-FFF2-40B4-BE49-F238E27FC236}">
                  <a16:creationId xmlns:a16="http://schemas.microsoft.com/office/drawing/2014/main" id="{2D20E2B7-BE37-8F50-4977-07C21B33F5DB}"/>
                </a:ext>
              </a:extLst>
            </p:cNvPr>
            <p:cNvSpPr txBox="1"/>
            <p:nvPr/>
          </p:nvSpPr>
          <p:spPr>
            <a:xfrm>
              <a:off x="704195" y="3132081"/>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CONT0001001</a:t>
              </a:r>
            </a:p>
          </p:txBody>
        </p:sp>
        <p:pic>
          <p:nvPicPr>
            <p:cNvPr id="36" name="Picture 35" descr="A blue and white rectangles&#10;&#10;Description automatically generated">
              <a:extLst>
                <a:ext uri="{FF2B5EF4-FFF2-40B4-BE49-F238E27FC236}">
                  <a16:creationId xmlns:a16="http://schemas.microsoft.com/office/drawing/2014/main" id="{DD1B3289-B922-F03C-D7B4-6D1D8F65CC9D}"/>
                </a:ext>
              </a:extLst>
            </p:cNvPr>
            <p:cNvPicPr>
              <a:picLocks noChangeAspect="1"/>
            </p:cNvPicPr>
            <p:nvPr/>
          </p:nvPicPr>
          <p:blipFill>
            <a:blip r:embed="rId4"/>
            <a:stretch>
              <a:fillRect/>
            </a:stretch>
          </p:blipFill>
          <p:spPr>
            <a:xfrm>
              <a:off x="679411" y="5474354"/>
              <a:ext cx="2590725" cy="331200"/>
            </a:xfrm>
            <a:prstGeom prst="rect">
              <a:avLst/>
            </a:prstGeom>
          </p:spPr>
        </p:pic>
      </p:grpSp>
    </p:spTree>
    <p:extLst>
      <p:ext uri="{BB962C8B-B14F-4D97-AF65-F5344CB8AC3E}">
        <p14:creationId xmlns:p14="http://schemas.microsoft.com/office/powerpoint/2010/main" val="104173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F43EC-25F1-94CF-004E-9942C164D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B040C-8D05-0FE4-227E-91FCA6FF1F45}"/>
              </a:ext>
            </a:extLst>
          </p:cNvPr>
          <p:cNvSpPr>
            <a:spLocks noGrp="1"/>
          </p:cNvSpPr>
          <p:nvPr>
            <p:ph type="title"/>
          </p:nvPr>
        </p:nvSpPr>
        <p:spPr>
          <a:xfrm>
            <a:off x="249623" y="123388"/>
            <a:ext cx="10515600" cy="791013"/>
          </a:xfrm>
        </p:spPr>
        <p:txBody>
          <a:bodyPr/>
          <a:lstStyle/>
          <a:p>
            <a:r>
              <a:rPr lang="es-ES_tradnl" dirty="0"/>
              <a:t>Surtido, </a:t>
            </a:r>
            <a:r>
              <a:rPr lang="es-ES_tradnl" sz="3200" dirty="0"/>
              <a:t>Valida Bloque Inventario</a:t>
            </a:r>
          </a:p>
        </p:txBody>
      </p:sp>
      <p:sp>
        <p:nvSpPr>
          <p:cNvPr id="3" name="Content Placeholder 2">
            <a:extLst>
              <a:ext uri="{FF2B5EF4-FFF2-40B4-BE49-F238E27FC236}">
                <a16:creationId xmlns:a16="http://schemas.microsoft.com/office/drawing/2014/main" id="{335B0621-EF98-5EF1-BC40-88807D45097F}"/>
              </a:ext>
            </a:extLst>
          </p:cNvPr>
          <p:cNvSpPr>
            <a:spLocks noGrp="1"/>
          </p:cNvSpPr>
          <p:nvPr>
            <p:ph idx="1"/>
          </p:nvPr>
        </p:nvSpPr>
        <p:spPr>
          <a:xfrm>
            <a:off x="3594539" y="1072053"/>
            <a:ext cx="8145516" cy="5548590"/>
          </a:xfrm>
        </p:spPr>
        <p:txBody>
          <a:bodyPr/>
          <a:lstStyle/>
          <a:p>
            <a:r>
              <a:rPr lang="es-ES_tradnl" dirty="0"/>
              <a:t>Muestra el </a:t>
            </a:r>
            <a:r>
              <a:rPr lang="es-ES_tradnl" i="1" dirty="0" err="1"/>
              <a:t>fragment</a:t>
            </a:r>
            <a:r>
              <a:rPr lang="es-ES_tradnl" dirty="0"/>
              <a:t> de Confirmar Bloque.</a:t>
            </a:r>
          </a:p>
          <a:p>
            <a:r>
              <a:rPr lang="es-ES_tradnl" dirty="0"/>
              <a:t>Confirma el Bloque de Inventario.</a:t>
            </a:r>
          </a:p>
          <a:p>
            <a:r>
              <a:rPr lang="es-ES_tradnl" dirty="0"/>
              <a:t>Si ya lo confirmo, continua con el siguiente </a:t>
            </a:r>
            <a:r>
              <a:rPr lang="es-ES_tradnl" i="1" dirty="0" err="1"/>
              <a:t>fragment</a:t>
            </a:r>
            <a:r>
              <a:rPr lang="es-ES_tradnl" dirty="0"/>
              <a:t>.</a:t>
            </a:r>
          </a:p>
        </p:txBody>
      </p:sp>
      <p:pic>
        <p:nvPicPr>
          <p:cNvPr id="5" name="Picture 4" descr="A screenshot of a phone&#10;&#10;Description automatically generated">
            <a:extLst>
              <a:ext uri="{FF2B5EF4-FFF2-40B4-BE49-F238E27FC236}">
                <a16:creationId xmlns:a16="http://schemas.microsoft.com/office/drawing/2014/main" id="{9CD49418-BFE0-CAB0-01DE-805EC6299D7A}"/>
              </a:ext>
            </a:extLst>
          </p:cNvPr>
          <p:cNvPicPr>
            <a:picLocks noChangeAspect="1"/>
          </p:cNvPicPr>
          <p:nvPr/>
        </p:nvPicPr>
        <p:blipFill>
          <a:blip r:embed="rId2"/>
          <a:stretch>
            <a:fillRect/>
          </a:stretch>
        </p:blipFill>
        <p:spPr>
          <a:xfrm>
            <a:off x="635309" y="1072055"/>
            <a:ext cx="2699314" cy="5548590"/>
          </a:xfrm>
          <a:prstGeom prst="rect">
            <a:avLst/>
          </a:prstGeom>
        </p:spPr>
      </p:pic>
    </p:spTree>
    <p:extLst>
      <p:ext uri="{BB962C8B-B14F-4D97-AF65-F5344CB8AC3E}">
        <p14:creationId xmlns:p14="http://schemas.microsoft.com/office/powerpoint/2010/main" val="379284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B98FC-0E2F-847D-9554-F1BD07A897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8E47FA-4D08-7767-D8ED-67A93F705D19}"/>
              </a:ext>
            </a:extLst>
          </p:cNvPr>
          <p:cNvSpPr>
            <a:spLocks noGrp="1"/>
          </p:cNvSpPr>
          <p:nvPr>
            <p:ph type="title"/>
          </p:nvPr>
        </p:nvSpPr>
        <p:spPr>
          <a:xfrm>
            <a:off x="249623" y="123388"/>
            <a:ext cx="10515600" cy="791013"/>
          </a:xfrm>
        </p:spPr>
        <p:txBody>
          <a:bodyPr/>
          <a:lstStyle/>
          <a:p>
            <a:r>
              <a:rPr lang="es-ES_tradnl" dirty="0"/>
              <a:t>Surtido, </a:t>
            </a:r>
            <a:r>
              <a:rPr lang="es-ES_tradnl" sz="3200" dirty="0"/>
              <a:t>Abre Transporte</a:t>
            </a:r>
          </a:p>
        </p:txBody>
      </p:sp>
      <p:sp>
        <p:nvSpPr>
          <p:cNvPr id="3" name="Content Placeholder 2">
            <a:extLst>
              <a:ext uri="{FF2B5EF4-FFF2-40B4-BE49-F238E27FC236}">
                <a16:creationId xmlns:a16="http://schemas.microsoft.com/office/drawing/2014/main" id="{8A7EA704-08E3-2D5C-6D7E-D98D1E364DB4}"/>
              </a:ext>
            </a:extLst>
          </p:cNvPr>
          <p:cNvSpPr>
            <a:spLocks noGrp="1"/>
          </p:cNvSpPr>
          <p:nvPr>
            <p:ph idx="1"/>
          </p:nvPr>
        </p:nvSpPr>
        <p:spPr>
          <a:xfrm>
            <a:off x="3594538" y="1072053"/>
            <a:ext cx="8292661" cy="5548590"/>
          </a:xfrm>
        </p:spPr>
        <p:txBody>
          <a:bodyPr/>
          <a:lstStyle/>
          <a:p>
            <a:r>
              <a:rPr lang="es-ES_tradnl" dirty="0"/>
              <a:t>Muestra el </a:t>
            </a:r>
            <a:r>
              <a:rPr lang="es-ES_tradnl" i="1" dirty="0" err="1"/>
              <a:t>fragment</a:t>
            </a:r>
            <a:r>
              <a:rPr lang="es-ES_tradnl" dirty="0"/>
              <a:t> de Surtido.</a:t>
            </a:r>
          </a:p>
          <a:p>
            <a:r>
              <a:rPr lang="es-ES_tradnl" dirty="0"/>
              <a:t>Muestra el </a:t>
            </a:r>
            <a:r>
              <a:rPr lang="es-ES_tradnl" i="1" dirty="0" err="1"/>
              <a:t>stage</a:t>
            </a:r>
            <a:r>
              <a:rPr lang="es-ES_tradnl" dirty="0"/>
              <a:t> de Transporte.</a:t>
            </a:r>
          </a:p>
          <a:p>
            <a:r>
              <a:rPr lang="es-ES_tradnl" dirty="0"/>
              <a:t>Si ya está el Transporte abierto muestra los datos del Transporte.</a:t>
            </a:r>
          </a:p>
          <a:p>
            <a:r>
              <a:rPr lang="es-ES_tradnl" dirty="0"/>
              <a:t>Busca el Transporte y lo abre.</a:t>
            </a:r>
          </a:p>
          <a:p>
            <a:r>
              <a:rPr lang="es-ES_tradnl" dirty="0"/>
              <a:t>En el </a:t>
            </a:r>
            <a:r>
              <a:rPr lang="es-ES_tradnl" sz="2600" i="1" dirty="0" err="1"/>
              <a:t>backend</a:t>
            </a:r>
            <a:r>
              <a:rPr lang="es-ES_tradnl" dirty="0"/>
              <a:t> se crea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apertura de </a:t>
            </a:r>
            <a:r>
              <a:rPr lang="es-ES_tradnl" sz="2400" dirty="0" err="1">
                <a:latin typeface="Consolas" panose="020B0609020204030204" pitchFamily="49" charset="0"/>
                <a:cs typeface="Consolas" panose="020B0609020204030204" pitchFamily="49" charset="0"/>
              </a:rPr>
              <a:t>fechaasignacion</a:t>
            </a:r>
            <a:r>
              <a:rPr lang="es-ES_tradnl" dirty="0"/>
              <a:t>. Se coloca el estado de ‘01’ (asignado).</a:t>
            </a:r>
          </a:p>
        </p:txBody>
      </p:sp>
      <p:pic>
        <p:nvPicPr>
          <p:cNvPr id="6" name="Picture 5">
            <a:extLst>
              <a:ext uri="{FF2B5EF4-FFF2-40B4-BE49-F238E27FC236}">
                <a16:creationId xmlns:a16="http://schemas.microsoft.com/office/drawing/2014/main" id="{5777ED97-9D0D-4CD3-B3E9-EEC80828C513}"/>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317286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9038E-5E25-234F-F873-E0578EE98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8A2AE-2A73-1754-71F7-AF9483F35A75}"/>
              </a:ext>
            </a:extLst>
          </p:cNvPr>
          <p:cNvSpPr>
            <a:spLocks noGrp="1"/>
          </p:cNvSpPr>
          <p:nvPr>
            <p:ph type="title"/>
          </p:nvPr>
        </p:nvSpPr>
        <p:spPr>
          <a:xfrm>
            <a:off x="249623" y="123388"/>
            <a:ext cx="10515600" cy="791013"/>
          </a:xfrm>
        </p:spPr>
        <p:txBody>
          <a:bodyPr/>
          <a:lstStyle/>
          <a:p>
            <a:r>
              <a:rPr lang="es-ES_tradnl" dirty="0"/>
              <a:t>Surtido, </a:t>
            </a:r>
            <a:r>
              <a:rPr lang="es-ES_tradnl" sz="3200" dirty="0"/>
              <a:t>Cancela Transporte</a:t>
            </a:r>
          </a:p>
        </p:txBody>
      </p:sp>
      <p:sp>
        <p:nvSpPr>
          <p:cNvPr id="3" name="Content Placeholder 2">
            <a:extLst>
              <a:ext uri="{FF2B5EF4-FFF2-40B4-BE49-F238E27FC236}">
                <a16:creationId xmlns:a16="http://schemas.microsoft.com/office/drawing/2014/main" id="{9B123C47-8E0A-BDD0-E123-6202EA2ECF37}"/>
              </a:ext>
            </a:extLst>
          </p:cNvPr>
          <p:cNvSpPr>
            <a:spLocks noGrp="1"/>
          </p:cNvSpPr>
          <p:nvPr>
            <p:ph idx="1"/>
          </p:nvPr>
        </p:nvSpPr>
        <p:spPr>
          <a:xfrm>
            <a:off x="3594538" y="1072053"/>
            <a:ext cx="8292661" cy="5548590"/>
          </a:xfrm>
        </p:spPr>
        <p:txBody>
          <a:bodyPr/>
          <a:lstStyle/>
          <a:p>
            <a:r>
              <a:rPr lang="es-ES_tradnl" dirty="0"/>
              <a:t>Si ya está el Transporte abierto muestra los datos del Transporte.</a:t>
            </a:r>
          </a:p>
          <a:p>
            <a:r>
              <a:rPr lang="es-ES_tradnl" dirty="0"/>
              <a:t>El Transporte se puede cancelar (clic en el botón cancelar).</a:t>
            </a:r>
          </a:p>
          <a:p>
            <a:r>
              <a:rPr lang="es-ES_tradnl" dirty="0"/>
              <a:t>Al cancelar en el </a:t>
            </a:r>
            <a:r>
              <a:rPr lang="es-ES_tradnl" sz="2600" i="1" dirty="0" err="1"/>
              <a:t>backend</a:t>
            </a:r>
            <a:r>
              <a:rPr lang="es-ES_tradnl" dirty="0"/>
              <a:t> se coloca el horario de apertura de </a:t>
            </a:r>
            <a:r>
              <a:rPr lang="es-ES_tradnl" sz="2400" dirty="0" err="1">
                <a:latin typeface="Consolas" panose="020B0609020204030204" pitchFamily="49" charset="0"/>
                <a:cs typeface="Consolas" panose="020B0609020204030204" pitchFamily="49" charset="0"/>
              </a:rPr>
              <a:t>fechacancelacion</a:t>
            </a:r>
            <a:r>
              <a:rPr lang="es-ES_tradnl" dirty="0"/>
              <a:t>. Se coloca el estado de ‘10’ (cancelado).</a:t>
            </a:r>
          </a:p>
        </p:txBody>
      </p:sp>
      <p:pic>
        <p:nvPicPr>
          <p:cNvPr id="6" name="Picture 5">
            <a:extLst>
              <a:ext uri="{FF2B5EF4-FFF2-40B4-BE49-F238E27FC236}">
                <a16:creationId xmlns:a16="http://schemas.microsoft.com/office/drawing/2014/main" id="{267389B8-A11C-4918-21FC-243EDB4F662B}"/>
              </a:ext>
            </a:extLst>
          </p:cNvPr>
          <p:cNvPicPr>
            <a:picLocks noChangeAspect="1"/>
          </p:cNvPicPr>
          <p:nvPr/>
        </p:nvPicPr>
        <p:blipFill>
          <a:blip r:embed="rId2"/>
          <a:srcRect/>
          <a:stretch/>
        </p:blipFill>
        <p:spPr>
          <a:xfrm>
            <a:off x="635309" y="1072055"/>
            <a:ext cx="2699313" cy="5548589"/>
          </a:xfrm>
          <a:prstGeom prst="rect">
            <a:avLst/>
          </a:prstGeom>
        </p:spPr>
      </p:pic>
    </p:spTree>
    <p:extLst>
      <p:ext uri="{BB962C8B-B14F-4D97-AF65-F5344CB8AC3E}">
        <p14:creationId xmlns:p14="http://schemas.microsoft.com/office/powerpoint/2010/main" val="202115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81D4-22FA-6AA5-3AAC-0C3D983C3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0CE13-5818-4219-4E22-6E046E54F357}"/>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AD0987BA-30D0-E168-C49E-3CCEBD63DE42}"/>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Pedidos.</a:t>
            </a:r>
          </a:p>
          <a:p>
            <a:r>
              <a:rPr lang="es-ES_tradnl" dirty="0"/>
              <a:t>Si ya están asignados los Pedidos, muestra los datos de los Pedidos.</a:t>
            </a:r>
          </a:p>
          <a:p>
            <a:r>
              <a:rPr lang="es-ES_tradnl" dirty="0"/>
              <a:t>En caso de que no estén asignados, se solicita que se asignen los Pedidos (clic en botón ‘Asignar Pedidos’).</a:t>
            </a:r>
          </a:p>
          <a:p>
            <a:endParaRPr lang="es-ES_tradnl" dirty="0"/>
          </a:p>
        </p:txBody>
      </p:sp>
      <p:pic>
        <p:nvPicPr>
          <p:cNvPr id="5" name="Picture 4">
            <a:extLst>
              <a:ext uri="{FF2B5EF4-FFF2-40B4-BE49-F238E27FC236}">
                <a16:creationId xmlns:a16="http://schemas.microsoft.com/office/drawing/2014/main" id="{0C574FE5-D616-4414-EA12-F9E46D438360}"/>
              </a:ext>
            </a:extLst>
          </p:cNvPr>
          <p:cNvPicPr>
            <a:picLocks noChangeAspect="1"/>
          </p:cNvPicPr>
          <p:nvPr/>
        </p:nvPicPr>
        <p:blipFill>
          <a:blip r:embed="rId2"/>
          <a:srcRect/>
          <a:stretch/>
        </p:blipFill>
        <p:spPr>
          <a:xfrm>
            <a:off x="635309" y="1072055"/>
            <a:ext cx="2699313" cy="5548589"/>
          </a:xfrm>
          <a:prstGeom prst="rect">
            <a:avLst/>
          </a:prstGeom>
        </p:spPr>
      </p:pic>
    </p:spTree>
    <p:extLst>
      <p:ext uri="{BB962C8B-B14F-4D97-AF65-F5344CB8AC3E}">
        <p14:creationId xmlns:p14="http://schemas.microsoft.com/office/powerpoint/2010/main" val="55468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95D32-B30D-657D-36D8-A108A42CD5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99BC0-F093-32B4-AE8C-1BE6490A5CFE}"/>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C4BA666C-125C-1FFC-0C1D-6488AE831012}"/>
              </a:ext>
            </a:extLst>
          </p:cNvPr>
          <p:cNvSpPr>
            <a:spLocks noGrp="1"/>
          </p:cNvSpPr>
          <p:nvPr>
            <p:ph idx="1"/>
          </p:nvPr>
        </p:nvSpPr>
        <p:spPr>
          <a:xfrm>
            <a:off x="3594538" y="1072053"/>
            <a:ext cx="8292661" cy="5548590"/>
          </a:xfrm>
        </p:spPr>
        <p:txBody>
          <a:bodyPr>
            <a:normAutofit lnSpcReduction="10000"/>
          </a:bodyPr>
          <a:lstStyle/>
          <a:p>
            <a:r>
              <a:rPr lang="es-ES_tradnl" dirty="0"/>
              <a:t>Para asignar los Pedidos se sigue esta lógica en el </a:t>
            </a:r>
            <a:r>
              <a:rPr lang="es-ES_tradnl" sz="2800" i="1" dirty="0" err="1"/>
              <a:t>backend</a:t>
            </a:r>
            <a:r>
              <a:rPr lang="es-ES_tradnl" dirty="0"/>
              <a:t>. </a:t>
            </a:r>
          </a:p>
          <a:p>
            <a:r>
              <a:rPr lang="es-ES_tradnl" dirty="0"/>
              <a:t>(1) En base al Bloque del Surtidor se obtiene el Pedido de Mayor Prioridad. (2) Del Pedido de Mayor prioridad se obtiene la Ruta. (3) Con la Ruta ya sabemos el Tipo de Surtido.</a:t>
            </a:r>
          </a:p>
          <a:p>
            <a:r>
              <a:rPr lang="es-ES_tradnl" dirty="0"/>
              <a:t>(4) Si el Tipo de Surtido es ‘Simultáneo’, se mandan n-pedidos de acuerdo con el número máximo de Contenedores del Transporte. Si el Tipo de Surtido es ‘Pedido Completo’, se manda un solo Pedido.</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la prioridad del primer Pedido </a:t>
            </a:r>
            <a:r>
              <a:rPr lang="es-ES_tradnl" sz="2400" dirty="0">
                <a:latin typeface="Consolas" panose="020B0609020204030204" pitchFamily="49" charset="0"/>
                <a:cs typeface="Consolas" panose="020B0609020204030204" pitchFamily="49" charset="0"/>
              </a:rPr>
              <a:t>prioridad</a:t>
            </a:r>
            <a:r>
              <a:rPr lang="es-ES_tradnl" dirty="0"/>
              <a:t>. Se coloca el horario de </a:t>
            </a:r>
            <a:r>
              <a:rPr lang="es-ES_tradnl" sz="2400" dirty="0" err="1">
                <a:latin typeface="Consolas" panose="020B0609020204030204" pitchFamily="49" charset="0"/>
                <a:cs typeface="Consolas" panose="020B0609020204030204" pitchFamily="49" charset="0"/>
              </a:rPr>
              <a:t>fechapedidos</a:t>
            </a:r>
            <a:r>
              <a:rPr lang="es-ES_tradnl" sz="2800" dirty="0">
                <a:latin typeface="Consolas" panose="020B0609020204030204" pitchFamily="49" charset="0"/>
                <a:cs typeface="Consolas" panose="020B0609020204030204" pitchFamily="49" charset="0"/>
              </a:rPr>
              <a:t>.</a:t>
            </a:r>
            <a:endParaRPr lang="es-ES_tradnl" dirty="0"/>
          </a:p>
          <a:p>
            <a:endParaRPr lang="es-ES_tradnl" dirty="0"/>
          </a:p>
        </p:txBody>
      </p:sp>
      <p:grpSp>
        <p:nvGrpSpPr>
          <p:cNvPr id="7" name="Group 6">
            <a:extLst>
              <a:ext uri="{FF2B5EF4-FFF2-40B4-BE49-F238E27FC236}">
                <a16:creationId xmlns:a16="http://schemas.microsoft.com/office/drawing/2014/main" id="{028E181D-E750-0B68-2E7B-29C607BD8A89}"/>
              </a:ext>
            </a:extLst>
          </p:cNvPr>
          <p:cNvGrpSpPr/>
          <p:nvPr/>
        </p:nvGrpSpPr>
        <p:grpSpPr>
          <a:xfrm>
            <a:off x="593835" y="1072055"/>
            <a:ext cx="2740788" cy="5548589"/>
            <a:chOff x="593835" y="1072055"/>
            <a:chExt cx="2740788" cy="5548589"/>
          </a:xfrm>
        </p:grpSpPr>
        <p:pic>
          <p:nvPicPr>
            <p:cNvPr id="5" name="Picture 4">
              <a:extLst>
                <a:ext uri="{FF2B5EF4-FFF2-40B4-BE49-F238E27FC236}">
                  <a16:creationId xmlns:a16="http://schemas.microsoft.com/office/drawing/2014/main" id="{E4C42397-C900-718B-1213-F2F65E2BB2B8}"/>
                </a:ext>
              </a:extLst>
            </p:cNvPr>
            <p:cNvPicPr>
              <a:picLocks noChangeAspect="1"/>
            </p:cNvPicPr>
            <p:nvPr/>
          </p:nvPicPr>
          <p:blipFill>
            <a:blip r:embed="rId2"/>
            <a:srcRect/>
            <a:stretch/>
          </p:blipFill>
          <p:spPr>
            <a:xfrm>
              <a:off x="635309" y="1072055"/>
              <a:ext cx="2699314" cy="5548589"/>
            </a:xfrm>
            <a:prstGeom prst="rect">
              <a:avLst/>
            </a:prstGeom>
          </p:spPr>
        </p:pic>
        <p:grpSp>
          <p:nvGrpSpPr>
            <p:cNvPr id="9" name="Group 8">
              <a:extLst>
                <a:ext uri="{FF2B5EF4-FFF2-40B4-BE49-F238E27FC236}">
                  <a16:creationId xmlns:a16="http://schemas.microsoft.com/office/drawing/2014/main" id="{6077A505-6354-3BC6-89CA-7EDA9A2536A5}"/>
                </a:ext>
              </a:extLst>
            </p:cNvPr>
            <p:cNvGrpSpPr/>
            <p:nvPr/>
          </p:nvGrpSpPr>
          <p:grpSpPr>
            <a:xfrm>
              <a:off x="599089" y="1618597"/>
              <a:ext cx="2661104" cy="838930"/>
              <a:chOff x="599089" y="1618597"/>
              <a:chExt cx="2661104" cy="838930"/>
            </a:xfrm>
          </p:grpSpPr>
          <p:sp>
            <p:nvSpPr>
              <p:cNvPr id="4" name="TextBox 3">
                <a:extLst>
                  <a:ext uri="{FF2B5EF4-FFF2-40B4-BE49-F238E27FC236}">
                    <a16:creationId xmlns:a16="http://schemas.microsoft.com/office/drawing/2014/main" id="{93B8161E-6A03-FFB3-5F8B-4B59A5F36FE0}"/>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6" name="Rectangle 5">
                <a:extLst>
                  <a:ext uri="{FF2B5EF4-FFF2-40B4-BE49-F238E27FC236}">
                    <a16:creationId xmlns:a16="http://schemas.microsoft.com/office/drawing/2014/main" id="{98166884-44F9-1AB6-0A58-F3DE6E65A2DE}"/>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8" name="Picture 7">
                <a:extLst>
                  <a:ext uri="{FF2B5EF4-FFF2-40B4-BE49-F238E27FC236}">
                    <a16:creationId xmlns:a16="http://schemas.microsoft.com/office/drawing/2014/main" id="{8832B69B-E2C4-F0E5-29C1-9C0C04840282}"/>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0" name="Group 9">
              <a:extLst>
                <a:ext uri="{FF2B5EF4-FFF2-40B4-BE49-F238E27FC236}">
                  <a16:creationId xmlns:a16="http://schemas.microsoft.com/office/drawing/2014/main" id="{2ADBD641-D6FB-EA02-CBCA-2CA95E85E12E}"/>
                </a:ext>
              </a:extLst>
            </p:cNvPr>
            <p:cNvGrpSpPr/>
            <p:nvPr/>
          </p:nvGrpSpPr>
          <p:grpSpPr>
            <a:xfrm>
              <a:off x="593839" y="2485698"/>
              <a:ext cx="2661104" cy="838930"/>
              <a:chOff x="599089" y="1618597"/>
              <a:chExt cx="2661104" cy="838930"/>
            </a:xfrm>
          </p:grpSpPr>
          <p:sp>
            <p:nvSpPr>
              <p:cNvPr id="11" name="TextBox 10">
                <a:extLst>
                  <a:ext uri="{FF2B5EF4-FFF2-40B4-BE49-F238E27FC236}">
                    <a16:creationId xmlns:a16="http://schemas.microsoft.com/office/drawing/2014/main" id="{8201E0F2-A489-3F8E-2A3F-658C41F157CC}"/>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12" name="Rectangle 11">
                <a:extLst>
                  <a:ext uri="{FF2B5EF4-FFF2-40B4-BE49-F238E27FC236}">
                    <a16:creationId xmlns:a16="http://schemas.microsoft.com/office/drawing/2014/main" id="{37F98113-CAC6-005C-6685-CCFDD729EB4F}"/>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3" name="Picture 12">
                <a:extLst>
                  <a:ext uri="{FF2B5EF4-FFF2-40B4-BE49-F238E27FC236}">
                    <a16:creationId xmlns:a16="http://schemas.microsoft.com/office/drawing/2014/main" id="{9780D2EF-6FD4-0DA4-A450-59AF6EFD4321}"/>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4" name="Group 13">
              <a:extLst>
                <a:ext uri="{FF2B5EF4-FFF2-40B4-BE49-F238E27FC236}">
                  <a16:creationId xmlns:a16="http://schemas.microsoft.com/office/drawing/2014/main" id="{EBA84F17-24D9-1D6B-D848-A6A821F4E79E}"/>
                </a:ext>
              </a:extLst>
            </p:cNvPr>
            <p:cNvGrpSpPr/>
            <p:nvPr/>
          </p:nvGrpSpPr>
          <p:grpSpPr>
            <a:xfrm>
              <a:off x="593835" y="3368560"/>
              <a:ext cx="2661104" cy="838930"/>
              <a:chOff x="599089" y="1618597"/>
              <a:chExt cx="2661104" cy="838930"/>
            </a:xfrm>
          </p:grpSpPr>
          <p:sp>
            <p:nvSpPr>
              <p:cNvPr id="15" name="TextBox 14">
                <a:extLst>
                  <a:ext uri="{FF2B5EF4-FFF2-40B4-BE49-F238E27FC236}">
                    <a16:creationId xmlns:a16="http://schemas.microsoft.com/office/drawing/2014/main" id="{46F96D3A-63CA-A7AB-E854-9D650731B432}"/>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16" name="Rectangle 15">
                <a:extLst>
                  <a:ext uri="{FF2B5EF4-FFF2-40B4-BE49-F238E27FC236}">
                    <a16:creationId xmlns:a16="http://schemas.microsoft.com/office/drawing/2014/main" id="{2B3AC847-331C-E3CC-AFA0-DF72820B99E5}"/>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7" name="Picture 16">
                <a:extLst>
                  <a:ext uri="{FF2B5EF4-FFF2-40B4-BE49-F238E27FC236}">
                    <a16:creationId xmlns:a16="http://schemas.microsoft.com/office/drawing/2014/main" id="{DF586F0F-3284-2B99-FE60-4FBA82B7B65C}"/>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8" name="Group 17">
              <a:extLst>
                <a:ext uri="{FF2B5EF4-FFF2-40B4-BE49-F238E27FC236}">
                  <a16:creationId xmlns:a16="http://schemas.microsoft.com/office/drawing/2014/main" id="{8693C43A-18BF-D766-139F-3D28589990E4}"/>
                </a:ext>
              </a:extLst>
            </p:cNvPr>
            <p:cNvGrpSpPr/>
            <p:nvPr/>
          </p:nvGrpSpPr>
          <p:grpSpPr>
            <a:xfrm>
              <a:off x="604349" y="4482655"/>
              <a:ext cx="2661104" cy="838930"/>
              <a:chOff x="599089" y="1618597"/>
              <a:chExt cx="2661104" cy="838930"/>
            </a:xfrm>
          </p:grpSpPr>
          <p:sp>
            <p:nvSpPr>
              <p:cNvPr id="19" name="TextBox 18">
                <a:extLst>
                  <a:ext uri="{FF2B5EF4-FFF2-40B4-BE49-F238E27FC236}">
                    <a16:creationId xmlns:a16="http://schemas.microsoft.com/office/drawing/2014/main" id="{28BF01AB-6074-0C67-9DDF-B3D8DD81C0A0}"/>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20" name="Rectangle 19">
                <a:extLst>
                  <a:ext uri="{FF2B5EF4-FFF2-40B4-BE49-F238E27FC236}">
                    <a16:creationId xmlns:a16="http://schemas.microsoft.com/office/drawing/2014/main" id="{8D8FB0E2-EF28-0BFF-1451-03365D79B327}"/>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1" name="Picture 20">
                <a:extLst>
                  <a:ext uri="{FF2B5EF4-FFF2-40B4-BE49-F238E27FC236}">
                    <a16:creationId xmlns:a16="http://schemas.microsoft.com/office/drawing/2014/main" id="{2D38F31F-A5ED-62D7-9ADC-36B2B6505D7F}"/>
                  </a:ext>
                </a:extLst>
              </p:cNvPr>
              <p:cNvPicPr>
                <a:picLocks noChangeAspect="1"/>
              </p:cNvPicPr>
              <p:nvPr/>
            </p:nvPicPr>
            <p:blipFill>
              <a:blip r:embed="rId3"/>
              <a:stretch>
                <a:fillRect/>
              </a:stretch>
            </p:blipFill>
            <p:spPr>
              <a:xfrm>
                <a:off x="2912927" y="2152727"/>
                <a:ext cx="304800" cy="304800"/>
              </a:xfrm>
              <a:prstGeom prst="rect">
                <a:avLst/>
              </a:prstGeom>
            </p:spPr>
          </p:pic>
        </p:grpSp>
        <p:sp>
          <p:nvSpPr>
            <p:cNvPr id="22" name="TextBox 21">
              <a:extLst>
                <a:ext uri="{FF2B5EF4-FFF2-40B4-BE49-F238E27FC236}">
                  <a16:creationId xmlns:a16="http://schemas.microsoft.com/office/drawing/2014/main" id="{AD3C0F91-3CE2-44E8-3ACD-B2FFE005E6A8}"/>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pic>
          <p:nvPicPr>
            <p:cNvPr id="24" name="Picture 23" descr="A blue and white rectangles&#10;&#10;Description automatically generated">
              <a:extLst>
                <a:ext uri="{FF2B5EF4-FFF2-40B4-BE49-F238E27FC236}">
                  <a16:creationId xmlns:a16="http://schemas.microsoft.com/office/drawing/2014/main" id="{9C7B751E-8AFC-6EDD-9F5E-1540C32AB567}"/>
                </a:ext>
              </a:extLst>
            </p:cNvPr>
            <p:cNvPicPr>
              <a:picLocks noChangeAspect="1"/>
            </p:cNvPicPr>
            <p:nvPr/>
          </p:nvPicPr>
          <p:blipFill>
            <a:blip r:embed="rId4"/>
            <a:stretch>
              <a:fillRect/>
            </a:stretch>
          </p:blipFill>
          <p:spPr>
            <a:xfrm>
              <a:off x="679411" y="5474354"/>
              <a:ext cx="2590725" cy="331200"/>
            </a:xfrm>
            <a:prstGeom prst="rect">
              <a:avLst/>
            </a:prstGeom>
          </p:spPr>
        </p:pic>
      </p:grpSp>
    </p:spTree>
    <p:extLst>
      <p:ext uri="{BB962C8B-B14F-4D97-AF65-F5344CB8AC3E}">
        <p14:creationId xmlns:p14="http://schemas.microsoft.com/office/powerpoint/2010/main" val="389846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D4DDB-9E25-650A-BABB-ED405C838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D4DE9A-DDF4-D831-6030-50B373FBCD6C}"/>
              </a:ext>
            </a:extLst>
          </p:cNvPr>
          <p:cNvSpPr>
            <a:spLocks noGrp="1"/>
          </p:cNvSpPr>
          <p:nvPr>
            <p:ph type="title"/>
          </p:nvPr>
        </p:nvSpPr>
        <p:spPr>
          <a:xfrm>
            <a:off x="249623" y="123388"/>
            <a:ext cx="10515600" cy="791013"/>
          </a:xfrm>
        </p:spPr>
        <p:txBody>
          <a:bodyPr/>
          <a:lstStyle/>
          <a:p>
            <a:r>
              <a:rPr lang="es-ES_tradnl" dirty="0"/>
              <a:t>Surtido, </a:t>
            </a:r>
            <a:r>
              <a:rPr lang="es-ES_tradnl" sz="3200" dirty="0"/>
              <a:t>Asigna Contenedores</a:t>
            </a:r>
          </a:p>
        </p:txBody>
      </p:sp>
      <p:sp>
        <p:nvSpPr>
          <p:cNvPr id="3" name="Content Placeholder 2">
            <a:extLst>
              <a:ext uri="{FF2B5EF4-FFF2-40B4-BE49-F238E27FC236}">
                <a16:creationId xmlns:a16="http://schemas.microsoft.com/office/drawing/2014/main" id="{23AA209D-7E6A-F887-A00A-9E221D4E3732}"/>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Pedidos.</a:t>
            </a:r>
          </a:p>
          <a:p>
            <a:r>
              <a:rPr lang="es-ES_tradnl" dirty="0"/>
              <a:t>De cada Pedido se solicita el Contenedor. Se recomienda el tamaño de Contenedor de acuerdo con el Volumen del Pedido. Clic en el icono.  </a:t>
            </a:r>
          </a:p>
          <a:p>
            <a:r>
              <a:rPr lang="es-ES_tradnl" dirty="0"/>
              <a:t>Al terminar de asignar los Contenedores se puede continuar. Todos los Pedidos muestran el icono. </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fechainiciosurtido</a:t>
            </a:r>
            <a:r>
              <a:rPr lang="es-ES_tradnl" dirty="0"/>
              <a:t>.</a:t>
            </a:r>
          </a:p>
          <a:p>
            <a:r>
              <a:rPr lang="es-ES_tradnl" dirty="0"/>
              <a:t>Se Imprimen las Etiquetas del primer Bulto de cada Contenedor.</a:t>
            </a:r>
          </a:p>
          <a:p>
            <a:endParaRPr lang="es-ES_tradnl" dirty="0"/>
          </a:p>
          <a:p>
            <a:endParaRPr lang="es-ES_tradnl" dirty="0"/>
          </a:p>
        </p:txBody>
      </p:sp>
      <p:grpSp>
        <p:nvGrpSpPr>
          <p:cNvPr id="4" name="Group 3">
            <a:extLst>
              <a:ext uri="{FF2B5EF4-FFF2-40B4-BE49-F238E27FC236}">
                <a16:creationId xmlns:a16="http://schemas.microsoft.com/office/drawing/2014/main" id="{7FBCA200-07CB-31FB-296B-849848218B61}"/>
              </a:ext>
            </a:extLst>
          </p:cNvPr>
          <p:cNvGrpSpPr/>
          <p:nvPr/>
        </p:nvGrpSpPr>
        <p:grpSpPr>
          <a:xfrm>
            <a:off x="593835" y="1072055"/>
            <a:ext cx="2740788" cy="5548589"/>
            <a:chOff x="593835" y="1072055"/>
            <a:chExt cx="2740788" cy="5548589"/>
          </a:xfrm>
        </p:grpSpPr>
        <p:pic>
          <p:nvPicPr>
            <p:cNvPr id="23" name="Picture 22">
              <a:extLst>
                <a:ext uri="{FF2B5EF4-FFF2-40B4-BE49-F238E27FC236}">
                  <a16:creationId xmlns:a16="http://schemas.microsoft.com/office/drawing/2014/main" id="{AD8C0AF2-093D-A16D-7D6E-74A97D95DCA5}"/>
                </a:ext>
              </a:extLst>
            </p:cNvPr>
            <p:cNvPicPr>
              <a:picLocks noChangeAspect="1"/>
            </p:cNvPicPr>
            <p:nvPr/>
          </p:nvPicPr>
          <p:blipFill>
            <a:blip r:embed="rId2"/>
            <a:srcRect/>
            <a:stretch/>
          </p:blipFill>
          <p:spPr>
            <a:xfrm>
              <a:off x="635309" y="1072055"/>
              <a:ext cx="2699314" cy="5548589"/>
            </a:xfrm>
            <a:prstGeom prst="rect">
              <a:avLst/>
            </a:prstGeom>
          </p:spPr>
        </p:pic>
        <p:grpSp>
          <p:nvGrpSpPr>
            <p:cNvPr id="24" name="Group 23">
              <a:extLst>
                <a:ext uri="{FF2B5EF4-FFF2-40B4-BE49-F238E27FC236}">
                  <a16:creationId xmlns:a16="http://schemas.microsoft.com/office/drawing/2014/main" id="{5DEC5398-C72D-FF3D-FA92-1E31831E2045}"/>
                </a:ext>
              </a:extLst>
            </p:cNvPr>
            <p:cNvGrpSpPr/>
            <p:nvPr/>
          </p:nvGrpSpPr>
          <p:grpSpPr>
            <a:xfrm>
              <a:off x="599089" y="1618597"/>
              <a:ext cx="2661104" cy="838930"/>
              <a:chOff x="599089" y="1618597"/>
              <a:chExt cx="2661104" cy="838930"/>
            </a:xfrm>
          </p:grpSpPr>
          <p:sp>
            <p:nvSpPr>
              <p:cNvPr id="25" name="TextBox 24">
                <a:extLst>
                  <a:ext uri="{FF2B5EF4-FFF2-40B4-BE49-F238E27FC236}">
                    <a16:creationId xmlns:a16="http://schemas.microsoft.com/office/drawing/2014/main" id="{FB62DB01-585E-AE46-61BE-48F505C0263F}"/>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26" name="Rectangle 25">
                <a:extLst>
                  <a:ext uri="{FF2B5EF4-FFF2-40B4-BE49-F238E27FC236}">
                    <a16:creationId xmlns:a16="http://schemas.microsoft.com/office/drawing/2014/main" id="{058072CB-DCD3-A054-C685-E5327B3890CF}"/>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7" name="Picture 26">
                <a:extLst>
                  <a:ext uri="{FF2B5EF4-FFF2-40B4-BE49-F238E27FC236}">
                    <a16:creationId xmlns:a16="http://schemas.microsoft.com/office/drawing/2014/main" id="{D9552DA1-AFA6-C93B-9400-439812B9E19B}"/>
                  </a:ext>
                </a:extLst>
              </p:cNvPr>
              <p:cNvPicPr>
                <a:picLocks noChangeAspect="1"/>
              </p:cNvPicPr>
              <p:nvPr/>
            </p:nvPicPr>
            <p:blipFill>
              <a:blip r:embed="rId3"/>
              <a:srcRect/>
              <a:stretch/>
            </p:blipFill>
            <p:spPr>
              <a:xfrm>
                <a:off x="2912927" y="2152727"/>
                <a:ext cx="304800" cy="304800"/>
              </a:xfrm>
              <a:prstGeom prst="rect">
                <a:avLst/>
              </a:prstGeom>
            </p:spPr>
          </p:pic>
        </p:grpSp>
        <p:grpSp>
          <p:nvGrpSpPr>
            <p:cNvPr id="28" name="Group 27">
              <a:extLst>
                <a:ext uri="{FF2B5EF4-FFF2-40B4-BE49-F238E27FC236}">
                  <a16:creationId xmlns:a16="http://schemas.microsoft.com/office/drawing/2014/main" id="{1784C822-6005-D855-C48C-DD833560B0C2}"/>
                </a:ext>
              </a:extLst>
            </p:cNvPr>
            <p:cNvGrpSpPr/>
            <p:nvPr/>
          </p:nvGrpSpPr>
          <p:grpSpPr>
            <a:xfrm>
              <a:off x="593839" y="2485698"/>
              <a:ext cx="2661104" cy="838930"/>
              <a:chOff x="599089" y="1618597"/>
              <a:chExt cx="2661104" cy="838930"/>
            </a:xfrm>
          </p:grpSpPr>
          <p:sp>
            <p:nvSpPr>
              <p:cNvPr id="29" name="TextBox 28">
                <a:extLst>
                  <a:ext uri="{FF2B5EF4-FFF2-40B4-BE49-F238E27FC236}">
                    <a16:creationId xmlns:a16="http://schemas.microsoft.com/office/drawing/2014/main" id="{55014B22-2C4D-3880-0B2E-F2F804B0822C}"/>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30" name="Rectangle 29">
                <a:extLst>
                  <a:ext uri="{FF2B5EF4-FFF2-40B4-BE49-F238E27FC236}">
                    <a16:creationId xmlns:a16="http://schemas.microsoft.com/office/drawing/2014/main" id="{76F3C5FF-FA41-C58B-F401-CF7E86CA0BFE}"/>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1" name="Picture 30">
                <a:extLst>
                  <a:ext uri="{FF2B5EF4-FFF2-40B4-BE49-F238E27FC236}">
                    <a16:creationId xmlns:a16="http://schemas.microsoft.com/office/drawing/2014/main" id="{547EFABF-6FD6-080D-10D1-3A2C37E035A6}"/>
                  </a:ext>
                </a:extLst>
              </p:cNvPr>
              <p:cNvPicPr>
                <a:picLocks noChangeAspect="1"/>
              </p:cNvPicPr>
              <p:nvPr/>
            </p:nvPicPr>
            <p:blipFill>
              <a:blip r:embed="rId3"/>
              <a:srcRect/>
              <a:stretch/>
            </p:blipFill>
            <p:spPr>
              <a:xfrm>
                <a:off x="2912927" y="2152727"/>
                <a:ext cx="304800" cy="304800"/>
              </a:xfrm>
              <a:prstGeom prst="rect">
                <a:avLst/>
              </a:prstGeom>
            </p:spPr>
          </p:pic>
        </p:grpSp>
        <p:grpSp>
          <p:nvGrpSpPr>
            <p:cNvPr id="32" name="Group 31">
              <a:extLst>
                <a:ext uri="{FF2B5EF4-FFF2-40B4-BE49-F238E27FC236}">
                  <a16:creationId xmlns:a16="http://schemas.microsoft.com/office/drawing/2014/main" id="{D4459278-C662-A6A3-B200-1DD053D6C81F}"/>
                </a:ext>
              </a:extLst>
            </p:cNvPr>
            <p:cNvGrpSpPr/>
            <p:nvPr/>
          </p:nvGrpSpPr>
          <p:grpSpPr>
            <a:xfrm>
              <a:off x="593835" y="3368560"/>
              <a:ext cx="2661104" cy="838930"/>
              <a:chOff x="599089" y="1618597"/>
              <a:chExt cx="2661104" cy="838930"/>
            </a:xfrm>
          </p:grpSpPr>
          <p:sp>
            <p:nvSpPr>
              <p:cNvPr id="33" name="TextBox 32">
                <a:extLst>
                  <a:ext uri="{FF2B5EF4-FFF2-40B4-BE49-F238E27FC236}">
                    <a16:creationId xmlns:a16="http://schemas.microsoft.com/office/drawing/2014/main" id="{7DAA2623-9B0A-790D-771B-7FF063E42F98}"/>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34" name="Rectangle 33">
                <a:extLst>
                  <a:ext uri="{FF2B5EF4-FFF2-40B4-BE49-F238E27FC236}">
                    <a16:creationId xmlns:a16="http://schemas.microsoft.com/office/drawing/2014/main" id="{61FBA024-CF4B-B617-5F50-C8CE53796A4B}"/>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5" name="Picture 34">
                <a:extLst>
                  <a:ext uri="{FF2B5EF4-FFF2-40B4-BE49-F238E27FC236}">
                    <a16:creationId xmlns:a16="http://schemas.microsoft.com/office/drawing/2014/main" id="{088A86A6-2BF8-E130-7FBE-3FF58B8D0283}"/>
                  </a:ext>
                </a:extLst>
              </p:cNvPr>
              <p:cNvPicPr>
                <a:picLocks noChangeAspect="1"/>
              </p:cNvPicPr>
              <p:nvPr/>
            </p:nvPicPr>
            <p:blipFill>
              <a:blip r:embed="rId4"/>
              <a:stretch>
                <a:fillRect/>
              </a:stretch>
            </p:blipFill>
            <p:spPr>
              <a:xfrm>
                <a:off x="2912927" y="2152727"/>
                <a:ext cx="304800" cy="304800"/>
              </a:xfrm>
              <a:prstGeom prst="rect">
                <a:avLst/>
              </a:prstGeom>
            </p:spPr>
          </p:pic>
        </p:grpSp>
        <p:grpSp>
          <p:nvGrpSpPr>
            <p:cNvPr id="36" name="Group 35">
              <a:extLst>
                <a:ext uri="{FF2B5EF4-FFF2-40B4-BE49-F238E27FC236}">
                  <a16:creationId xmlns:a16="http://schemas.microsoft.com/office/drawing/2014/main" id="{9EFCD37A-DCA3-41BD-90D1-8B6F5C2A79D9}"/>
                </a:ext>
              </a:extLst>
            </p:cNvPr>
            <p:cNvGrpSpPr/>
            <p:nvPr/>
          </p:nvGrpSpPr>
          <p:grpSpPr>
            <a:xfrm>
              <a:off x="604349" y="4482655"/>
              <a:ext cx="2661104" cy="838930"/>
              <a:chOff x="599089" y="1618597"/>
              <a:chExt cx="2661104" cy="838930"/>
            </a:xfrm>
          </p:grpSpPr>
          <p:sp>
            <p:nvSpPr>
              <p:cNvPr id="37" name="TextBox 36">
                <a:extLst>
                  <a:ext uri="{FF2B5EF4-FFF2-40B4-BE49-F238E27FC236}">
                    <a16:creationId xmlns:a16="http://schemas.microsoft.com/office/drawing/2014/main" id="{0341BF3B-890A-CE67-CA17-236B4F72BB97}"/>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38" name="Rectangle 37">
                <a:extLst>
                  <a:ext uri="{FF2B5EF4-FFF2-40B4-BE49-F238E27FC236}">
                    <a16:creationId xmlns:a16="http://schemas.microsoft.com/office/drawing/2014/main" id="{7CBF5682-648E-0FBB-1F22-FEA33C96F889}"/>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9" name="Picture 38">
                <a:extLst>
                  <a:ext uri="{FF2B5EF4-FFF2-40B4-BE49-F238E27FC236}">
                    <a16:creationId xmlns:a16="http://schemas.microsoft.com/office/drawing/2014/main" id="{E6E23CAB-1679-2D59-0EA7-283B3216CCA0}"/>
                  </a:ext>
                </a:extLst>
              </p:cNvPr>
              <p:cNvPicPr>
                <a:picLocks noChangeAspect="1"/>
              </p:cNvPicPr>
              <p:nvPr/>
            </p:nvPicPr>
            <p:blipFill>
              <a:blip r:embed="rId4"/>
              <a:stretch>
                <a:fillRect/>
              </a:stretch>
            </p:blipFill>
            <p:spPr>
              <a:xfrm>
                <a:off x="2912927" y="2152727"/>
                <a:ext cx="304800" cy="304800"/>
              </a:xfrm>
              <a:prstGeom prst="rect">
                <a:avLst/>
              </a:prstGeom>
            </p:spPr>
          </p:pic>
        </p:grpSp>
        <p:sp>
          <p:nvSpPr>
            <p:cNvPr id="40" name="TextBox 39">
              <a:extLst>
                <a:ext uri="{FF2B5EF4-FFF2-40B4-BE49-F238E27FC236}">
                  <a16:creationId xmlns:a16="http://schemas.microsoft.com/office/drawing/2014/main" id="{C80FBF20-708C-1D89-B16C-EE0B289FBEAD}"/>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sp>
          <p:nvSpPr>
            <p:cNvPr id="41" name="TextBox 40">
              <a:extLst>
                <a:ext uri="{FF2B5EF4-FFF2-40B4-BE49-F238E27FC236}">
                  <a16:creationId xmlns:a16="http://schemas.microsoft.com/office/drawing/2014/main" id="{39AEDBC1-B070-65AC-E95E-06F27E5E0E87}"/>
                </a:ext>
              </a:extLst>
            </p:cNvPr>
            <p:cNvSpPr txBox="1"/>
            <p:nvPr/>
          </p:nvSpPr>
          <p:spPr>
            <a:xfrm>
              <a:off x="698939" y="2264978"/>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CONT0000001</a:t>
              </a:r>
            </a:p>
          </p:txBody>
        </p:sp>
        <p:sp>
          <p:nvSpPr>
            <p:cNvPr id="42" name="TextBox 41">
              <a:extLst>
                <a:ext uri="{FF2B5EF4-FFF2-40B4-BE49-F238E27FC236}">
                  <a16:creationId xmlns:a16="http://schemas.microsoft.com/office/drawing/2014/main" id="{32881DE4-1F91-CF1A-3B2D-6768BE7131B2}"/>
                </a:ext>
              </a:extLst>
            </p:cNvPr>
            <p:cNvSpPr txBox="1"/>
            <p:nvPr/>
          </p:nvSpPr>
          <p:spPr>
            <a:xfrm>
              <a:off x="704195" y="3132081"/>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CONT0001001</a:t>
              </a:r>
            </a:p>
          </p:txBody>
        </p:sp>
        <p:pic>
          <p:nvPicPr>
            <p:cNvPr id="43" name="Picture 42" descr="A blue and white rectangles&#10;&#10;Description automatically generated">
              <a:extLst>
                <a:ext uri="{FF2B5EF4-FFF2-40B4-BE49-F238E27FC236}">
                  <a16:creationId xmlns:a16="http://schemas.microsoft.com/office/drawing/2014/main" id="{C50A3695-E62D-6909-B51E-61E055F7DDBE}"/>
                </a:ext>
              </a:extLst>
            </p:cNvPr>
            <p:cNvPicPr>
              <a:picLocks noChangeAspect="1"/>
            </p:cNvPicPr>
            <p:nvPr/>
          </p:nvPicPr>
          <p:blipFill>
            <a:blip r:embed="rId5"/>
            <a:stretch>
              <a:fillRect/>
            </a:stretch>
          </p:blipFill>
          <p:spPr>
            <a:xfrm>
              <a:off x="679411" y="5474354"/>
              <a:ext cx="2590725" cy="331200"/>
            </a:xfrm>
            <a:prstGeom prst="rect">
              <a:avLst/>
            </a:prstGeom>
          </p:spPr>
        </p:pic>
      </p:grpSp>
      <p:pic>
        <p:nvPicPr>
          <p:cNvPr id="44" name="Picture 43">
            <a:extLst>
              <a:ext uri="{FF2B5EF4-FFF2-40B4-BE49-F238E27FC236}">
                <a16:creationId xmlns:a16="http://schemas.microsoft.com/office/drawing/2014/main" id="{1CD25D19-2253-342B-3AFC-1C7026A31080}"/>
              </a:ext>
            </a:extLst>
          </p:cNvPr>
          <p:cNvPicPr>
            <a:picLocks noChangeAspect="1"/>
          </p:cNvPicPr>
          <p:nvPr/>
        </p:nvPicPr>
        <p:blipFill>
          <a:blip r:embed="rId4"/>
          <a:stretch>
            <a:fillRect/>
          </a:stretch>
        </p:blipFill>
        <p:spPr>
          <a:xfrm>
            <a:off x="10628583" y="2401414"/>
            <a:ext cx="304800" cy="304800"/>
          </a:xfrm>
          <a:prstGeom prst="rect">
            <a:avLst/>
          </a:prstGeom>
        </p:spPr>
      </p:pic>
      <p:pic>
        <p:nvPicPr>
          <p:cNvPr id="45" name="Picture 44">
            <a:extLst>
              <a:ext uri="{FF2B5EF4-FFF2-40B4-BE49-F238E27FC236}">
                <a16:creationId xmlns:a16="http://schemas.microsoft.com/office/drawing/2014/main" id="{5FF6EE50-011F-D896-35DB-A2A85B84C063}"/>
              </a:ext>
            </a:extLst>
          </p:cNvPr>
          <p:cNvPicPr>
            <a:picLocks noChangeAspect="1"/>
          </p:cNvPicPr>
          <p:nvPr/>
        </p:nvPicPr>
        <p:blipFill>
          <a:blip r:embed="rId3"/>
          <a:srcRect/>
          <a:stretch/>
        </p:blipFill>
        <p:spPr>
          <a:xfrm>
            <a:off x="11247633" y="3318641"/>
            <a:ext cx="304800" cy="304800"/>
          </a:xfrm>
          <a:prstGeom prst="rect">
            <a:avLst/>
          </a:prstGeom>
        </p:spPr>
      </p:pic>
    </p:spTree>
    <p:extLst>
      <p:ext uri="{BB962C8B-B14F-4D97-AF65-F5344CB8AC3E}">
        <p14:creationId xmlns:p14="http://schemas.microsoft.com/office/powerpoint/2010/main" val="76777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1D27E-7516-AF20-A79A-C336670A63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866EE3-CB53-6F90-7B9A-09A21201FFAB}"/>
              </a:ext>
            </a:extLst>
          </p:cNvPr>
          <p:cNvSpPr>
            <a:spLocks noGrp="1"/>
          </p:cNvSpPr>
          <p:nvPr>
            <p:ph type="title"/>
          </p:nvPr>
        </p:nvSpPr>
        <p:spPr>
          <a:xfrm>
            <a:off x="249623" y="123388"/>
            <a:ext cx="10515600" cy="791013"/>
          </a:xfrm>
        </p:spPr>
        <p:txBody>
          <a:bodyPr/>
          <a:lstStyle/>
          <a:p>
            <a:r>
              <a:rPr lang="es-ES_tradnl" dirty="0"/>
              <a:t>Surtido, </a:t>
            </a:r>
            <a:r>
              <a:rPr lang="es-ES_tradnl" sz="3200" dirty="0"/>
              <a:t>Inicia Surtido</a:t>
            </a:r>
          </a:p>
        </p:txBody>
      </p:sp>
      <p:sp>
        <p:nvSpPr>
          <p:cNvPr id="3" name="Content Placeholder 2">
            <a:extLst>
              <a:ext uri="{FF2B5EF4-FFF2-40B4-BE49-F238E27FC236}">
                <a16:creationId xmlns:a16="http://schemas.microsoft.com/office/drawing/2014/main" id="{C5275EC3-646B-4681-9E2C-1367B4379050}"/>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Detalles.</a:t>
            </a:r>
          </a:p>
          <a:p>
            <a:r>
              <a:rPr lang="es-ES_tradnl" dirty="0"/>
              <a:t>Se organizan los Detalles por Localizador de Inventario (orden ascendente) y Prioridad del Pedido. </a:t>
            </a:r>
          </a:p>
          <a:p>
            <a:r>
              <a:rPr lang="es-ES_tradnl" dirty="0"/>
              <a:t>Uno a uno se surten los Detalles de todos los Pedidos.</a:t>
            </a:r>
          </a:p>
          <a:p>
            <a:endParaRPr lang="es-ES_tradnl" dirty="0"/>
          </a:p>
        </p:txBody>
      </p:sp>
      <p:pic>
        <p:nvPicPr>
          <p:cNvPr id="5" name="Picture 4">
            <a:extLst>
              <a:ext uri="{FF2B5EF4-FFF2-40B4-BE49-F238E27FC236}">
                <a16:creationId xmlns:a16="http://schemas.microsoft.com/office/drawing/2014/main" id="{97D585ED-704B-0481-AC2F-593A8B6E4A6C}"/>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69053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ED6D6-73F6-AD54-89A0-916824368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5FD41-4622-92B0-AA7C-11F0633B89DA}"/>
              </a:ext>
            </a:extLst>
          </p:cNvPr>
          <p:cNvSpPr>
            <a:spLocks noGrp="1"/>
          </p:cNvSpPr>
          <p:nvPr>
            <p:ph type="title"/>
          </p:nvPr>
        </p:nvSpPr>
        <p:spPr>
          <a:xfrm>
            <a:off x="249623" y="123388"/>
            <a:ext cx="10515600" cy="791013"/>
          </a:xfrm>
        </p:spPr>
        <p:txBody>
          <a:bodyPr/>
          <a:lstStyle/>
          <a:p>
            <a:r>
              <a:rPr lang="es-ES_tradnl" dirty="0"/>
              <a:t>Surtido, </a:t>
            </a:r>
            <a:r>
              <a:rPr lang="es-ES_tradnl" sz="3200" dirty="0"/>
              <a:t>Surtir Detalle</a:t>
            </a:r>
          </a:p>
        </p:txBody>
      </p:sp>
      <p:sp>
        <p:nvSpPr>
          <p:cNvPr id="3" name="Content Placeholder 2">
            <a:extLst>
              <a:ext uri="{FF2B5EF4-FFF2-40B4-BE49-F238E27FC236}">
                <a16:creationId xmlns:a16="http://schemas.microsoft.com/office/drawing/2014/main" id="{3E5DE966-26D6-55FF-2D88-E8451322FF69}"/>
              </a:ext>
            </a:extLst>
          </p:cNvPr>
          <p:cNvSpPr>
            <a:spLocks noGrp="1"/>
          </p:cNvSpPr>
          <p:nvPr>
            <p:ph idx="1"/>
          </p:nvPr>
        </p:nvSpPr>
        <p:spPr>
          <a:xfrm>
            <a:off x="3594538" y="1072053"/>
            <a:ext cx="8292661" cy="5548590"/>
          </a:xfrm>
        </p:spPr>
        <p:txBody>
          <a:bodyPr/>
          <a:lstStyle/>
          <a:p>
            <a:r>
              <a:rPr lang="es-ES_tradnl" dirty="0"/>
              <a:t>Se surte el Detalle de Pedido.</a:t>
            </a:r>
          </a:p>
          <a:p>
            <a:r>
              <a:rPr lang="es-ES_tradnl" dirty="0"/>
              <a:t>Se valida el Localizador. Se valida el Código de Barras del Producto.</a:t>
            </a:r>
          </a:p>
          <a:p>
            <a:r>
              <a:rPr lang="es-ES_tradnl" dirty="0"/>
              <a:t>Se valida la Cantidad Surtida.</a:t>
            </a:r>
          </a:p>
          <a:p>
            <a:r>
              <a:rPr lang="es-ES_tradnl" dirty="0"/>
              <a:t>En caso de ser requerido, se valida el Lote y Fecha de Caducidad.</a:t>
            </a:r>
          </a:p>
          <a:p>
            <a:r>
              <a:rPr lang="es-ES_tradnl" dirty="0"/>
              <a:t>Si es necesario cerrar el Bulto se cierra y abre otro.</a:t>
            </a:r>
          </a:p>
          <a:p>
            <a:r>
              <a:rPr lang="es-ES_tradnl" dirty="0"/>
              <a:t>Si es necesario cerrar el Contenedor se cierra y abre otro.</a:t>
            </a:r>
          </a:p>
          <a:p>
            <a:endParaRPr lang="es-ES_tradnl" dirty="0"/>
          </a:p>
        </p:txBody>
      </p:sp>
      <p:pic>
        <p:nvPicPr>
          <p:cNvPr id="5" name="Picture 4">
            <a:extLst>
              <a:ext uri="{FF2B5EF4-FFF2-40B4-BE49-F238E27FC236}">
                <a16:creationId xmlns:a16="http://schemas.microsoft.com/office/drawing/2014/main" id="{57809B0B-AFBF-0F31-B468-F310E75BE238}"/>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611316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1034</TotalTime>
  <Words>724</Words>
  <Application>Microsoft Macintosh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Consolas</vt:lpstr>
      <vt:lpstr>Office Theme</vt:lpstr>
      <vt:lpstr>L&amp;D 360</vt:lpstr>
      <vt:lpstr>Surtido, Valida Bloque Inventario</vt:lpstr>
      <vt:lpstr>Surtido, Abre Transporte</vt:lpstr>
      <vt:lpstr>Surtido, Cancela Transporte</vt:lpstr>
      <vt:lpstr>Surtido, Muestra Pedidos</vt:lpstr>
      <vt:lpstr>Surtido, Muestra Pedidos</vt:lpstr>
      <vt:lpstr>Surtido, Asigna Contenedores</vt:lpstr>
      <vt:lpstr>Surtido, Inicia Surtido</vt:lpstr>
      <vt:lpstr>Surtido, Surtir Detalle</vt:lpstr>
      <vt:lpstr>Surtido, Fin Surtido</vt:lpstr>
      <vt:lpstr>Surtido, Estacionar Transporte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 Becerra Miranda</dc:creator>
  <cp:lastModifiedBy>Joel Becerra Miranda</cp:lastModifiedBy>
  <cp:revision>19</cp:revision>
  <dcterms:created xsi:type="dcterms:W3CDTF">2024-11-13T16:33:27Z</dcterms:created>
  <dcterms:modified xsi:type="dcterms:W3CDTF">2024-11-20T22:01:59Z</dcterms:modified>
</cp:coreProperties>
</file>