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64" r:id="rId2"/>
    <p:sldId id="262" r:id="rId3"/>
    <p:sldId id="290" r:id="rId4"/>
    <p:sldId id="265" r:id="rId5"/>
    <p:sldId id="302" r:id="rId6"/>
    <p:sldId id="303" r:id="rId7"/>
    <p:sldId id="304" r:id="rId8"/>
    <p:sldId id="27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01" r:id="rId28"/>
    <p:sldId id="268" r:id="rId29"/>
    <p:sldId id="269" r:id="rId30"/>
    <p:sldId id="288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1617"/>
    <a:srgbClr val="FFD79B"/>
    <a:srgbClr val="FDEAD1"/>
    <a:srgbClr val="FFE0B3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79466" autoAdjust="0"/>
  </p:normalViewPr>
  <p:slideViewPr>
    <p:cSldViewPr>
      <p:cViewPr varScale="1">
        <p:scale>
          <a:sx n="58" d="100"/>
          <a:sy n="58" d="100"/>
        </p:scale>
        <p:origin x="-14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C4B9D-AA23-4BEB-BED4-DAD2D418E6F8}" type="datetimeFigureOut">
              <a:rPr lang="es-ES" smtClean="0"/>
              <a:pPr/>
              <a:t>15/04/2009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423E9-4A76-4C7A-B557-CE4B0E356A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63DE-03C6-4DAB-A94D-C18305B005A6}" type="datetimeFigureOut">
              <a:rPr lang="es-ES" smtClean="0"/>
              <a:pPr/>
              <a:t>15/04/2009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18B41-8D5E-42D4-85F2-E750264CEA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u="non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8B41-8D5E-42D4-85F2-E750264CEA59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536167-79D7-4CD5-9084-06668C83D9B9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Elipse"/>
          <p:cNvSpPr/>
          <p:nvPr userDrawn="1"/>
        </p:nvSpPr>
        <p:spPr bwMode="auto">
          <a:xfrm>
            <a:off x="28572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Elipse"/>
          <p:cNvSpPr/>
          <p:nvPr userDrawn="1"/>
        </p:nvSpPr>
        <p:spPr bwMode="auto">
          <a:xfrm>
            <a:off x="100082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Elipse"/>
          <p:cNvSpPr/>
          <p:nvPr userDrawn="1"/>
        </p:nvSpPr>
        <p:spPr bwMode="auto">
          <a:xfrm>
            <a:off x="76720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Elipse"/>
          <p:cNvSpPr/>
          <p:nvPr userDrawn="1"/>
        </p:nvSpPr>
        <p:spPr bwMode="auto">
          <a:xfrm>
            <a:off x="134032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Elipse"/>
          <p:cNvSpPr/>
          <p:nvPr userDrawn="1"/>
        </p:nvSpPr>
        <p:spPr bwMode="auto">
          <a:xfrm>
            <a:off x="155516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016736" y="4928702"/>
            <a:ext cx="609600" cy="517524"/>
          </a:xfrm>
        </p:spPr>
        <p:txBody>
          <a:bodyPr/>
          <a:lstStyle/>
          <a:p>
            <a:fld id="{417204D4-7607-4C48-8A92-D189EC3E4D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C3C5F0-DA02-4057-80EC-5156F3EAFBB6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22" name="21 Elipse"/>
          <p:cNvSpPr/>
          <p:nvPr userDrawn="1"/>
        </p:nvSpPr>
        <p:spPr>
          <a:xfrm>
            <a:off x="7942112" y="6237946"/>
            <a:ext cx="61551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FE38-F076-4953-8E34-A25D6FA966D2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7" name="6 Elipse"/>
          <p:cNvSpPr/>
          <p:nvPr userDrawn="1"/>
        </p:nvSpPr>
        <p:spPr>
          <a:xfrm>
            <a:off x="7942112" y="6237946"/>
            <a:ext cx="61551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F805-A2AF-43E8-ABD1-D3E7976EB099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7" name="6 Elipse"/>
          <p:cNvSpPr/>
          <p:nvPr userDrawn="1"/>
        </p:nvSpPr>
        <p:spPr>
          <a:xfrm>
            <a:off x="7942112" y="6237946"/>
            <a:ext cx="61551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>
            <a:off x="1785918" y="6477000"/>
            <a:ext cx="2286000" cy="381000"/>
          </a:xfrm>
        </p:spPr>
        <p:txBody>
          <a:bodyPr/>
          <a:lstStyle/>
          <a:p>
            <a:fld id="{60536167-79D7-4CD5-9084-06668C83D9B9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Elipse"/>
          <p:cNvSpPr/>
          <p:nvPr userDrawn="1"/>
        </p:nvSpPr>
        <p:spPr bwMode="auto">
          <a:xfrm>
            <a:off x="293594" y="4221504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Elipse"/>
          <p:cNvSpPr/>
          <p:nvPr userDrawn="1"/>
        </p:nvSpPr>
        <p:spPr bwMode="auto">
          <a:xfrm>
            <a:off x="1008698" y="5659256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Elipse"/>
          <p:cNvSpPr/>
          <p:nvPr userDrawn="1"/>
        </p:nvSpPr>
        <p:spPr bwMode="auto">
          <a:xfrm>
            <a:off x="775074" y="6293136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Elipse"/>
          <p:cNvSpPr/>
          <p:nvPr userDrawn="1"/>
        </p:nvSpPr>
        <p:spPr bwMode="auto">
          <a:xfrm>
            <a:off x="1348202" y="6583704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Elipse"/>
          <p:cNvSpPr/>
          <p:nvPr userDrawn="1"/>
        </p:nvSpPr>
        <p:spPr bwMode="auto">
          <a:xfrm>
            <a:off x="1563034" y="5272392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1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6" name="7 Marcador de contenido"/>
          <p:cNvSpPr>
            <a:spLocks noGrp="1"/>
          </p:cNvSpPr>
          <p:nvPr>
            <p:ph sz="quarter" idx="1"/>
          </p:nvPr>
        </p:nvSpPr>
        <p:spPr>
          <a:xfrm>
            <a:off x="1928794" y="1428736"/>
            <a:ext cx="6929486" cy="475775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8" name="37 Elipse"/>
          <p:cNvSpPr/>
          <p:nvPr userDrawn="1"/>
        </p:nvSpPr>
        <p:spPr>
          <a:xfrm>
            <a:off x="8156426" y="6237946"/>
            <a:ext cx="61551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072462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57158" y="1428736"/>
            <a:ext cx="8215370" cy="475775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59AA7A-C367-4391-A588-D27B7F88462E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11" name="10 Elipse"/>
          <p:cNvSpPr/>
          <p:nvPr userDrawn="1"/>
        </p:nvSpPr>
        <p:spPr>
          <a:xfrm>
            <a:off x="7942112" y="6237946"/>
            <a:ext cx="61551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680EEE-0F0B-49A0-BD4B-FADC7C3D0128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 userDrawn="1"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17204D4-7607-4C48-8A92-D189EC3E4D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7C49-D8CD-4F58-B628-186238D7739B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342896" y="1428736"/>
            <a:ext cx="3943352" cy="4743464"/>
          </a:xfrm>
        </p:spPr>
        <p:txBody>
          <a:bodyPr/>
          <a:lstStyle/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43438" y="1428736"/>
            <a:ext cx="3929090" cy="4743464"/>
          </a:xfrm>
        </p:spPr>
        <p:txBody>
          <a:bodyPr/>
          <a:lstStyle/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8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A99C-8BBE-4095-A641-EAAD74CC69E5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E5FE30-23FD-45D6-840B-278A53F88BF5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CB16-E940-4363-BA52-C62B8EEBDA07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D6FCF1-A80D-4CB8-B074-3D9C30810550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16" name="15 Elipse"/>
          <p:cNvSpPr/>
          <p:nvPr userDrawn="1"/>
        </p:nvSpPr>
        <p:spPr>
          <a:xfrm>
            <a:off x="7942112" y="6237946"/>
            <a:ext cx="61551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57158" y="71414"/>
            <a:ext cx="821537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57158" y="1341330"/>
            <a:ext cx="821537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357158" y="6402538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7E24C5-A5E9-4FB4-9E34-92BEF7AFA8E6}" type="datetime1">
              <a:rPr lang="es-ES" smtClean="0"/>
              <a:pPr/>
              <a:t>15/04/2009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71802" y="6420826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Dayslin Carmona - Gledys Sulbarán</a:t>
            </a:r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7942112" y="6237946"/>
            <a:ext cx="61551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58148" y="6256996"/>
            <a:ext cx="7858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7204D4-7607-4C48-8A92-D189EC3E4D1C}" type="slidenum">
              <a:rPr lang="es-ES" smtClean="0"/>
              <a:pPr/>
              <a:t>‹Nº›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lmac%C3%A9n_de_dato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ing.edu.uy/inco/grupos/csi/esp/Publicaciones/2001/tr0118-vp.pdf" TargetMode="External"/><Relationship Id="rId4" Type="http://schemas.openxmlformats.org/officeDocument/2006/relationships/hyperlink" Target="http://www.ongei.gob.pe/publica/metodologias/Lib5084/INDEX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14546" y="5643578"/>
            <a:ext cx="6172200" cy="428628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Vanessa Cobis - Gledys Sulbarán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99988"/>
            <a:ext cx="955695" cy="95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0261" y="109514"/>
            <a:ext cx="955695" cy="94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13881" y="71414"/>
            <a:ext cx="815837" cy="99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3428992" y="607220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Caracas, 14 de Abril de 2009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1857364"/>
            <a:ext cx="6143668" cy="38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85918" y="1142984"/>
            <a:ext cx="6172200" cy="785818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s-ES" sz="4800" cap="none" dirty="0" err="1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Schoolbook" pitchFamily="18" charset="0"/>
              </a:rPr>
              <a:t>Datawarehouse</a:t>
            </a:r>
            <a:endParaRPr lang="es-ES" sz="4800" dirty="0">
              <a:ln w="12700">
                <a:solidFill>
                  <a:schemeClr val="tx2"/>
                </a:solidFill>
                <a:prstDash val="solid"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5918" y="-2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Características de un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10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714512" y="571480"/>
            <a:ext cx="7215206" cy="5500726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Integrado: </a:t>
            </a:r>
            <a:r>
              <a:rPr lang="es-VE" dirty="0" smtClean="0"/>
              <a:t>Se construye mediante de fuentes de datos múltiples y heterogéneas. </a:t>
            </a:r>
            <a:r>
              <a:rPr lang="es-MX" dirty="0" smtClean="0"/>
              <a:t>Por ejemplo de </a:t>
            </a:r>
            <a:r>
              <a:rPr lang="es-VE" i="1" dirty="0" smtClean="0"/>
              <a:t>Bases de Datos relacionales, ficheros planos, registros de transacciones on-line, etc.</a:t>
            </a:r>
            <a:endParaRPr lang="es-ES" dirty="0" smtClean="0"/>
          </a:p>
          <a:p>
            <a:endParaRPr lang="es-ES_tradnl" b="1" dirty="0" smtClean="0"/>
          </a:p>
          <a:p>
            <a:pPr lvl="1"/>
            <a:endParaRPr lang="es-ES" dirty="0" smtClean="0"/>
          </a:p>
          <a:p>
            <a:endParaRPr lang="es-VE" dirty="0" smtClean="0"/>
          </a:p>
        </p:txBody>
      </p:sp>
      <p:pic>
        <p:nvPicPr>
          <p:cNvPr id="2050" name="Objeto 1"/>
          <p:cNvPicPr>
            <a:picLocks noChangeArrowheads="1"/>
          </p:cNvPicPr>
          <p:nvPr/>
        </p:nvPicPr>
        <p:blipFill>
          <a:blip r:embed="rId3"/>
          <a:srcRect t="-224" b="-313"/>
          <a:stretch>
            <a:fillRect/>
          </a:stretch>
        </p:blipFill>
        <p:spPr bwMode="auto">
          <a:xfrm>
            <a:off x="2000232" y="2428868"/>
            <a:ext cx="671517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5918" y="-2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Características de un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11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714512" y="571480"/>
            <a:ext cx="7215206" cy="5500726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s-ES_tradnl" sz="2800" b="1" dirty="0" smtClean="0"/>
              <a:t>No Volátil: </a:t>
            </a:r>
            <a:r>
              <a:rPr lang="es-ES" sz="2000" dirty="0" smtClean="0">
                <a:solidFill>
                  <a:schemeClr val="tx2"/>
                </a:solidFill>
              </a:rPr>
              <a:t>La información no se modifica ni se elimina, una vez almacenado un dato, éste se convierte en información de </a:t>
            </a:r>
            <a:r>
              <a:rPr lang="es-ES" sz="2000" b="1" i="1" dirty="0" smtClean="0">
                <a:solidFill>
                  <a:schemeClr val="tx2"/>
                </a:solidFill>
              </a:rPr>
              <a:t>sólo lectura</a:t>
            </a:r>
            <a:r>
              <a:rPr lang="es-ES" sz="2000" dirty="0" smtClean="0">
                <a:solidFill>
                  <a:schemeClr val="tx2"/>
                </a:solidFill>
              </a:rPr>
              <a:t>,</a:t>
            </a:r>
            <a:r>
              <a:rPr lang="es-ES" sz="2000" b="1" dirty="0" smtClean="0">
                <a:solidFill>
                  <a:schemeClr val="tx2"/>
                </a:solidFill>
              </a:rPr>
              <a:t> </a:t>
            </a:r>
            <a:r>
              <a:rPr lang="es-ES" sz="2000" dirty="0" smtClean="0">
                <a:solidFill>
                  <a:schemeClr val="tx2"/>
                </a:solidFill>
              </a:rPr>
              <a:t>y se mantiene para futuras consultas. </a:t>
            </a:r>
            <a:r>
              <a:rPr lang="es-ES_tradnl" sz="2000" dirty="0" smtClean="0">
                <a:solidFill>
                  <a:schemeClr val="tx2"/>
                </a:solidFill>
              </a:rPr>
              <a:t>Los datos almacenados no son actualizados, sólo son </a:t>
            </a:r>
            <a:r>
              <a:rPr lang="es-ES_tradnl" sz="2000" b="1" i="1" dirty="0" smtClean="0">
                <a:solidFill>
                  <a:schemeClr val="tx2"/>
                </a:solidFill>
              </a:rPr>
              <a:t>incrementados.</a:t>
            </a:r>
            <a:endParaRPr lang="es-MX" sz="2000" b="1" i="1" dirty="0" smtClean="0">
              <a:solidFill>
                <a:schemeClr val="tx2"/>
              </a:solidFill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VE" sz="2000" dirty="0" smtClean="0">
                <a:solidFill>
                  <a:schemeClr val="tx2"/>
                </a:solidFill>
                <a:cs typeface="Arial" charset="0"/>
              </a:rPr>
              <a:t>Las actualizaciones de la base de datos operacional no ocurren en el</a:t>
            </a:r>
            <a:r>
              <a:rPr lang="es-MX" sz="2000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s-VE" sz="2000" dirty="0" smtClean="0">
                <a:solidFill>
                  <a:schemeClr val="tx2"/>
                </a:solidFill>
                <a:cs typeface="Arial" charset="0"/>
              </a:rPr>
              <a:t>entorno del </a:t>
            </a:r>
            <a:r>
              <a:rPr lang="es-VE" sz="2000" dirty="0" err="1" smtClean="0">
                <a:solidFill>
                  <a:schemeClr val="tx2"/>
                </a:solidFill>
                <a:cs typeface="Arial" charset="0"/>
              </a:rPr>
              <a:t>datawarehouse</a:t>
            </a:r>
            <a:r>
              <a:rPr lang="es-VE" sz="2000" dirty="0" smtClean="0">
                <a:solidFill>
                  <a:schemeClr val="tx2"/>
                </a:solidFill>
                <a:cs typeface="Arial" charset="0"/>
              </a:rPr>
              <a:t>, no se requieren mecanismos de control</a:t>
            </a:r>
            <a:r>
              <a:rPr lang="es-MX" sz="2000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s-VE" sz="2000" dirty="0" smtClean="0">
                <a:solidFill>
                  <a:schemeClr val="tx2"/>
                </a:solidFill>
                <a:cs typeface="Arial" charset="0"/>
              </a:rPr>
              <a:t>de la </a:t>
            </a:r>
            <a:r>
              <a:rPr lang="es-VE" sz="2000" b="1" i="1" dirty="0" smtClean="0">
                <a:solidFill>
                  <a:schemeClr val="tx2"/>
                </a:solidFill>
                <a:cs typeface="Arial" charset="0"/>
              </a:rPr>
              <a:t>concurrencia y recuperación</a:t>
            </a:r>
            <a:r>
              <a:rPr lang="es-VE" sz="2000" b="1" dirty="0" smtClean="0">
                <a:solidFill>
                  <a:schemeClr val="tx2"/>
                </a:solidFill>
                <a:cs typeface="Arial" charset="0"/>
              </a:rPr>
              <a:t>.</a:t>
            </a:r>
            <a:endParaRPr lang="es-MX" sz="2000" b="1" dirty="0" smtClean="0">
              <a:solidFill>
                <a:schemeClr val="tx2"/>
              </a:solidFill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VE" sz="2000" dirty="0" smtClean="0">
                <a:solidFill>
                  <a:schemeClr val="tx2"/>
                </a:solidFill>
                <a:cs typeface="Arial" charset="0"/>
              </a:rPr>
              <a:t>Se requieren dos operaciones nada más:</a:t>
            </a:r>
            <a:r>
              <a:rPr lang="es-MX" sz="2000" i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s-VE" sz="2000" b="1" i="1" dirty="0" smtClean="0">
                <a:solidFill>
                  <a:schemeClr val="tx2"/>
                </a:solidFill>
                <a:cs typeface="Arial" charset="0"/>
              </a:rPr>
              <a:t>Carga inicial de los datos y acceso a datos.</a:t>
            </a:r>
            <a:endParaRPr lang="es-VE" sz="2000" b="1" dirty="0" smtClean="0">
              <a:solidFill>
                <a:schemeClr val="tx2"/>
              </a:solidFill>
              <a:cs typeface="Times New Roman" charset="0"/>
            </a:endParaRPr>
          </a:p>
          <a:p>
            <a:endParaRPr lang="es-VE" dirty="0" smtClean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4897418" y="4721269"/>
            <a:ext cx="2335212" cy="15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454926" y="5857892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s-ES_tradnl" b="1" dirty="0">
                <a:solidFill>
                  <a:srgbClr val="000099"/>
                </a:solidFill>
              </a:rPr>
              <a:t>READ</a:t>
            </a:r>
            <a:endParaRPr lang="es-ES" b="1" dirty="0">
              <a:solidFill>
                <a:srgbClr val="000099"/>
              </a:solidFill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7356538" y="5357826"/>
            <a:ext cx="858800" cy="355627"/>
            <a:chOff x="3900" y="2390"/>
            <a:chExt cx="496" cy="376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900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4148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4396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611793" y="4395832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s-ES" b="1" dirty="0">
                <a:solidFill>
                  <a:schemeClr val="tx2"/>
                </a:solidFill>
              </a:rPr>
              <a:t>Carga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714612" y="5661028"/>
            <a:ext cx="2928958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s-ES" sz="1600" b="1" dirty="0">
                <a:solidFill>
                  <a:srgbClr val="000099"/>
                </a:solidFill>
              </a:rPr>
              <a:t>INSERT      </a:t>
            </a:r>
            <a:r>
              <a:rPr lang="es-ES" sz="1600" b="1" dirty="0" smtClean="0">
                <a:solidFill>
                  <a:srgbClr val="000099"/>
                </a:solidFill>
              </a:rPr>
              <a:t> </a:t>
            </a:r>
            <a:r>
              <a:rPr lang="es-ES_tradnl" sz="1600" b="1" dirty="0" smtClean="0">
                <a:solidFill>
                  <a:srgbClr val="000099"/>
                </a:solidFill>
              </a:rPr>
              <a:t>READ</a:t>
            </a:r>
            <a:endParaRPr lang="es-ES" sz="1600" b="1" dirty="0">
              <a:solidFill>
                <a:srgbClr val="000099"/>
              </a:solidFill>
            </a:endParaRPr>
          </a:p>
          <a:p>
            <a:pPr algn="l" defTabSz="822325" eaLnBrk="0" hangingPunct="0">
              <a:spcBef>
                <a:spcPct val="50000"/>
              </a:spcBef>
            </a:pPr>
            <a:r>
              <a:rPr lang="es-ES" sz="1600" b="1" dirty="0">
                <a:solidFill>
                  <a:srgbClr val="000099"/>
                </a:solidFill>
              </a:rPr>
              <a:t>UPDATE</a:t>
            </a:r>
          </a:p>
          <a:p>
            <a:pPr algn="l" defTabSz="822325" eaLnBrk="0" hangingPunct="0">
              <a:spcBef>
                <a:spcPct val="50000"/>
              </a:spcBef>
            </a:pPr>
            <a:r>
              <a:rPr lang="es-ES" sz="1600" b="1" dirty="0">
                <a:solidFill>
                  <a:srgbClr val="000099"/>
                </a:solidFill>
              </a:rPr>
              <a:t>DELETE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853043" y="5284797"/>
            <a:ext cx="45719" cy="501657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3252784" y="5286388"/>
            <a:ext cx="45719" cy="500066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640443" y="5284797"/>
            <a:ext cx="45719" cy="430219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4371961" y="5286388"/>
            <a:ext cx="45719" cy="382586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857356" y="4991114"/>
            <a:ext cx="346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s-ES_tradnl" b="1" dirty="0">
                <a:solidFill>
                  <a:srgbClr val="000099"/>
                </a:solidFill>
              </a:rPr>
              <a:t>Bases de datos operacionales</a:t>
            </a:r>
            <a:endParaRPr lang="es-ES" b="1" dirty="0">
              <a:solidFill>
                <a:srgbClr val="000099"/>
              </a:solidFill>
            </a:endParaRP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190730" y="4340269"/>
            <a:ext cx="844550" cy="654050"/>
            <a:chOff x="735" y="1586"/>
            <a:chExt cx="532" cy="412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35" y="167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735" y="158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735" y="184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3084493" y="4356144"/>
            <a:ext cx="844550" cy="654050"/>
            <a:chOff x="1298" y="1596"/>
            <a:chExt cx="532" cy="412"/>
          </a:xfrm>
        </p:grpSpPr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1298" y="168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1298" y="159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1298" y="185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3978255" y="4372019"/>
            <a:ext cx="844550" cy="654050"/>
            <a:chOff x="1861" y="1606"/>
            <a:chExt cx="532" cy="412"/>
          </a:xfrm>
        </p:grpSpPr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1861" y="169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1861" y="160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Oval 26"/>
            <p:cNvSpPr>
              <a:spLocks noChangeArrowheads="1"/>
            </p:cNvSpPr>
            <p:nvPr/>
          </p:nvSpPr>
          <p:spPr bwMode="auto">
            <a:xfrm>
              <a:off x="1861" y="186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294543" y="4422808"/>
            <a:ext cx="844550" cy="654050"/>
            <a:chOff x="3950" y="1616"/>
            <a:chExt cx="532" cy="412"/>
          </a:xfrm>
        </p:grpSpPr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950" y="170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>
              <a:off x="3950" y="161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3950" y="187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8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5918" y="-2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Características de un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12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714512" y="571480"/>
            <a:ext cx="7429488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Variante en el Tiempo: </a:t>
            </a:r>
            <a:r>
              <a:rPr lang="es-ES" dirty="0" smtClean="0"/>
              <a:t>Los cambios producidos a lo largo del tiempo quedan registrados para que los informes que se puedan generar reflejen esas variaciones. </a:t>
            </a:r>
          </a:p>
          <a:p>
            <a:r>
              <a:rPr lang="es-VE" dirty="0" smtClean="0"/>
              <a:t>L</a:t>
            </a:r>
            <a:r>
              <a:rPr lang="es-ES" dirty="0" smtClean="0"/>
              <a:t>os datos son relativos a un periodo de tiempo (semestre, año, </a:t>
            </a:r>
            <a:r>
              <a:rPr lang="es-ES" dirty="0" err="1" smtClean="0"/>
              <a:t>etc</a:t>
            </a:r>
            <a:r>
              <a:rPr lang="es-ES" dirty="0" smtClean="0"/>
              <a:t>) y deben ser incrementados periódicamente.</a:t>
            </a:r>
          </a:p>
          <a:p>
            <a:endParaRPr lang="es-ES" dirty="0" smtClean="0"/>
          </a:p>
          <a:p>
            <a:endParaRPr lang="es-ES_tradnl" b="1" dirty="0" smtClean="0"/>
          </a:p>
          <a:p>
            <a:pPr lvl="1"/>
            <a:endParaRPr lang="es-ES" dirty="0" smtClean="0"/>
          </a:p>
          <a:p>
            <a:endParaRPr lang="es-VE" dirty="0" smtClean="0"/>
          </a:p>
        </p:txBody>
      </p: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2010439" y="3270268"/>
            <a:ext cx="6704965" cy="2730500"/>
            <a:chOff x="1264" y="2191"/>
            <a:chExt cx="4234" cy="172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264" y="2426"/>
              <a:ext cx="2299" cy="1305"/>
              <a:chOff x="923" y="1954"/>
              <a:chExt cx="2091" cy="1305"/>
            </a:xfrm>
          </p:grpSpPr>
          <p:sp>
            <p:nvSpPr>
              <p:cNvPr id="118" name="Rectangle 5"/>
              <p:cNvSpPr>
                <a:spLocks noChangeArrowheads="1"/>
              </p:cNvSpPr>
              <p:nvPr/>
            </p:nvSpPr>
            <p:spPr bwMode="auto">
              <a:xfrm>
                <a:off x="1540" y="1954"/>
                <a:ext cx="1469" cy="46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s-ES" b="1" dirty="0" err="1">
                    <a:solidFill>
                      <a:srgbClr val="000000"/>
                    </a:solidFill>
                  </a:rPr>
                  <a:t>Dat</a:t>
                </a:r>
                <a:r>
                  <a:rPr lang="es-ES_tradnl" b="1" dirty="0">
                    <a:solidFill>
                      <a:srgbClr val="000000"/>
                    </a:solidFill>
                  </a:rPr>
                  <a:t>os</a:t>
                </a:r>
                <a:endParaRPr lang="es-E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angle 6"/>
              <p:cNvSpPr>
                <a:spLocks noChangeArrowheads="1"/>
              </p:cNvSpPr>
              <p:nvPr/>
            </p:nvSpPr>
            <p:spPr bwMode="auto">
              <a:xfrm>
                <a:off x="923" y="1954"/>
                <a:ext cx="613" cy="46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s-ES_tradnl" b="1" dirty="0">
                    <a:solidFill>
                      <a:srgbClr val="000000"/>
                    </a:solidFill>
                  </a:rPr>
                  <a:t>Tiempo</a:t>
                </a:r>
                <a:endParaRPr lang="es-E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angle 7"/>
              <p:cNvSpPr>
                <a:spLocks noChangeArrowheads="1"/>
              </p:cNvSpPr>
              <p:nvPr/>
            </p:nvSpPr>
            <p:spPr bwMode="auto">
              <a:xfrm>
                <a:off x="925" y="2302"/>
                <a:ext cx="679" cy="46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s-ES" sz="1600" b="1" dirty="0">
                    <a:solidFill>
                      <a:srgbClr val="000000"/>
                    </a:solidFill>
                  </a:rPr>
                  <a:t>01/2003</a:t>
                </a:r>
              </a:p>
            </p:txBody>
          </p:sp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925" y="2591"/>
                <a:ext cx="679" cy="46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02/2003</a:t>
                </a:r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925" y="2880"/>
                <a:ext cx="679" cy="37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</a:rPr>
                  <a:t>03/2003</a:t>
                </a:r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1544" y="2302"/>
                <a:ext cx="1469" cy="46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l" eaLnBrk="0" hangingPunct="0"/>
                <a:r>
                  <a:rPr lang="es-ES" sz="1600" b="1">
                    <a:solidFill>
                      <a:srgbClr val="000000"/>
                    </a:solidFill>
                  </a:rPr>
                  <a:t>D</a:t>
                </a:r>
                <a:r>
                  <a:rPr lang="es-ES_tradnl" sz="1600" b="1">
                    <a:solidFill>
                      <a:srgbClr val="000000"/>
                    </a:solidFill>
                  </a:rPr>
                  <a:t>atos</a:t>
                </a:r>
                <a:r>
                  <a:rPr lang="es-ES" sz="1600" b="1">
                    <a:solidFill>
                      <a:srgbClr val="000000"/>
                    </a:solidFill>
                  </a:rPr>
                  <a:t> </a:t>
                </a:r>
                <a:r>
                  <a:rPr lang="es-ES_tradnl" sz="1600" b="1">
                    <a:solidFill>
                      <a:srgbClr val="000000"/>
                    </a:solidFill>
                  </a:rPr>
                  <a:t>de Enero</a:t>
                </a:r>
                <a:endParaRPr lang="es-ES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1544" y="2591"/>
                <a:ext cx="1469" cy="46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l" eaLnBrk="0" hangingPunct="0"/>
                <a:r>
                  <a:rPr lang="es-ES_tradnl" sz="1600" b="1" dirty="0">
                    <a:solidFill>
                      <a:srgbClr val="000000"/>
                    </a:solidFill>
                  </a:rPr>
                  <a:t>Datos de Febrero</a:t>
                </a:r>
                <a:endParaRPr lang="es-E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1544" y="2880"/>
                <a:ext cx="1470" cy="379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l" eaLnBrk="0" hangingPunct="0"/>
                <a:r>
                  <a:rPr lang="es-ES_tradnl" sz="1600" b="1">
                    <a:solidFill>
                      <a:srgbClr val="000000"/>
                    </a:solidFill>
                  </a:rPr>
                  <a:t>Datos de Marzo</a:t>
                </a:r>
                <a:endParaRPr lang="es-ES" sz="16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245" y="368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b="1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1712" y="2191"/>
              <a:ext cx="217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715" y="2195"/>
              <a:ext cx="2" cy="31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3867" y="2342"/>
              <a:ext cx="1420" cy="1151"/>
              <a:chOff x="3290" y="1870"/>
              <a:chExt cx="1291" cy="1151"/>
            </a:xfrm>
          </p:grpSpPr>
          <p:sp>
            <p:nvSpPr>
              <p:cNvPr id="84" name="Freeform 18"/>
              <p:cNvSpPr>
                <a:spLocks/>
              </p:cNvSpPr>
              <p:nvPr/>
            </p:nvSpPr>
            <p:spPr bwMode="auto">
              <a:xfrm>
                <a:off x="3290" y="1870"/>
                <a:ext cx="1291" cy="1151"/>
              </a:xfrm>
              <a:custGeom>
                <a:avLst/>
                <a:gdLst/>
                <a:ahLst/>
                <a:cxnLst>
                  <a:cxn ang="0">
                    <a:pos x="1290" y="890"/>
                  </a:cxn>
                  <a:cxn ang="0">
                    <a:pos x="1290" y="0"/>
                  </a:cxn>
                  <a:cxn ang="0">
                    <a:pos x="0" y="259"/>
                  </a:cxn>
                  <a:cxn ang="0">
                    <a:pos x="0" y="1150"/>
                  </a:cxn>
                  <a:cxn ang="0">
                    <a:pos x="1290" y="890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9"/>
              <p:cNvSpPr>
                <a:spLocks/>
              </p:cNvSpPr>
              <p:nvPr/>
            </p:nvSpPr>
            <p:spPr bwMode="white">
              <a:xfrm>
                <a:off x="3335" y="1914"/>
                <a:ext cx="1201" cy="1064"/>
              </a:xfrm>
              <a:custGeom>
                <a:avLst/>
                <a:gdLst/>
                <a:ahLst/>
                <a:cxnLst>
                  <a:cxn ang="0">
                    <a:pos x="1200" y="826"/>
                  </a:cxn>
                  <a:cxn ang="0">
                    <a:pos x="1200" y="0"/>
                  </a:cxn>
                  <a:cxn ang="0">
                    <a:pos x="0" y="235"/>
                  </a:cxn>
                  <a:cxn ang="0">
                    <a:pos x="0" y="1063"/>
                  </a:cxn>
                  <a:cxn ang="0">
                    <a:pos x="1200" y="826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20"/>
              <p:cNvSpPr>
                <a:spLocks/>
              </p:cNvSpPr>
              <p:nvPr/>
            </p:nvSpPr>
            <p:spPr bwMode="auto">
              <a:xfrm>
                <a:off x="3405" y="2126"/>
                <a:ext cx="1056" cy="773"/>
              </a:xfrm>
              <a:custGeom>
                <a:avLst/>
                <a:gdLst/>
                <a:ahLst/>
                <a:cxnLst>
                  <a:cxn ang="0">
                    <a:pos x="1055" y="566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772"/>
                  </a:cxn>
                  <a:cxn ang="0">
                    <a:pos x="1055" y="566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21"/>
              <p:cNvSpPr>
                <a:spLocks/>
              </p:cNvSpPr>
              <p:nvPr/>
            </p:nvSpPr>
            <p:spPr bwMode="auto">
              <a:xfrm>
                <a:off x="3405" y="1974"/>
                <a:ext cx="1056" cy="305"/>
              </a:xfrm>
              <a:custGeom>
                <a:avLst/>
                <a:gdLst/>
                <a:ahLst/>
                <a:cxnLst>
                  <a:cxn ang="0">
                    <a:pos x="1055" y="99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304"/>
                  </a:cxn>
                  <a:cxn ang="0">
                    <a:pos x="1055" y="9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22"/>
              <p:cNvSpPr>
                <a:spLocks/>
              </p:cNvSpPr>
              <p:nvPr/>
            </p:nvSpPr>
            <p:spPr bwMode="auto">
              <a:xfrm>
                <a:off x="3475" y="2354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23"/>
              <p:cNvSpPr>
                <a:spLocks/>
              </p:cNvSpPr>
              <p:nvPr/>
            </p:nvSpPr>
            <p:spPr bwMode="auto">
              <a:xfrm>
                <a:off x="3615" y="2326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4"/>
              <p:cNvSpPr>
                <a:spLocks/>
              </p:cNvSpPr>
              <p:nvPr/>
            </p:nvSpPr>
            <p:spPr bwMode="auto">
              <a:xfrm>
                <a:off x="3752" y="2300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Freeform 25"/>
              <p:cNvSpPr>
                <a:spLocks/>
              </p:cNvSpPr>
              <p:nvPr/>
            </p:nvSpPr>
            <p:spPr bwMode="auto">
              <a:xfrm>
                <a:off x="3892" y="2272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6"/>
              <p:cNvSpPr>
                <a:spLocks/>
              </p:cNvSpPr>
              <p:nvPr/>
            </p:nvSpPr>
            <p:spPr bwMode="auto">
              <a:xfrm>
                <a:off x="4032" y="2244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27"/>
              <p:cNvSpPr>
                <a:spLocks/>
              </p:cNvSpPr>
              <p:nvPr/>
            </p:nvSpPr>
            <p:spPr bwMode="auto">
              <a:xfrm>
                <a:off x="4170" y="2217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28"/>
              <p:cNvSpPr>
                <a:spLocks/>
              </p:cNvSpPr>
              <p:nvPr/>
            </p:nvSpPr>
            <p:spPr bwMode="auto">
              <a:xfrm>
                <a:off x="4310" y="2188"/>
                <a:ext cx="98" cy="92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2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9"/>
              <p:cNvSpPr>
                <a:spLocks/>
              </p:cNvSpPr>
              <p:nvPr/>
            </p:nvSpPr>
            <p:spPr bwMode="auto">
              <a:xfrm>
                <a:off x="3475" y="2452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30"/>
              <p:cNvSpPr>
                <a:spLocks/>
              </p:cNvSpPr>
              <p:nvPr/>
            </p:nvSpPr>
            <p:spPr bwMode="auto">
              <a:xfrm>
                <a:off x="3615" y="2425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31"/>
              <p:cNvSpPr>
                <a:spLocks/>
              </p:cNvSpPr>
              <p:nvPr/>
            </p:nvSpPr>
            <p:spPr bwMode="auto">
              <a:xfrm>
                <a:off x="3752" y="2398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32"/>
              <p:cNvSpPr>
                <a:spLocks/>
              </p:cNvSpPr>
              <p:nvPr/>
            </p:nvSpPr>
            <p:spPr bwMode="auto">
              <a:xfrm>
                <a:off x="3892" y="2370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Freeform 33"/>
              <p:cNvSpPr>
                <a:spLocks/>
              </p:cNvSpPr>
              <p:nvPr/>
            </p:nvSpPr>
            <p:spPr bwMode="auto">
              <a:xfrm>
                <a:off x="4032" y="2343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Freeform 34"/>
              <p:cNvSpPr>
                <a:spLocks/>
              </p:cNvSpPr>
              <p:nvPr/>
            </p:nvSpPr>
            <p:spPr bwMode="auto">
              <a:xfrm>
                <a:off x="4170" y="2315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Freeform 35"/>
              <p:cNvSpPr>
                <a:spLocks/>
              </p:cNvSpPr>
              <p:nvPr/>
            </p:nvSpPr>
            <p:spPr bwMode="auto">
              <a:xfrm>
                <a:off x="4310" y="2288"/>
                <a:ext cx="98" cy="90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71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" name="Freeform 36"/>
              <p:cNvSpPr>
                <a:spLocks/>
              </p:cNvSpPr>
              <p:nvPr/>
            </p:nvSpPr>
            <p:spPr bwMode="auto">
              <a:xfrm>
                <a:off x="3475" y="2550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" name="Freeform 37"/>
              <p:cNvSpPr>
                <a:spLocks/>
              </p:cNvSpPr>
              <p:nvPr/>
            </p:nvSpPr>
            <p:spPr bwMode="auto">
              <a:xfrm>
                <a:off x="3615" y="2523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" name="Freeform 38"/>
              <p:cNvSpPr>
                <a:spLocks/>
              </p:cNvSpPr>
              <p:nvPr/>
            </p:nvSpPr>
            <p:spPr bwMode="auto">
              <a:xfrm>
                <a:off x="3752" y="2496"/>
                <a:ext cx="99" cy="90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8"/>
                  </a:cxn>
                  <a:cxn ang="0">
                    <a:pos x="0" y="89"/>
                  </a:cxn>
                  <a:cxn ang="0">
                    <a:pos x="98" y="70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5" name="Freeform 39"/>
              <p:cNvSpPr>
                <a:spLocks/>
              </p:cNvSpPr>
              <p:nvPr/>
            </p:nvSpPr>
            <p:spPr bwMode="auto">
              <a:xfrm>
                <a:off x="3892" y="2469"/>
                <a:ext cx="97" cy="90"/>
              </a:xfrm>
              <a:custGeom>
                <a:avLst/>
                <a:gdLst/>
                <a:ahLst/>
                <a:cxnLst>
                  <a:cxn ang="0">
                    <a:pos x="96" y="69"/>
                  </a:cxn>
                  <a:cxn ang="0">
                    <a:pos x="96" y="0"/>
                  </a:cxn>
                  <a:cxn ang="0">
                    <a:pos x="0" y="17"/>
                  </a:cxn>
                  <a:cxn ang="0">
                    <a:pos x="0" y="89"/>
                  </a:cxn>
                  <a:cxn ang="0">
                    <a:pos x="96" y="6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6" name="Freeform 40"/>
              <p:cNvSpPr>
                <a:spLocks/>
              </p:cNvSpPr>
              <p:nvPr/>
            </p:nvSpPr>
            <p:spPr bwMode="auto">
              <a:xfrm>
                <a:off x="4032" y="2441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7" name="Freeform 41"/>
              <p:cNvSpPr>
                <a:spLocks/>
              </p:cNvSpPr>
              <p:nvPr/>
            </p:nvSpPr>
            <p:spPr bwMode="auto">
              <a:xfrm>
                <a:off x="4170" y="2413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Freeform 42"/>
              <p:cNvSpPr>
                <a:spLocks/>
              </p:cNvSpPr>
              <p:nvPr/>
            </p:nvSpPr>
            <p:spPr bwMode="auto">
              <a:xfrm>
                <a:off x="4310" y="2386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Freeform 43"/>
              <p:cNvSpPr>
                <a:spLocks/>
              </p:cNvSpPr>
              <p:nvPr/>
            </p:nvSpPr>
            <p:spPr bwMode="auto">
              <a:xfrm>
                <a:off x="3475" y="2649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0" name="Freeform 44"/>
              <p:cNvSpPr>
                <a:spLocks/>
              </p:cNvSpPr>
              <p:nvPr/>
            </p:nvSpPr>
            <p:spPr bwMode="auto">
              <a:xfrm>
                <a:off x="3615" y="2621"/>
                <a:ext cx="96" cy="91"/>
              </a:xfrm>
              <a:custGeom>
                <a:avLst/>
                <a:gdLst/>
                <a:ahLst/>
                <a:cxnLst>
                  <a:cxn ang="0">
                    <a:pos x="95" y="72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2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1" name="Freeform 45"/>
              <p:cNvSpPr>
                <a:spLocks/>
              </p:cNvSpPr>
              <p:nvPr/>
            </p:nvSpPr>
            <p:spPr bwMode="auto">
              <a:xfrm>
                <a:off x="3752" y="2595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" name="Freeform 46"/>
              <p:cNvSpPr>
                <a:spLocks/>
              </p:cNvSpPr>
              <p:nvPr/>
            </p:nvSpPr>
            <p:spPr bwMode="auto">
              <a:xfrm>
                <a:off x="3892" y="2567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3" name="Freeform 47"/>
              <p:cNvSpPr>
                <a:spLocks/>
              </p:cNvSpPr>
              <p:nvPr/>
            </p:nvSpPr>
            <p:spPr bwMode="auto">
              <a:xfrm>
                <a:off x="4032" y="2539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4" name="Freeform 48"/>
              <p:cNvSpPr>
                <a:spLocks/>
              </p:cNvSpPr>
              <p:nvPr/>
            </p:nvSpPr>
            <p:spPr bwMode="auto">
              <a:xfrm>
                <a:off x="4170" y="2512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5" name="Freeform 49"/>
              <p:cNvSpPr>
                <a:spLocks/>
              </p:cNvSpPr>
              <p:nvPr/>
            </p:nvSpPr>
            <p:spPr bwMode="auto">
              <a:xfrm>
                <a:off x="4310" y="2484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Freeform 50"/>
              <p:cNvSpPr>
                <a:spLocks/>
              </p:cNvSpPr>
              <p:nvPr/>
            </p:nvSpPr>
            <p:spPr bwMode="auto">
              <a:xfrm>
                <a:off x="3475" y="2747"/>
                <a:ext cx="98" cy="92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1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Freeform 51"/>
              <p:cNvSpPr>
                <a:spLocks/>
              </p:cNvSpPr>
              <p:nvPr/>
            </p:nvSpPr>
            <p:spPr bwMode="auto">
              <a:xfrm>
                <a:off x="3615" y="2720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3973" y="2438"/>
              <a:ext cx="1419" cy="1151"/>
              <a:chOff x="3386" y="1966"/>
              <a:chExt cx="1291" cy="1151"/>
            </a:xfrm>
          </p:grpSpPr>
          <p:sp>
            <p:nvSpPr>
              <p:cNvPr id="50" name="Freeform 53"/>
              <p:cNvSpPr>
                <a:spLocks/>
              </p:cNvSpPr>
              <p:nvPr/>
            </p:nvSpPr>
            <p:spPr bwMode="auto">
              <a:xfrm>
                <a:off x="3386" y="1966"/>
                <a:ext cx="1291" cy="1151"/>
              </a:xfrm>
              <a:custGeom>
                <a:avLst/>
                <a:gdLst/>
                <a:ahLst/>
                <a:cxnLst>
                  <a:cxn ang="0">
                    <a:pos x="1290" y="890"/>
                  </a:cxn>
                  <a:cxn ang="0">
                    <a:pos x="1290" y="0"/>
                  </a:cxn>
                  <a:cxn ang="0">
                    <a:pos x="0" y="259"/>
                  </a:cxn>
                  <a:cxn ang="0">
                    <a:pos x="0" y="1150"/>
                  </a:cxn>
                  <a:cxn ang="0">
                    <a:pos x="1290" y="890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54"/>
              <p:cNvSpPr>
                <a:spLocks/>
              </p:cNvSpPr>
              <p:nvPr/>
            </p:nvSpPr>
            <p:spPr bwMode="white">
              <a:xfrm>
                <a:off x="3431" y="2010"/>
                <a:ext cx="1201" cy="1064"/>
              </a:xfrm>
              <a:custGeom>
                <a:avLst/>
                <a:gdLst/>
                <a:ahLst/>
                <a:cxnLst>
                  <a:cxn ang="0">
                    <a:pos x="1200" y="826"/>
                  </a:cxn>
                  <a:cxn ang="0">
                    <a:pos x="1200" y="0"/>
                  </a:cxn>
                  <a:cxn ang="0">
                    <a:pos x="0" y="235"/>
                  </a:cxn>
                  <a:cxn ang="0">
                    <a:pos x="0" y="1063"/>
                  </a:cxn>
                  <a:cxn ang="0">
                    <a:pos x="1200" y="826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2" name="Freeform 55"/>
              <p:cNvSpPr>
                <a:spLocks/>
              </p:cNvSpPr>
              <p:nvPr/>
            </p:nvSpPr>
            <p:spPr bwMode="auto">
              <a:xfrm>
                <a:off x="3501" y="2222"/>
                <a:ext cx="1056" cy="773"/>
              </a:xfrm>
              <a:custGeom>
                <a:avLst/>
                <a:gdLst/>
                <a:ahLst/>
                <a:cxnLst>
                  <a:cxn ang="0">
                    <a:pos x="1055" y="566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772"/>
                  </a:cxn>
                  <a:cxn ang="0">
                    <a:pos x="1055" y="566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" name="Freeform 56"/>
              <p:cNvSpPr>
                <a:spLocks/>
              </p:cNvSpPr>
              <p:nvPr/>
            </p:nvSpPr>
            <p:spPr bwMode="auto">
              <a:xfrm>
                <a:off x="3501" y="2070"/>
                <a:ext cx="1056" cy="305"/>
              </a:xfrm>
              <a:custGeom>
                <a:avLst/>
                <a:gdLst/>
                <a:ahLst/>
                <a:cxnLst>
                  <a:cxn ang="0">
                    <a:pos x="1055" y="99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304"/>
                  </a:cxn>
                  <a:cxn ang="0">
                    <a:pos x="1055" y="9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4" name="Freeform 57"/>
              <p:cNvSpPr>
                <a:spLocks/>
              </p:cNvSpPr>
              <p:nvPr/>
            </p:nvSpPr>
            <p:spPr bwMode="auto">
              <a:xfrm>
                <a:off x="3571" y="2450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5" name="Freeform 58"/>
              <p:cNvSpPr>
                <a:spLocks/>
              </p:cNvSpPr>
              <p:nvPr/>
            </p:nvSpPr>
            <p:spPr bwMode="auto">
              <a:xfrm>
                <a:off x="3711" y="2422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" name="Freeform 59"/>
              <p:cNvSpPr>
                <a:spLocks/>
              </p:cNvSpPr>
              <p:nvPr/>
            </p:nvSpPr>
            <p:spPr bwMode="auto">
              <a:xfrm>
                <a:off x="3848" y="2396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7" name="Freeform 60"/>
              <p:cNvSpPr>
                <a:spLocks/>
              </p:cNvSpPr>
              <p:nvPr/>
            </p:nvSpPr>
            <p:spPr bwMode="auto">
              <a:xfrm>
                <a:off x="3988" y="2368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Freeform 61"/>
              <p:cNvSpPr>
                <a:spLocks/>
              </p:cNvSpPr>
              <p:nvPr/>
            </p:nvSpPr>
            <p:spPr bwMode="auto">
              <a:xfrm>
                <a:off x="4128" y="2340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Freeform 62"/>
              <p:cNvSpPr>
                <a:spLocks/>
              </p:cNvSpPr>
              <p:nvPr/>
            </p:nvSpPr>
            <p:spPr bwMode="auto">
              <a:xfrm>
                <a:off x="4266" y="2313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Freeform 63"/>
              <p:cNvSpPr>
                <a:spLocks/>
              </p:cNvSpPr>
              <p:nvPr/>
            </p:nvSpPr>
            <p:spPr bwMode="auto">
              <a:xfrm>
                <a:off x="4406" y="2284"/>
                <a:ext cx="98" cy="92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2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3571" y="2548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3711" y="2521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Freeform 66"/>
              <p:cNvSpPr>
                <a:spLocks/>
              </p:cNvSpPr>
              <p:nvPr/>
            </p:nvSpPr>
            <p:spPr bwMode="auto">
              <a:xfrm>
                <a:off x="3848" y="2494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Freeform 67"/>
              <p:cNvSpPr>
                <a:spLocks/>
              </p:cNvSpPr>
              <p:nvPr/>
            </p:nvSpPr>
            <p:spPr bwMode="auto">
              <a:xfrm>
                <a:off x="3988" y="2466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Freeform 68"/>
              <p:cNvSpPr>
                <a:spLocks/>
              </p:cNvSpPr>
              <p:nvPr/>
            </p:nvSpPr>
            <p:spPr bwMode="auto">
              <a:xfrm>
                <a:off x="4128" y="2439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69"/>
              <p:cNvSpPr>
                <a:spLocks/>
              </p:cNvSpPr>
              <p:nvPr/>
            </p:nvSpPr>
            <p:spPr bwMode="auto">
              <a:xfrm>
                <a:off x="4266" y="2411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Freeform 70"/>
              <p:cNvSpPr>
                <a:spLocks/>
              </p:cNvSpPr>
              <p:nvPr/>
            </p:nvSpPr>
            <p:spPr bwMode="auto">
              <a:xfrm>
                <a:off x="4406" y="2384"/>
                <a:ext cx="98" cy="90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71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71"/>
              <p:cNvSpPr>
                <a:spLocks/>
              </p:cNvSpPr>
              <p:nvPr/>
            </p:nvSpPr>
            <p:spPr bwMode="auto">
              <a:xfrm>
                <a:off x="3571" y="2646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3711" y="2619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848" y="2592"/>
                <a:ext cx="99" cy="90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8"/>
                  </a:cxn>
                  <a:cxn ang="0">
                    <a:pos x="0" y="89"/>
                  </a:cxn>
                  <a:cxn ang="0">
                    <a:pos x="98" y="70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88" y="2565"/>
                <a:ext cx="97" cy="90"/>
              </a:xfrm>
              <a:custGeom>
                <a:avLst/>
                <a:gdLst/>
                <a:ahLst/>
                <a:cxnLst>
                  <a:cxn ang="0">
                    <a:pos x="96" y="69"/>
                  </a:cxn>
                  <a:cxn ang="0">
                    <a:pos x="96" y="0"/>
                  </a:cxn>
                  <a:cxn ang="0">
                    <a:pos x="0" y="17"/>
                  </a:cxn>
                  <a:cxn ang="0">
                    <a:pos x="0" y="89"/>
                  </a:cxn>
                  <a:cxn ang="0">
                    <a:pos x="96" y="6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128" y="2537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266" y="2509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4406" y="2482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3571" y="2745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3711" y="2717"/>
                <a:ext cx="96" cy="91"/>
              </a:xfrm>
              <a:custGeom>
                <a:avLst/>
                <a:gdLst/>
                <a:ahLst/>
                <a:cxnLst>
                  <a:cxn ang="0">
                    <a:pos x="95" y="72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2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3848" y="2691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3988" y="2663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4128" y="2635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4266" y="2608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4406" y="2580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3571" y="2843"/>
                <a:ext cx="98" cy="92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1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3711" y="2816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87"/>
            <p:cNvGrpSpPr>
              <a:grpSpLocks/>
            </p:cNvGrpSpPr>
            <p:nvPr/>
          </p:nvGrpSpPr>
          <p:grpSpPr bwMode="auto">
            <a:xfrm>
              <a:off x="4078" y="2534"/>
              <a:ext cx="1420" cy="1151"/>
              <a:chOff x="3482" y="2062"/>
              <a:chExt cx="1291" cy="1151"/>
            </a:xfrm>
          </p:grpSpPr>
          <p:sp>
            <p:nvSpPr>
              <p:cNvPr id="15" name="Freeform 88"/>
              <p:cNvSpPr>
                <a:spLocks/>
              </p:cNvSpPr>
              <p:nvPr/>
            </p:nvSpPr>
            <p:spPr bwMode="auto">
              <a:xfrm>
                <a:off x="3482" y="2062"/>
                <a:ext cx="1291" cy="1151"/>
              </a:xfrm>
              <a:custGeom>
                <a:avLst/>
                <a:gdLst/>
                <a:ahLst/>
                <a:cxnLst>
                  <a:cxn ang="0">
                    <a:pos x="1290" y="890"/>
                  </a:cxn>
                  <a:cxn ang="0">
                    <a:pos x="1290" y="0"/>
                  </a:cxn>
                  <a:cxn ang="0">
                    <a:pos x="0" y="259"/>
                  </a:cxn>
                  <a:cxn ang="0">
                    <a:pos x="0" y="1150"/>
                  </a:cxn>
                  <a:cxn ang="0">
                    <a:pos x="1290" y="890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89"/>
              <p:cNvSpPr>
                <a:spLocks/>
              </p:cNvSpPr>
              <p:nvPr/>
            </p:nvSpPr>
            <p:spPr bwMode="white">
              <a:xfrm>
                <a:off x="3527" y="2106"/>
                <a:ext cx="1201" cy="1064"/>
              </a:xfrm>
              <a:custGeom>
                <a:avLst/>
                <a:gdLst/>
                <a:ahLst/>
                <a:cxnLst>
                  <a:cxn ang="0">
                    <a:pos x="1200" y="826"/>
                  </a:cxn>
                  <a:cxn ang="0">
                    <a:pos x="1200" y="0"/>
                  </a:cxn>
                  <a:cxn ang="0">
                    <a:pos x="0" y="235"/>
                  </a:cxn>
                  <a:cxn ang="0">
                    <a:pos x="0" y="1063"/>
                  </a:cxn>
                  <a:cxn ang="0">
                    <a:pos x="1200" y="826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90"/>
              <p:cNvSpPr>
                <a:spLocks/>
              </p:cNvSpPr>
              <p:nvPr/>
            </p:nvSpPr>
            <p:spPr bwMode="auto">
              <a:xfrm>
                <a:off x="3597" y="2318"/>
                <a:ext cx="1056" cy="773"/>
              </a:xfrm>
              <a:custGeom>
                <a:avLst/>
                <a:gdLst/>
                <a:ahLst/>
                <a:cxnLst>
                  <a:cxn ang="0">
                    <a:pos x="1055" y="566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772"/>
                  </a:cxn>
                  <a:cxn ang="0">
                    <a:pos x="1055" y="566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91"/>
              <p:cNvSpPr>
                <a:spLocks/>
              </p:cNvSpPr>
              <p:nvPr/>
            </p:nvSpPr>
            <p:spPr bwMode="auto">
              <a:xfrm>
                <a:off x="3597" y="2166"/>
                <a:ext cx="1056" cy="305"/>
              </a:xfrm>
              <a:custGeom>
                <a:avLst/>
                <a:gdLst/>
                <a:ahLst/>
                <a:cxnLst>
                  <a:cxn ang="0">
                    <a:pos x="1055" y="99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304"/>
                  </a:cxn>
                  <a:cxn ang="0">
                    <a:pos x="1055" y="9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92"/>
              <p:cNvSpPr>
                <a:spLocks/>
              </p:cNvSpPr>
              <p:nvPr/>
            </p:nvSpPr>
            <p:spPr bwMode="auto">
              <a:xfrm>
                <a:off x="3667" y="2546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93"/>
              <p:cNvSpPr>
                <a:spLocks/>
              </p:cNvSpPr>
              <p:nvPr/>
            </p:nvSpPr>
            <p:spPr bwMode="auto">
              <a:xfrm>
                <a:off x="3807" y="2518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94"/>
              <p:cNvSpPr>
                <a:spLocks/>
              </p:cNvSpPr>
              <p:nvPr/>
            </p:nvSpPr>
            <p:spPr bwMode="auto">
              <a:xfrm>
                <a:off x="3944" y="2492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95"/>
              <p:cNvSpPr>
                <a:spLocks/>
              </p:cNvSpPr>
              <p:nvPr/>
            </p:nvSpPr>
            <p:spPr bwMode="auto">
              <a:xfrm>
                <a:off x="4084" y="2464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96"/>
              <p:cNvSpPr>
                <a:spLocks/>
              </p:cNvSpPr>
              <p:nvPr/>
            </p:nvSpPr>
            <p:spPr bwMode="auto">
              <a:xfrm>
                <a:off x="4224" y="2436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97"/>
              <p:cNvSpPr>
                <a:spLocks/>
              </p:cNvSpPr>
              <p:nvPr/>
            </p:nvSpPr>
            <p:spPr bwMode="auto">
              <a:xfrm>
                <a:off x="4362" y="2409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98"/>
              <p:cNvSpPr>
                <a:spLocks/>
              </p:cNvSpPr>
              <p:nvPr/>
            </p:nvSpPr>
            <p:spPr bwMode="auto">
              <a:xfrm>
                <a:off x="4502" y="2380"/>
                <a:ext cx="98" cy="92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2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99"/>
              <p:cNvSpPr>
                <a:spLocks/>
              </p:cNvSpPr>
              <p:nvPr/>
            </p:nvSpPr>
            <p:spPr bwMode="auto">
              <a:xfrm>
                <a:off x="3667" y="2644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100"/>
              <p:cNvSpPr>
                <a:spLocks/>
              </p:cNvSpPr>
              <p:nvPr/>
            </p:nvSpPr>
            <p:spPr bwMode="auto">
              <a:xfrm>
                <a:off x="3807" y="2617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101"/>
              <p:cNvSpPr>
                <a:spLocks/>
              </p:cNvSpPr>
              <p:nvPr/>
            </p:nvSpPr>
            <p:spPr bwMode="auto">
              <a:xfrm>
                <a:off x="3944" y="2590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02"/>
              <p:cNvSpPr>
                <a:spLocks/>
              </p:cNvSpPr>
              <p:nvPr/>
            </p:nvSpPr>
            <p:spPr bwMode="auto">
              <a:xfrm>
                <a:off x="4084" y="2562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03"/>
              <p:cNvSpPr>
                <a:spLocks/>
              </p:cNvSpPr>
              <p:nvPr/>
            </p:nvSpPr>
            <p:spPr bwMode="auto">
              <a:xfrm>
                <a:off x="4224" y="2535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04"/>
              <p:cNvSpPr>
                <a:spLocks/>
              </p:cNvSpPr>
              <p:nvPr/>
            </p:nvSpPr>
            <p:spPr bwMode="auto">
              <a:xfrm>
                <a:off x="4362" y="2507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05"/>
              <p:cNvSpPr>
                <a:spLocks/>
              </p:cNvSpPr>
              <p:nvPr/>
            </p:nvSpPr>
            <p:spPr bwMode="auto">
              <a:xfrm>
                <a:off x="4502" y="2480"/>
                <a:ext cx="98" cy="90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71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06"/>
              <p:cNvSpPr>
                <a:spLocks/>
              </p:cNvSpPr>
              <p:nvPr/>
            </p:nvSpPr>
            <p:spPr bwMode="auto">
              <a:xfrm>
                <a:off x="3667" y="2742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107"/>
              <p:cNvSpPr>
                <a:spLocks/>
              </p:cNvSpPr>
              <p:nvPr/>
            </p:nvSpPr>
            <p:spPr bwMode="auto">
              <a:xfrm>
                <a:off x="3807" y="2715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Freeform 108"/>
              <p:cNvSpPr>
                <a:spLocks/>
              </p:cNvSpPr>
              <p:nvPr/>
            </p:nvSpPr>
            <p:spPr bwMode="auto">
              <a:xfrm>
                <a:off x="3944" y="2688"/>
                <a:ext cx="99" cy="90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8"/>
                  </a:cxn>
                  <a:cxn ang="0">
                    <a:pos x="0" y="89"/>
                  </a:cxn>
                  <a:cxn ang="0">
                    <a:pos x="98" y="70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09"/>
              <p:cNvSpPr>
                <a:spLocks/>
              </p:cNvSpPr>
              <p:nvPr/>
            </p:nvSpPr>
            <p:spPr bwMode="auto">
              <a:xfrm>
                <a:off x="4084" y="2661"/>
                <a:ext cx="97" cy="90"/>
              </a:xfrm>
              <a:custGeom>
                <a:avLst/>
                <a:gdLst/>
                <a:ahLst/>
                <a:cxnLst>
                  <a:cxn ang="0">
                    <a:pos x="96" y="69"/>
                  </a:cxn>
                  <a:cxn ang="0">
                    <a:pos x="96" y="0"/>
                  </a:cxn>
                  <a:cxn ang="0">
                    <a:pos x="0" y="17"/>
                  </a:cxn>
                  <a:cxn ang="0">
                    <a:pos x="0" y="89"/>
                  </a:cxn>
                  <a:cxn ang="0">
                    <a:pos x="96" y="6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10"/>
              <p:cNvSpPr>
                <a:spLocks/>
              </p:cNvSpPr>
              <p:nvPr/>
            </p:nvSpPr>
            <p:spPr bwMode="auto">
              <a:xfrm>
                <a:off x="4224" y="2633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111"/>
              <p:cNvSpPr>
                <a:spLocks/>
              </p:cNvSpPr>
              <p:nvPr/>
            </p:nvSpPr>
            <p:spPr bwMode="auto">
              <a:xfrm>
                <a:off x="4362" y="2605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112"/>
              <p:cNvSpPr>
                <a:spLocks/>
              </p:cNvSpPr>
              <p:nvPr/>
            </p:nvSpPr>
            <p:spPr bwMode="auto">
              <a:xfrm>
                <a:off x="4502" y="2578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Freeform 113"/>
              <p:cNvSpPr>
                <a:spLocks/>
              </p:cNvSpPr>
              <p:nvPr/>
            </p:nvSpPr>
            <p:spPr bwMode="auto">
              <a:xfrm>
                <a:off x="3667" y="2841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114"/>
              <p:cNvSpPr>
                <a:spLocks/>
              </p:cNvSpPr>
              <p:nvPr/>
            </p:nvSpPr>
            <p:spPr bwMode="auto">
              <a:xfrm>
                <a:off x="3807" y="2813"/>
                <a:ext cx="96" cy="91"/>
              </a:xfrm>
              <a:custGeom>
                <a:avLst/>
                <a:gdLst/>
                <a:ahLst/>
                <a:cxnLst>
                  <a:cxn ang="0">
                    <a:pos x="95" y="72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2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115"/>
              <p:cNvSpPr>
                <a:spLocks/>
              </p:cNvSpPr>
              <p:nvPr/>
            </p:nvSpPr>
            <p:spPr bwMode="auto">
              <a:xfrm>
                <a:off x="3944" y="2787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116"/>
              <p:cNvSpPr>
                <a:spLocks/>
              </p:cNvSpPr>
              <p:nvPr/>
            </p:nvSpPr>
            <p:spPr bwMode="auto">
              <a:xfrm>
                <a:off x="4084" y="2759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117"/>
              <p:cNvSpPr>
                <a:spLocks/>
              </p:cNvSpPr>
              <p:nvPr/>
            </p:nvSpPr>
            <p:spPr bwMode="auto">
              <a:xfrm>
                <a:off x="4224" y="2731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118"/>
              <p:cNvSpPr>
                <a:spLocks/>
              </p:cNvSpPr>
              <p:nvPr/>
            </p:nvSpPr>
            <p:spPr bwMode="auto">
              <a:xfrm>
                <a:off x="4362" y="2704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119"/>
              <p:cNvSpPr>
                <a:spLocks/>
              </p:cNvSpPr>
              <p:nvPr/>
            </p:nvSpPr>
            <p:spPr bwMode="auto">
              <a:xfrm>
                <a:off x="4502" y="2676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120"/>
              <p:cNvSpPr>
                <a:spLocks/>
              </p:cNvSpPr>
              <p:nvPr/>
            </p:nvSpPr>
            <p:spPr bwMode="auto">
              <a:xfrm>
                <a:off x="3667" y="2939"/>
                <a:ext cx="98" cy="92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1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121"/>
              <p:cNvSpPr>
                <a:spLocks/>
              </p:cNvSpPr>
              <p:nvPr/>
            </p:nvSpPr>
            <p:spPr bwMode="auto">
              <a:xfrm>
                <a:off x="3807" y="2912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4" name="Line 122"/>
            <p:cNvSpPr>
              <a:spLocks noChangeShapeType="1"/>
            </p:cNvSpPr>
            <p:nvPr/>
          </p:nvSpPr>
          <p:spPr bwMode="auto">
            <a:xfrm>
              <a:off x="3889" y="2212"/>
              <a:ext cx="0" cy="3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6" name="Rectangle 2"/>
          <p:cNvSpPr>
            <a:spLocks noChangeArrowheads="1"/>
          </p:cNvSpPr>
          <p:nvPr/>
        </p:nvSpPr>
        <p:spPr bwMode="auto">
          <a:xfrm>
            <a:off x="1928794" y="5800746"/>
            <a:ext cx="6099175" cy="6286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>
                <a:solidFill>
                  <a:srgbClr val="000000"/>
                </a:solidFill>
              </a:rPr>
              <a:t>Los datos son almacenados como fotos (snapshots) </a:t>
            </a:r>
          </a:p>
          <a:p>
            <a:pPr algn="l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>
                <a:solidFill>
                  <a:srgbClr val="000000"/>
                </a:solidFill>
              </a:rPr>
              <a:t>correspondientes a periodos de tiempo</a:t>
            </a:r>
            <a:r>
              <a:rPr lang="es-ES">
                <a:solidFill>
                  <a:srgbClr val="000000"/>
                </a:solidFill>
              </a:rPr>
              <a:t>.  </a:t>
            </a:r>
          </a:p>
        </p:txBody>
      </p:sp>
      <p:sp>
        <p:nvSpPr>
          <p:cNvPr id="12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5918" y="-24"/>
            <a:ext cx="6929486" cy="571504"/>
          </a:xfrm>
        </p:spPr>
        <p:txBody>
          <a:bodyPr/>
          <a:lstStyle/>
          <a:p>
            <a:pPr algn="ctr"/>
            <a:r>
              <a:rPr lang="es-VE" dirty="0" smtClean="0"/>
              <a:t>Arquitectura de un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13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714512" y="571480"/>
            <a:ext cx="7215206" cy="5500726"/>
          </a:xfrm>
        </p:spPr>
        <p:txBody>
          <a:bodyPr>
            <a:normAutofit/>
          </a:bodyPr>
          <a:lstStyle/>
          <a:p>
            <a:r>
              <a:rPr lang="es-ES_tradnl" dirty="0" smtClean="0"/>
              <a:t>La Arquitectura de un DW viene determinada por su situación central como fuente de información para las herramientas de análisis. </a:t>
            </a:r>
          </a:p>
          <a:p>
            <a:r>
              <a:rPr lang="es-ES_tradnl" dirty="0" smtClean="0">
                <a:cs typeface="Times New Roman" charset="0"/>
              </a:rPr>
              <a:t>La intención de un DW es proveer soluciones a una organización en el proceso de toma de decisiones, y se logra con el uso de diferentes componentes. </a:t>
            </a:r>
          </a:p>
          <a:p>
            <a:endParaRPr lang="es-ES_tradnl" dirty="0" smtClean="0"/>
          </a:p>
          <a:p>
            <a:pPr>
              <a:buNone/>
            </a:pPr>
            <a:endParaRPr lang="es-ES" dirty="0" smtClean="0"/>
          </a:p>
          <a:p>
            <a:endParaRPr lang="es-ES_tradnl" b="1" dirty="0" smtClean="0"/>
          </a:p>
          <a:p>
            <a:pPr lvl="1"/>
            <a:endParaRPr lang="es-ES" dirty="0" smtClean="0"/>
          </a:p>
          <a:p>
            <a:endParaRPr lang="es-VE" dirty="0" smtClean="0"/>
          </a:p>
        </p:txBody>
      </p:sp>
      <p:pic>
        <p:nvPicPr>
          <p:cNvPr id="4098" name="Objeto 6"/>
          <p:cNvPicPr>
            <a:picLocks noChangeArrowheads="1"/>
          </p:cNvPicPr>
          <p:nvPr/>
        </p:nvPicPr>
        <p:blipFill>
          <a:blip r:embed="rId3"/>
          <a:srcRect t="-2840" r="-1660" b="-4784"/>
          <a:stretch>
            <a:fillRect/>
          </a:stretch>
        </p:blipFill>
        <p:spPr bwMode="auto">
          <a:xfrm>
            <a:off x="1857356" y="3429000"/>
            <a:ext cx="671517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5918" y="-24"/>
            <a:ext cx="6929486" cy="571504"/>
          </a:xfrm>
        </p:spPr>
        <p:txBody>
          <a:bodyPr/>
          <a:lstStyle/>
          <a:p>
            <a:pPr algn="ctr"/>
            <a:r>
              <a:rPr lang="es-VE" dirty="0" smtClean="0"/>
              <a:t>Arquitectura de un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14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714512" y="571480"/>
            <a:ext cx="7429488" cy="5500726"/>
          </a:xfrm>
        </p:spPr>
        <p:txBody>
          <a:bodyPr>
            <a:normAutofit fontScale="92500" lnSpcReduction="20000"/>
          </a:bodyPr>
          <a:lstStyle/>
          <a:p>
            <a:pPr marL="282575" indent="-282575" eaLnBrk="0" hangingPunct="0"/>
            <a:r>
              <a:rPr lang="es-ES_tradnl" sz="2600" b="1" dirty="0" smtClean="0">
                <a:solidFill>
                  <a:schemeClr val="tx2"/>
                </a:solidFill>
              </a:rPr>
              <a:t>Componentes:</a:t>
            </a:r>
          </a:p>
          <a:p>
            <a:pPr marL="714375" lvl="1" indent="-241300" eaLnBrk="0" hangingPunct="0">
              <a:buClr>
                <a:srgbClr val="869241"/>
              </a:buClr>
              <a:buFont typeface="Wingdings" pitchFamily="2" charset="2"/>
              <a:buChar char="Ø"/>
            </a:pPr>
            <a:endParaRPr lang="es-ES_tradnl" sz="1600" b="1" dirty="0" smtClean="0">
              <a:solidFill>
                <a:schemeClr val="tx2"/>
              </a:solidFill>
            </a:endParaRPr>
          </a:p>
          <a:p>
            <a:pPr marL="348615" indent="-241300" eaLnBrk="0" hangingPunct="0">
              <a:buFont typeface="Courier New" pitchFamily="49" charset="0"/>
              <a:buChar char="o"/>
            </a:pPr>
            <a:r>
              <a:rPr lang="es-ES_tradnl" b="1" dirty="0" smtClean="0">
                <a:solidFill>
                  <a:schemeClr val="tx2"/>
                </a:solidFill>
              </a:rPr>
              <a:t>Sistema ETL </a:t>
            </a:r>
            <a:r>
              <a:rPr lang="es-ES_tradnl" dirty="0" smtClean="0">
                <a:solidFill>
                  <a:schemeClr val="tx2"/>
                </a:solidFill>
              </a:rPr>
              <a:t>(</a:t>
            </a:r>
            <a:r>
              <a:rPr lang="es-ES_tradnl" i="1" dirty="0" err="1" smtClean="0">
                <a:solidFill>
                  <a:schemeClr val="tx2"/>
                </a:solidFill>
              </a:rPr>
              <a:t>Extraction</a:t>
            </a:r>
            <a:r>
              <a:rPr lang="es-ES_tradnl" i="1" dirty="0" smtClean="0">
                <a:solidFill>
                  <a:schemeClr val="tx2"/>
                </a:solidFill>
              </a:rPr>
              <a:t>, </a:t>
            </a:r>
            <a:r>
              <a:rPr lang="es-ES_tradnl" i="1" dirty="0" err="1" smtClean="0">
                <a:solidFill>
                  <a:schemeClr val="tx2"/>
                </a:solidFill>
              </a:rPr>
              <a:t>Transformation</a:t>
            </a:r>
            <a:r>
              <a:rPr lang="es-ES_tradnl" i="1" dirty="0" smtClean="0">
                <a:solidFill>
                  <a:schemeClr val="tx2"/>
                </a:solidFill>
              </a:rPr>
              <a:t>, Load</a:t>
            </a:r>
            <a:r>
              <a:rPr lang="es-ES_tradnl" dirty="0" smtClean="0">
                <a:solidFill>
                  <a:schemeClr val="tx2"/>
                </a:solidFill>
              </a:rPr>
              <a:t>): realiza las funciones de </a:t>
            </a:r>
            <a:r>
              <a:rPr lang="es-ES_tradnl" i="1" dirty="0" smtClean="0">
                <a:solidFill>
                  <a:schemeClr val="tx2"/>
                </a:solidFill>
              </a:rPr>
              <a:t>extracción</a:t>
            </a:r>
            <a:r>
              <a:rPr lang="es-ES_tradnl" dirty="0" smtClean="0">
                <a:solidFill>
                  <a:schemeClr val="tx2"/>
                </a:solidFill>
              </a:rPr>
              <a:t> de las fuentes de datos (transaccionales o externas), </a:t>
            </a:r>
            <a:r>
              <a:rPr lang="es-ES_tradnl" i="1" dirty="0" smtClean="0">
                <a:solidFill>
                  <a:schemeClr val="tx2"/>
                </a:solidFill>
              </a:rPr>
              <a:t>transformación</a:t>
            </a:r>
            <a:r>
              <a:rPr lang="es-ES_tradnl" dirty="0" smtClean="0">
                <a:solidFill>
                  <a:schemeClr val="tx2"/>
                </a:solidFill>
              </a:rPr>
              <a:t> (limpieza, consolidación, ...) y la </a:t>
            </a:r>
            <a:r>
              <a:rPr lang="es-ES_tradnl" i="1" dirty="0" smtClean="0">
                <a:solidFill>
                  <a:schemeClr val="tx2"/>
                </a:solidFill>
              </a:rPr>
              <a:t>carga</a:t>
            </a:r>
            <a:r>
              <a:rPr lang="es-ES_tradnl" dirty="0" smtClean="0">
                <a:solidFill>
                  <a:schemeClr val="tx2"/>
                </a:solidFill>
              </a:rPr>
              <a:t> del DW</a:t>
            </a:r>
          </a:p>
          <a:p>
            <a:pPr marL="348615" indent="-241300" eaLnBrk="0" hangingPunct="0">
              <a:buFont typeface="Courier New" pitchFamily="49" charset="0"/>
              <a:buChar char="o"/>
            </a:pPr>
            <a:endParaRPr lang="es-ES_tradnl" dirty="0" smtClean="0">
              <a:solidFill>
                <a:schemeClr val="tx2"/>
              </a:solidFill>
            </a:endParaRPr>
          </a:p>
          <a:p>
            <a:pPr marL="348615" indent="-241300" eaLnBrk="0" hangingPunct="0">
              <a:buFont typeface="Courier New" pitchFamily="49" charset="0"/>
              <a:buChar char="o"/>
            </a:pPr>
            <a:r>
              <a:rPr lang="es-ES_tradnl" b="1" dirty="0" smtClean="0">
                <a:solidFill>
                  <a:schemeClr val="tx2"/>
                </a:solidFill>
              </a:rPr>
              <a:t>Repositorio Propio de Datos</a:t>
            </a:r>
            <a:r>
              <a:rPr lang="es-ES_tradnl" dirty="0" smtClean="0">
                <a:solidFill>
                  <a:schemeClr val="tx2"/>
                </a:solidFill>
              </a:rPr>
              <a:t>: información relevante, metadatos.</a:t>
            </a:r>
          </a:p>
          <a:p>
            <a:pPr marL="348615" indent="-241300" eaLnBrk="0" hangingPunct="0">
              <a:buFont typeface="Courier New" pitchFamily="49" charset="0"/>
              <a:buChar char="o"/>
            </a:pPr>
            <a:endParaRPr lang="es-ES_tradnl" dirty="0" smtClean="0">
              <a:solidFill>
                <a:schemeClr val="tx2"/>
              </a:solidFill>
            </a:endParaRPr>
          </a:p>
          <a:p>
            <a:pPr marL="348615" indent="-241300" eaLnBrk="0" hangingPunct="0">
              <a:buFont typeface="Courier New" pitchFamily="49" charset="0"/>
              <a:buChar char="o"/>
            </a:pPr>
            <a:r>
              <a:rPr lang="es-ES_tradnl" b="1" dirty="0" smtClean="0">
                <a:solidFill>
                  <a:schemeClr val="tx2"/>
                </a:solidFill>
              </a:rPr>
              <a:t>Interfaces y Gestores de Consulta:</a:t>
            </a:r>
            <a:r>
              <a:rPr lang="es-ES_tradnl" dirty="0" smtClean="0">
                <a:solidFill>
                  <a:schemeClr val="tx2"/>
                </a:solidFill>
              </a:rPr>
              <a:t> permiten acceder a los datos y sobre ellos se conectan herramientas más sofisticadas (OLAP, EIS, minería de datos).</a:t>
            </a:r>
          </a:p>
          <a:p>
            <a:pPr marL="348615" indent="-241300" eaLnBrk="0" hangingPunct="0">
              <a:buFont typeface="Courier New" pitchFamily="49" charset="0"/>
              <a:buChar char="o"/>
            </a:pPr>
            <a:endParaRPr lang="es-ES_tradnl" dirty="0" smtClean="0">
              <a:solidFill>
                <a:schemeClr val="tx2"/>
              </a:solidFill>
            </a:endParaRPr>
          </a:p>
          <a:p>
            <a:pPr marL="348615" indent="-241300" eaLnBrk="0" hangingPunct="0">
              <a:buFont typeface="Courier New" pitchFamily="49" charset="0"/>
              <a:buChar char="o"/>
            </a:pPr>
            <a:r>
              <a:rPr lang="es-ES_tradnl" b="1" dirty="0" smtClean="0">
                <a:solidFill>
                  <a:schemeClr val="tx2"/>
                </a:solidFill>
              </a:rPr>
              <a:t>Sistemas de Integridad y Seguridad:</a:t>
            </a:r>
            <a:r>
              <a:rPr lang="es-ES_tradnl" dirty="0" smtClean="0">
                <a:solidFill>
                  <a:schemeClr val="tx2"/>
                </a:solidFill>
              </a:rPr>
              <a:t> se encargan de un mantenimiento global, copias de seguridad, ...</a:t>
            </a:r>
            <a:endParaRPr lang="es-ES" sz="2700" dirty="0" smtClean="0">
              <a:solidFill>
                <a:schemeClr val="tx2"/>
              </a:solidFill>
            </a:endParaRPr>
          </a:p>
          <a:p>
            <a:endParaRPr lang="es-VE" dirty="0" smtClean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5918" y="357166"/>
            <a:ext cx="7286676" cy="571504"/>
          </a:xfrm>
        </p:spPr>
        <p:txBody>
          <a:bodyPr>
            <a:normAutofit/>
          </a:bodyPr>
          <a:lstStyle/>
          <a:p>
            <a:r>
              <a:rPr lang="es-ES_tradnl" dirty="0" smtClean="0"/>
              <a:t>Los objetivos de un </a:t>
            </a:r>
            <a:r>
              <a:rPr lang="es-ES_tradnl" dirty="0" err="1" smtClean="0"/>
              <a:t>Datawarehouse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15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1928794" y="1142984"/>
            <a:ext cx="6929486" cy="5043510"/>
          </a:xfrm>
        </p:spPr>
        <p:txBody>
          <a:bodyPr>
            <a:normAutofit/>
          </a:bodyPr>
          <a:lstStyle/>
          <a:p>
            <a:r>
              <a:rPr lang="es-VE" dirty="0" smtClean="0">
                <a:cs typeface="Times New Roman" charset="0"/>
                <a:sym typeface="Symbol" pitchFamily="18" charset="2"/>
              </a:rPr>
              <a:t>Un Acceso Fácil y Flexible a la Información.</a:t>
            </a:r>
          </a:p>
          <a:p>
            <a:r>
              <a:rPr lang="es-ES_tradnl" dirty="0" smtClean="0"/>
              <a:t>Hacer que la información de la organización sea consistente.</a:t>
            </a:r>
          </a:p>
          <a:p>
            <a:r>
              <a:rPr lang="es-ES_tradnl" dirty="0" smtClean="0"/>
              <a:t>Información adaptable y elástica.</a:t>
            </a:r>
          </a:p>
          <a:p>
            <a:r>
              <a:rPr lang="es-ES_tradnl" dirty="0" smtClean="0"/>
              <a:t>Protege los valores de la información.</a:t>
            </a:r>
          </a:p>
          <a:p>
            <a:r>
              <a:rPr lang="es-ES" dirty="0" smtClean="0"/>
              <a:t>Un soporte para el proceso de toma de decisiones gerenciales. </a:t>
            </a:r>
            <a:endParaRPr lang="es-ES_tradnl" dirty="0" smtClean="0"/>
          </a:p>
          <a:p>
            <a:r>
              <a:rPr lang="es-VE" dirty="0" smtClean="0">
                <a:cs typeface="Times New Roman" charset="0"/>
                <a:sym typeface="Symbol" pitchFamily="18" charset="2"/>
              </a:rPr>
              <a:t>Soportar Necesidades Cambiantes de Negocio</a:t>
            </a:r>
          </a:p>
          <a:p>
            <a:r>
              <a:rPr lang="es-VE" dirty="0" smtClean="0">
                <a:cs typeface="Times New Roman" charset="0"/>
                <a:sym typeface="Symbol" pitchFamily="18" charset="2"/>
              </a:rPr>
              <a:t>Mejorar la Productividad de las Empresas.</a:t>
            </a:r>
          </a:p>
          <a:p>
            <a:r>
              <a:rPr lang="es-VE" dirty="0" smtClean="0">
                <a:cs typeface="Times New Roman" charset="0"/>
                <a:sym typeface="Symbol" pitchFamily="18" charset="2"/>
              </a:rPr>
              <a:t>Asegurar Calidad y Eficiencia en las Decisiones que se toman  dentro de las Organizaciones.</a:t>
            </a:r>
          </a:p>
        </p:txBody>
      </p:sp>
      <p:sp>
        <p:nvSpPr>
          <p:cNvPr id="8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643042" y="357166"/>
            <a:ext cx="7286644" cy="571504"/>
          </a:xfrm>
        </p:spPr>
        <p:txBody>
          <a:bodyPr>
            <a:noAutofit/>
          </a:bodyPr>
          <a:lstStyle/>
          <a:p>
            <a:r>
              <a:rPr lang="es-ES_tradnl" dirty="0" smtClean="0"/>
              <a:t>Beneficios e Inconvenientes del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16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1928794" y="1142984"/>
            <a:ext cx="6929486" cy="5357850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>
                <a:solidFill>
                  <a:schemeClr val="tx2"/>
                </a:solidFill>
              </a:rPr>
              <a:t>Beneficios:</a:t>
            </a:r>
          </a:p>
          <a:p>
            <a:pPr lvl="1"/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Proporciona una herramienta para la toma de decisiones.  </a:t>
            </a:r>
          </a:p>
          <a:p>
            <a:pPr lvl="1"/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Facilita la aplicación de técnicas estadísticas de análisis y modelización para encontrar relaciones ocultas entre los datos del almacén; obteniendo un valor agregado para el negocio.</a:t>
            </a:r>
          </a:p>
          <a:p>
            <a:pPr lvl="1"/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Proporciona la capacidad de aprender de los datos del pasado y de predecir situaciones futuras en diversos escenarios.  </a:t>
            </a:r>
          </a:p>
          <a:p>
            <a:pPr lvl="1"/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Supone una optimización </a:t>
            </a:r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tecnológica, </a:t>
            </a:r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económica en entornos de Centro de Información, estadística o de generación de informes con retornos de la inversión </a:t>
            </a:r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favorable. </a:t>
            </a:r>
            <a:endParaRPr lang="es-VE" sz="2000" dirty="0" smtClean="0">
              <a:solidFill>
                <a:schemeClr val="tx2"/>
              </a:solidFill>
              <a:cs typeface="Times New Roman" charset="0"/>
              <a:sym typeface="Symbol" pitchFamily="18" charset="2"/>
            </a:endParaRPr>
          </a:p>
          <a:p>
            <a:pPr lvl="1"/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Relación total con el cliente.</a:t>
            </a:r>
          </a:p>
          <a:p>
            <a:pPr lvl="1"/>
            <a:r>
              <a:rPr lang="es-VE" sz="20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Reaccionar rápidamente a cambios del mercado.</a:t>
            </a:r>
          </a:p>
          <a:p>
            <a:pPr lvl="1"/>
            <a:endParaRPr lang="es-ES" dirty="0" smtClean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14480" y="357166"/>
            <a:ext cx="7286644" cy="571504"/>
          </a:xfrm>
        </p:spPr>
        <p:txBody>
          <a:bodyPr>
            <a:noAutofit/>
          </a:bodyPr>
          <a:lstStyle/>
          <a:p>
            <a:r>
              <a:rPr lang="es-ES_tradnl" dirty="0" smtClean="0"/>
              <a:t>Beneficios e Inconvenientes del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17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1928794" y="1142984"/>
            <a:ext cx="6929486" cy="5357850"/>
          </a:xfrm>
        </p:spPr>
        <p:txBody>
          <a:bodyPr>
            <a:normAutofit fontScale="92500"/>
          </a:bodyPr>
          <a:lstStyle/>
          <a:p>
            <a:r>
              <a:rPr lang="es-ES" sz="2800" dirty="0" smtClean="0">
                <a:solidFill>
                  <a:schemeClr val="tx2"/>
                </a:solidFill>
              </a:rPr>
              <a:t>Inconvenientes:</a:t>
            </a:r>
          </a:p>
          <a:p>
            <a:pPr lvl="1"/>
            <a:r>
              <a:rPr lang="es-VE" sz="26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Gran inversión que supone este tipo de proyectos.</a:t>
            </a:r>
          </a:p>
          <a:p>
            <a:pPr lvl="1"/>
            <a:r>
              <a:rPr lang="es-VE" sz="26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La tecnología no se encuentra del todo madura.</a:t>
            </a:r>
          </a:p>
          <a:p>
            <a:pPr lvl="1"/>
            <a:r>
              <a:rPr lang="es-ES" sz="2600" dirty="0" smtClean="0">
                <a:solidFill>
                  <a:schemeClr val="tx2"/>
                </a:solidFill>
              </a:rPr>
              <a:t>Los costos de mantenimiento son elevados.</a:t>
            </a:r>
          </a:p>
          <a:p>
            <a:pPr lvl="1"/>
            <a:r>
              <a:rPr lang="es-ES" sz="2400" dirty="0" smtClean="0">
                <a:solidFill>
                  <a:schemeClr val="tx2"/>
                </a:solidFill>
              </a:rPr>
              <a:t>D</a:t>
            </a:r>
            <a:r>
              <a:rPr lang="es-ES" sz="2600" dirty="0" smtClean="0">
                <a:solidFill>
                  <a:schemeClr val="tx2"/>
                </a:solidFill>
              </a:rPr>
              <a:t>eterminar qué funcionalidades del Sistema Operativo se pueden aprovechar y cuáles se deben implementar en el DW, resultaría costoso implementar operaciones no necesarias o dejar de implementar alguna que sí vaya a necesitarse.</a:t>
            </a:r>
          </a:p>
          <a:p>
            <a:pPr lvl="1"/>
            <a:endParaRPr lang="es-ES" sz="2800" dirty="0" smtClean="0"/>
          </a:p>
          <a:p>
            <a:pPr lvl="1">
              <a:buNone/>
            </a:pPr>
            <a:endParaRPr lang="es-ES" sz="2800" dirty="0" smtClean="0">
              <a:solidFill>
                <a:schemeClr val="tx2"/>
              </a:solidFill>
            </a:endParaRPr>
          </a:p>
          <a:p>
            <a:pPr lvl="1"/>
            <a:endParaRPr lang="es-VE" sz="2800" dirty="0" smtClean="0">
              <a:solidFill>
                <a:schemeClr val="tx2"/>
              </a:solidFill>
              <a:cs typeface="Times New Roman" charset="0"/>
              <a:sym typeface="Symbol" pitchFamily="18" charset="2"/>
            </a:endParaRPr>
          </a:p>
          <a:p>
            <a:pPr lvl="1"/>
            <a:endParaRPr lang="es-VE" sz="3600" dirty="0" smtClean="0">
              <a:solidFill>
                <a:schemeClr val="tx2"/>
              </a:solidFill>
              <a:cs typeface="Times New Roman" charset="0"/>
              <a:sym typeface="Symbol" pitchFamily="18" charset="2"/>
            </a:endParaRPr>
          </a:p>
          <a:p>
            <a:pPr lvl="1"/>
            <a:endParaRPr lang="es-ES" dirty="0" smtClean="0"/>
          </a:p>
        </p:txBody>
      </p:sp>
      <p:sp>
        <p:nvSpPr>
          <p:cNvPr id="8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857356" y="357166"/>
            <a:ext cx="6929486" cy="57150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s-ES_tradnl" sz="3200" dirty="0" smtClean="0"/>
              <a:t>¿Por qué usar un </a:t>
            </a:r>
            <a:r>
              <a:rPr lang="es-ES_tradnl" sz="3200" dirty="0" err="1" smtClean="0"/>
              <a:t>Datawarehouse</a:t>
            </a:r>
            <a:r>
              <a:rPr lang="es-ES_tradnl" sz="3200" dirty="0" smtClean="0"/>
              <a:t> ?</a:t>
            </a:r>
            <a:endParaRPr lang="es-ES_tradnl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18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1928794" y="1142984"/>
            <a:ext cx="6929486" cy="5286412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P</a:t>
            </a:r>
            <a:r>
              <a:rPr lang="es-VE" sz="28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ara planear mejor y más rápido las conductas y actividades a seguir.</a:t>
            </a:r>
          </a:p>
          <a:p>
            <a:r>
              <a:rPr lang="es-VE" sz="2800" dirty="0" smtClean="0">
                <a:solidFill>
                  <a:schemeClr val="tx2"/>
                </a:solidFill>
                <a:cs typeface="Times New Roman" charset="0"/>
                <a:sym typeface="Symbol" pitchFamily="18" charset="2"/>
              </a:rPr>
              <a:t>Ayuda a la alta dirección de la organización a comprender el valor de la información recogida, mejorando la toma de decisiones.</a:t>
            </a:r>
          </a:p>
          <a:p>
            <a:r>
              <a:rPr lang="es-ES_tradnl" sz="2800" dirty="0" smtClean="0">
                <a:solidFill>
                  <a:schemeClr val="tx2"/>
                </a:solidFill>
              </a:rPr>
              <a:t>Para hacer las consultas y reportes básicamente más fácil </a:t>
            </a:r>
            <a:r>
              <a:rPr lang="es-ES_tradnl" sz="2800" dirty="0" smtClean="0">
                <a:solidFill>
                  <a:schemeClr val="tx2"/>
                </a:solidFill>
              </a:rPr>
              <a:t>ya </a:t>
            </a:r>
            <a:r>
              <a:rPr lang="es-ES_tradnl" sz="2800" dirty="0" smtClean="0">
                <a:solidFill>
                  <a:schemeClr val="tx2"/>
                </a:solidFill>
              </a:rPr>
              <a:t>que </a:t>
            </a:r>
            <a:r>
              <a:rPr lang="es-ES_tradnl" sz="2800" dirty="0" smtClean="0">
                <a:solidFill>
                  <a:schemeClr val="tx2"/>
                </a:solidFill>
              </a:rPr>
              <a:t>los datos </a:t>
            </a:r>
            <a:r>
              <a:rPr lang="es-ES_tradnl" sz="2800" dirty="0" smtClean="0">
                <a:solidFill>
                  <a:schemeClr val="tx2"/>
                </a:solidFill>
              </a:rPr>
              <a:t>son almacenados solamente para el propósito de hacer consultas y reportes.</a:t>
            </a:r>
            <a:endParaRPr lang="es-ES" sz="2600" dirty="0" smtClean="0">
              <a:solidFill>
                <a:schemeClr val="tx2"/>
              </a:solidFill>
            </a:endParaRPr>
          </a:p>
          <a:p>
            <a:pPr lvl="1"/>
            <a:endParaRPr lang="es-ES" sz="2800" dirty="0" smtClean="0"/>
          </a:p>
          <a:p>
            <a:pPr lvl="1">
              <a:buNone/>
            </a:pPr>
            <a:endParaRPr lang="es-ES" sz="2800" dirty="0" smtClean="0">
              <a:solidFill>
                <a:schemeClr val="tx2"/>
              </a:solidFill>
            </a:endParaRPr>
          </a:p>
          <a:p>
            <a:pPr lvl="1"/>
            <a:endParaRPr lang="es-VE" sz="2800" dirty="0" smtClean="0">
              <a:solidFill>
                <a:schemeClr val="tx2"/>
              </a:solidFill>
              <a:cs typeface="Times New Roman" charset="0"/>
              <a:sym typeface="Symbol" pitchFamily="18" charset="2"/>
            </a:endParaRPr>
          </a:p>
          <a:p>
            <a:pPr lvl="1"/>
            <a:endParaRPr lang="es-VE" sz="3600" dirty="0" smtClean="0">
              <a:solidFill>
                <a:schemeClr val="tx2"/>
              </a:solidFill>
              <a:cs typeface="Times New Roman" charset="0"/>
              <a:sym typeface="Symbol" pitchFamily="18" charset="2"/>
            </a:endParaRPr>
          </a:p>
          <a:p>
            <a:pPr lvl="1"/>
            <a:endParaRPr lang="es-ES" dirty="0" smtClean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</a:t>
            </a:r>
            <a:r>
              <a:rPr lang="es-ES" dirty="0" smtClean="0"/>
              <a:t> 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64294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Formas de Modelar Data </a:t>
            </a:r>
            <a:r>
              <a:rPr lang="es-ES" dirty="0" err="1" smtClean="0"/>
              <a:t>Warehouse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857232"/>
            <a:ext cx="6929486" cy="5329262"/>
          </a:xfrm>
        </p:spPr>
        <p:txBody>
          <a:bodyPr/>
          <a:lstStyle/>
          <a:p>
            <a:pPr>
              <a:buNone/>
            </a:pPr>
            <a:r>
              <a:rPr lang="es-VE" b="1" dirty="0" smtClean="0">
                <a:solidFill>
                  <a:schemeClr val="tx2"/>
                </a:solidFill>
              </a:rPr>
              <a:t>	</a:t>
            </a:r>
            <a:r>
              <a:rPr lang="es-VE" b="1" dirty="0" smtClean="0">
                <a:solidFill>
                  <a:schemeClr val="tx2"/>
                </a:solidFill>
                <a:latin typeface="Century Schoolbook (Cuerpo)"/>
              </a:rPr>
              <a:t>ROLAP</a:t>
            </a:r>
            <a:r>
              <a:rPr lang="es-VE" b="1" dirty="0" smtClean="0">
                <a:solidFill>
                  <a:schemeClr val="tx2"/>
                </a:solidFill>
                <a:latin typeface="Century Schoolbook (Cuerpo)"/>
              </a:rPr>
              <a:t>: Tipos de </a:t>
            </a:r>
            <a:r>
              <a:rPr lang="es-VE" b="1" dirty="0" smtClean="0">
                <a:solidFill>
                  <a:schemeClr val="tx2"/>
                </a:solidFill>
                <a:latin typeface="Century Schoolbook (Cuerpo)"/>
              </a:rPr>
              <a:t>Diseño</a:t>
            </a:r>
          </a:p>
          <a:p>
            <a:pPr>
              <a:buNone/>
            </a:pPr>
            <a:endParaRPr lang="es-VE" b="1" dirty="0" smtClean="0">
              <a:solidFill>
                <a:schemeClr val="tx2"/>
              </a:solidFill>
              <a:latin typeface="Century Schoolbook (Cuerpo)"/>
            </a:endParaRPr>
          </a:p>
          <a:p>
            <a:pPr>
              <a:buNone/>
            </a:pPr>
            <a:endParaRPr lang="es-VE" b="1" dirty="0" smtClean="0">
              <a:solidFill>
                <a:schemeClr val="tx2"/>
              </a:solidFill>
              <a:latin typeface="Century Schoolbook (Cuerpo)"/>
            </a:endParaRPr>
          </a:p>
          <a:p>
            <a:pPr>
              <a:buNone/>
            </a:pPr>
            <a:endParaRPr lang="es-VE" b="1" dirty="0" smtClean="0">
              <a:solidFill>
                <a:schemeClr val="tx2"/>
              </a:solidFill>
              <a:latin typeface="Century Schoolbook (Cuerpo)"/>
            </a:endParaRPr>
          </a:p>
          <a:p>
            <a:endParaRPr lang="es-ES" dirty="0">
              <a:latin typeface="Century Schoolbook (Cuerpo)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19</a:t>
            </a:fld>
            <a:r>
              <a:rPr lang="es-ES" smtClean="0"/>
              <a:t>/30</a:t>
            </a:r>
            <a:endParaRPr lang="es-E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71670" y="1214422"/>
            <a:ext cx="6767530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accent1"/>
              </a:buClr>
            </a:pPr>
            <a:r>
              <a:rPr lang="es-ES" b="1" dirty="0" smtClean="0">
                <a:latin typeface="Times New Roman" charset="0"/>
              </a:rPr>
              <a:t>  </a:t>
            </a:r>
            <a:r>
              <a:rPr lang="es-ES" b="1" dirty="0" smtClean="0">
                <a:latin typeface="Century Schoolbook (Títulos)"/>
              </a:rPr>
              <a:t>Esquema </a:t>
            </a:r>
            <a:r>
              <a:rPr lang="es-ES" b="1" dirty="0">
                <a:latin typeface="Century Schoolbook (Títulos)"/>
              </a:rPr>
              <a:t>en estrella</a:t>
            </a:r>
            <a:r>
              <a:rPr lang="es-MX" b="1" dirty="0">
                <a:latin typeface="Century Schoolbook (Títulos)"/>
              </a:rPr>
              <a:t>: </a:t>
            </a:r>
            <a:r>
              <a:rPr lang="es-ES_tradnl" dirty="0">
                <a:latin typeface="Century Schoolbook (Títulos)"/>
              </a:rPr>
              <a:t>si la jerarquía de dimensiones es </a:t>
            </a:r>
            <a:r>
              <a:rPr lang="es-ES_tradnl" dirty="0" smtClean="0">
                <a:latin typeface="Century Schoolbook (Títulos)"/>
              </a:rPr>
              <a:t>lineal</a:t>
            </a:r>
          </a:p>
          <a:p>
            <a:pPr lvl="1">
              <a:spcBef>
                <a:spcPct val="50000"/>
              </a:spcBef>
              <a:buClr>
                <a:srgbClr val="869241"/>
              </a:buClr>
            </a:pPr>
            <a:r>
              <a:rPr lang="es-ES_tradnl" dirty="0" smtClean="0">
                <a:latin typeface="Century Schoolbook (Títulos)"/>
              </a:rPr>
              <a:t>Esquema </a:t>
            </a:r>
            <a:r>
              <a:rPr lang="es-ES_tradnl" dirty="0" smtClean="0">
                <a:latin typeface="Century Schoolbook (Títulos)"/>
              </a:rPr>
              <a:t>relacional adaptado a la representación de datos multidimensionales. </a:t>
            </a:r>
          </a:p>
          <a:p>
            <a:pPr lvl="1"/>
            <a:r>
              <a:rPr lang="es-ES_tradnl" dirty="0" smtClean="0">
                <a:latin typeface="Century Schoolbook (Títulos)"/>
              </a:rPr>
              <a:t>Se basa en una serie de tablas que representan dimensiones unidas mediante claves ajenas, a una principal que actúa como nexo y almacena datos agregados y </a:t>
            </a:r>
            <a:r>
              <a:rPr lang="es-ES_tradnl" dirty="0" err="1" smtClean="0">
                <a:latin typeface="Century Schoolbook (Títulos)"/>
              </a:rPr>
              <a:t>precalculados</a:t>
            </a:r>
            <a:r>
              <a:rPr lang="es-ES_tradnl" dirty="0" smtClean="0">
                <a:latin typeface="Century Schoolbook (Títulos)"/>
              </a:rPr>
              <a:t>. </a:t>
            </a:r>
            <a:r>
              <a:rPr lang="es-ES_tradnl" b="1" dirty="0" smtClean="0">
                <a:latin typeface="Century Schoolbook (Títulos)"/>
              </a:rPr>
              <a:t>(Tablas no normalizadas)</a:t>
            </a:r>
            <a:endParaRPr lang="es-ES_tradnl" dirty="0" smtClean="0">
              <a:latin typeface="Century Schoolbook (Títulos)"/>
            </a:endParaRPr>
          </a:p>
          <a:p>
            <a:pPr algn="l">
              <a:spcBef>
                <a:spcPct val="50000"/>
              </a:spcBef>
              <a:buClr>
                <a:srgbClr val="869241"/>
              </a:buClr>
              <a:buFont typeface="Wingdings" pitchFamily="2" charset="2"/>
              <a:buChar char="Ø"/>
            </a:pPr>
            <a:endParaRPr lang="es-ES_tradnl" dirty="0"/>
          </a:p>
          <a:p>
            <a:pPr algn="l">
              <a:spcBef>
                <a:spcPct val="50000"/>
              </a:spcBef>
              <a:buClr>
                <a:srgbClr val="869241"/>
              </a:buClr>
              <a:buFont typeface="Wingdings" pitchFamily="2" charset="2"/>
              <a:buNone/>
            </a:pPr>
            <a:r>
              <a:rPr lang="es-ES_tradnl" dirty="0"/>
              <a:t> </a:t>
            </a:r>
          </a:p>
          <a:p>
            <a:pPr algn="l">
              <a:spcBef>
                <a:spcPct val="50000"/>
              </a:spcBef>
              <a:buClr>
                <a:srgbClr val="869241"/>
              </a:buClr>
              <a:buFont typeface="Arial" pitchFamily="34" charset="0"/>
              <a:buChar char="•"/>
            </a:pPr>
            <a:r>
              <a:rPr lang="es-ES" b="1" dirty="0">
                <a:latin typeface="Times New Roman" charset="0"/>
              </a:rPr>
              <a:t>Esquema en copo de nieve</a:t>
            </a:r>
            <a:r>
              <a:rPr lang="es-MX" b="1" dirty="0">
                <a:latin typeface="Times New Roman" charset="0"/>
              </a:rPr>
              <a:t>: </a:t>
            </a:r>
            <a:r>
              <a:rPr lang="es-ES_tradnl" dirty="0"/>
              <a:t>si la jerarquía no es lineal.</a:t>
            </a:r>
          </a:p>
          <a:p>
            <a:pPr algn="l">
              <a:spcBef>
                <a:spcPct val="50000"/>
              </a:spcBef>
              <a:buClr>
                <a:srgbClr val="869241"/>
              </a:buClr>
              <a:buFont typeface="Wingdings" pitchFamily="2" charset="2"/>
              <a:buChar char="Ø"/>
            </a:pPr>
            <a:endParaRPr lang="es-MX" b="1" dirty="0">
              <a:latin typeface="Times New Roman" charset="0"/>
            </a:endParaRPr>
          </a:p>
          <a:p>
            <a:pPr algn="l">
              <a:spcBef>
                <a:spcPct val="50000"/>
              </a:spcBef>
              <a:buClr>
                <a:srgbClr val="869241"/>
              </a:buClr>
              <a:buFont typeface="Wingdings" pitchFamily="2" charset="2"/>
              <a:buChar char="Ø"/>
            </a:pPr>
            <a:endParaRPr lang="es-MX" b="1" dirty="0">
              <a:latin typeface="Times New Roman" charset="0"/>
            </a:endParaRPr>
          </a:p>
          <a:p>
            <a:pPr algn="l">
              <a:spcBef>
                <a:spcPct val="50000"/>
              </a:spcBef>
              <a:buClr>
                <a:srgbClr val="869241"/>
              </a:buClr>
              <a:buFont typeface="Wingdings" pitchFamily="2" charset="2"/>
              <a:buChar char="Ø"/>
            </a:pPr>
            <a:endParaRPr lang="es-ES" b="1" dirty="0">
              <a:latin typeface="Times New Roman" charset="0"/>
            </a:endParaRPr>
          </a:p>
          <a:p>
            <a:pPr algn="l">
              <a:spcBef>
                <a:spcPct val="50000"/>
              </a:spcBef>
              <a:buClr>
                <a:srgbClr val="869241"/>
              </a:buClr>
              <a:buFont typeface="Wingdings" pitchFamily="2" charset="2"/>
              <a:buNone/>
            </a:pPr>
            <a:r>
              <a:rPr lang="es-MX" b="1" dirty="0">
                <a:latin typeface="Times New Roman" charset="0"/>
              </a:rPr>
              <a:t> </a:t>
            </a:r>
          </a:p>
          <a:p>
            <a:pPr algn="l">
              <a:spcBef>
                <a:spcPct val="50000"/>
              </a:spcBef>
              <a:buClr>
                <a:srgbClr val="869241"/>
              </a:buClr>
            </a:pPr>
            <a:endParaRPr lang="es-ES" b="1" dirty="0">
              <a:latin typeface="Times New Roman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357562"/>
            <a:ext cx="67056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</a:t>
            </a:r>
            <a:r>
              <a:rPr lang="es-ES" dirty="0" err="1" smtClean="0"/>
              <a:t>Cobis</a:t>
            </a:r>
            <a:r>
              <a:rPr lang="es-ES" dirty="0" smtClean="0"/>
              <a:t>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857232"/>
            <a:ext cx="6929486" cy="550072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Conceptos Básicos</a:t>
            </a:r>
          </a:p>
          <a:p>
            <a:r>
              <a:rPr lang="es-ES" dirty="0" smtClean="0"/>
              <a:t>Características de un Data </a:t>
            </a:r>
            <a:r>
              <a:rPr lang="es-ES" dirty="0" err="1" smtClean="0"/>
              <a:t>Warehouse</a:t>
            </a:r>
            <a:endParaRPr lang="es-ES" dirty="0" smtClean="0"/>
          </a:p>
          <a:p>
            <a:r>
              <a:rPr lang="es-VE" dirty="0" smtClean="0"/>
              <a:t>Arquitectura de un DW</a:t>
            </a:r>
          </a:p>
          <a:p>
            <a:r>
              <a:rPr lang="es-ES_tradnl" dirty="0" smtClean="0"/>
              <a:t>Los objetivos fundamentales de un Data </a:t>
            </a:r>
            <a:r>
              <a:rPr lang="es-ES_tradnl" dirty="0" err="1" smtClean="0"/>
              <a:t>Warehouse</a:t>
            </a:r>
            <a:endParaRPr lang="es-ES_tradnl" dirty="0" smtClean="0"/>
          </a:p>
          <a:p>
            <a:r>
              <a:rPr lang="es-ES_tradnl" dirty="0" smtClean="0"/>
              <a:t>Beneficios e Inconvenientes de un </a:t>
            </a:r>
            <a:r>
              <a:rPr lang="es-ES_tradnl" dirty="0" smtClean="0"/>
              <a:t>DW</a:t>
            </a:r>
          </a:p>
          <a:p>
            <a:r>
              <a:rPr lang="es-ES_tradnl" dirty="0" smtClean="0"/>
              <a:t>Las </a:t>
            </a:r>
            <a:r>
              <a:rPr lang="es-ES_tradnl" dirty="0" smtClean="0"/>
              <a:t>razones para que una organización implemente un </a:t>
            </a:r>
            <a:r>
              <a:rPr lang="es-ES_tradnl" dirty="0" smtClean="0"/>
              <a:t>DW</a:t>
            </a:r>
          </a:p>
          <a:p>
            <a:r>
              <a:rPr lang="es-ES_tradnl" dirty="0" smtClean="0"/>
              <a:t>Formas de modelar un DW</a:t>
            </a:r>
          </a:p>
          <a:p>
            <a:r>
              <a:rPr lang="es-ES_tradnl" dirty="0" smtClean="0"/>
              <a:t>Base </a:t>
            </a:r>
            <a:r>
              <a:rPr lang="es-ES_tradnl" dirty="0" smtClean="0"/>
              <a:t>de datos Vs  </a:t>
            </a:r>
            <a:r>
              <a:rPr lang="es-ES_tradnl" dirty="0" err="1" smtClean="0"/>
              <a:t>Datawarehouse</a:t>
            </a:r>
            <a:endParaRPr lang="es-ES_tradnl" dirty="0" smtClean="0"/>
          </a:p>
          <a:p>
            <a:r>
              <a:rPr lang="es-ES_tradnl" dirty="0" smtClean="0"/>
              <a:t>Caso de estudio: </a:t>
            </a:r>
            <a:r>
              <a:rPr lang="es-ES_tradnl" dirty="0" err="1" smtClean="0"/>
              <a:t>Pentaho</a:t>
            </a:r>
            <a:endParaRPr lang="es-ES_tradnl" dirty="0" smtClean="0"/>
          </a:p>
          <a:p>
            <a:r>
              <a:rPr lang="es-ES" dirty="0" smtClean="0"/>
              <a:t>Conclusión </a:t>
            </a:r>
          </a:p>
          <a:p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357166"/>
            <a:ext cx="6929486" cy="58293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Clr>
                <a:srgbClr val="869241"/>
              </a:buClr>
              <a:buFont typeface="Wingdings" pitchFamily="2" charset="2"/>
              <a:buNone/>
            </a:pPr>
            <a:r>
              <a:rPr lang="es-MX" b="1" dirty="0" smtClean="0">
                <a:cs typeface="Times New Roman" charset="0"/>
              </a:rPr>
              <a:t>Ventajas del esquema estrella.</a:t>
            </a: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Crea una base de datos con tiempos de respuesta rápido.</a:t>
            </a: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Diseño fácil de modificar.</a:t>
            </a: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Simula como ven los datos los usuarios finales.</a:t>
            </a: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Simplifica la navegación.</a:t>
            </a: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Facilita la interacción con herramientas.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869241"/>
              </a:buClr>
              <a:buFont typeface="Wingdings" pitchFamily="2" charset="2"/>
              <a:buNone/>
            </a:pPr>
            <a:endParaRPr lang="es-MX" b="1" dirty="0" smtClean="0"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869241"/>
              </a:buClr>
              <a:buFont typeface="Wingdings" pitchFamily="2" charset="2"/>
              <a:buNone/>
            </a:pPr>
            <a:r>
              <a:rPr lang="es-MX" b="1" dirty="0" smtClean="0">
                <a:cs typeface="Times New Roman" charset="0"/>
              </a:rPr>
              <a:t>Problemas del esquema estrella</a:t>
            </a:r>
          </a:p>
          <a:p>
            <a:pPr algn="just">
              <a:lnSpc>
                <a:spcPct val="90000"/>
              </a:lnSpc>
              <a:buClr>
                <a:srgbClr val="869241"/>
              </a:buClr>
              <a:buFont typeface="Wingdings" pitchFamily="2" charset="2"/>
              <a:buChar char="Ø"/>
            </a:pPr>
            <a:endParaRPr lang="es-MX" b="1" dirty="0" smtClean="0"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Es ad hoc (Basado en intuición y no en principios). Difícil cambiar el  esquema cuando se agregan nuevos tipos de datos o cambian las dependencias.</a:t>
            </a: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Los esquemas estrellas son físicos y no lógicos.</a:t>
            </a:r>
          </a:p>
          <a:p>
            <a:pPr algn="just">
              <a:lnSpc>
                <a:spcPct val="90000"/>
              </a:lnSpc>
            </a:pPr>
            <a:r>
              <a:rPr lang="es-MX" dirty="0" smtClean="0">
                <a:solidFill>
                  <a:srgbClr val="000000"/>
                </a:solidFill>
                <a:cs typeface="Times New Roman" charset="0"/>
              </a:rPr>
              <a:t>Las tablas Dimensión no están normalizadas por completo.</a:t>
            </a:r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20</a:t>
            </a:fld>
            <a:r>
              <a:rPr lang="es-ES" smtClean="0"/>
              <a:t>/30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</a:t>
            </a:r>
            <a:r>
              <a:rPr lang="es-ES" dirty="0" smtClean="0"/>
              <a:t> - Gledys Sulbarán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285728"/>
            <a:ext cx="6929486" cy="5900766"/>
          </a:xfrm>
        </p:spPr>
        <p:txBody>
          <a:bodyPr/>
          <a:lstStyle/>
          <a:p>
            <a:pPr>
              <a:buNone/>
            </a:pPr>
            <a:r>
              <a:rPr lang="es-ES_tradnl" sz="2000" b="1" dirty="0" smtClean="0"/>
              <a:t>	</a:t>
            </a:r>
            <a:r>
              <a:rPr lang="es-ES_tradnl" sz="1800" b="1" dirty="0" smtClean="0"/>
              <a:t>Esquema </a:t>
            </a:r>
            <a:r>
              <a:rPr lang="es-ES_tradnl" sz="1800" b="1" dirty="0" smtClean="0"/>
              <a:t>en copo de nieve: </a:t>
            </a:r>
            <a:r>
              <a:rPr lang="es-ES_tradnl" sz="1800" dirty="0" smtClean="0"/>
              <a:t>Variante del esquema </a:t>
            </a:r>
            <a:r>
              <a:rPr lang="es-ES_tradnl" sz="1800" dirty="0" smtClean="0"/>
              <a:t>de estrella que presenta las tablas de dimensión estructuradas a más de un nivel. </a:t>
            </a:r>
            <a:r>
              <a:rPr lang="es-ES_tradnl" sz="1800" b="1" dirty="0" smtClean="0"/>
              <a:t>(Tablas normalizadas)</a:t>
            </a:r>
          </a:p>
          <a:p>
            <a:pPr>
              <a:buNone/>
            </a:pPr>
            <a:endParaRPr lang="es-ES_tradnl" sz="1800" b="1" dirty="0" smtClean="0"/>
          </a:p>
          <a:p>
            <a:pPr>
              <a:buNone/>
            </a:pPr>
            <a:endParaRPr lang="es-ES_tradnl" sz="2000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_tradnl" sz="1800" b="1" dirty="0" smtClean="0"/>
              <a:t>	Constelación </a:t>
            </a:r>
            <a:r>
              <a:rPr lang="es-ES_tradnl" sz="1800" b="1" dirty="0" smtClean="0"/>
              <a:t>de estrellas: </a:t>
            </a:r>
            <a:r>
              <a:rPr lang="es-ES_tradnl" sz="1800" dirty="0" smtClean="0"/>
              <a:t>Varios esquemas en estrella y/o en copo de nieve que comparten dimensiones</a:t>
            </a:r>
            <a:r>
              <a:rPr lang="es-ES_tradnl" sz="1800" dirty="0" smtClean="0"/>
              <a:t>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21</a:t>
            </a:fld>
            <a:r>
              <a:rPr lang="es-ES" smtClean="0"/>
              <a:t>/30</a:t>
            </a:r>
            <a:endParaRPr lang="es-ES" dirty="0"/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928670"/>
            <a:ext cx="6305550" cy="2428892"/>
          </a:xfrm>
          <a:prstGeom prst="rect">
            <a:avLst/>
          </a:prstGeom>
          <a:noFill/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71876"/>
            <a:ext cx="6288087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</a:t>
            </a:r>
            <a:r>
              <a:rPr lang="es-ES" dirty="0" smtClean="0"/>
              <a:t> 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857256"/>
          </a:xfrm>
        </p:spPr>
        <p:txBody>
          <a:bodyPr>
            <a:normAutofit/>
          </a:bodyPr>
          <a:lstStyle/>
          <a:p>
            <a:r>
              <a:rPr lang="es-ES_tradnl" sz="2000" b="1" dirty="0" smtClean="0"/>
              <a:t>Esquema en copo de nieve (</a:t>
            </a:r>
            <a:r>
              <a:rPr lang="en-US" sz="2000" b="1" dirty="0" smtClean="0"/>
              <a:t>Snow Flake Schema)</a:t>
            </a:r>
            <a:r>
              <a:rPr lang="es-ES_tradnl" sz="2000" b="1" dirty="0" smtClean="0"/>
              <a:t> </a:t>
            </a:r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22</a:t>
            </a:fld>
            <a:r>
              <a:rPr lang="es-ES" smtClean="0"/>
              <a:t>/30</a:t>
            </a:r>
            <a:endParaRPr lang="es-ES" dirty="0"/>
          </a:p>
        </p:txBody>
      </p:sp>
      <p:grpSp>
        <p:nvGrpSpPr>
          <p:cNvPr id="47" name="Group 4"/>
          <p:cNvGrpSpPr>
            <a:grpSpLocks noGrp="1"/>
          </p:cNvGrpSpPr>
          <p:nvPr>
            <p:ph sz="quarter" idx="1"/>
          </p:nvPr>
        </p:nvGrpSpPr>
        <p:grpSpPr bwMode="auto">
          <a:xfrm>
            <a:off x="1928813" y="1000125"/>
            <a:ext cx="6929437" cy="5186363"/>
            <a:chOff x="336" y="1589"/>
            <a:chExt cx="5057" cy="2711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36" y="1608"/>
              <a:ext cx="4896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   </a:t>
              </a: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2029" y="2408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42" y="1850"/>
              <a:ext cx="1110" cy="110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</a:t>
              </a:r>
            </a:p>
            <a:p>
              <a:pPr algn="l"/>
              <a:r>
                <a:rPr lang="en-US">
                  <a:latin typeface="Times New Roman" charset="0"/>
                </a:rPr>
                <a:t>Día</a:t>
              </a:r>
            </a:p>
            <a:p>
              <a:pPr algn="l"/>
              <a:r>
                <a:rPr lang="en-US">
                  <a:latin typeface="Times New Roman" charset="0"/>
                </a:rPr>
                <a:t>Dia de la semana</a:t>
              </a:r>
            </a:p>
            <a:p>
              <a:pPr algn="l"/>
              <a:r>
                <a:rPr lang="en-US">
                  <a:latin typeface="Times New Roman" charset="0"/>
                </a:rPr>
                <a:t>Mes</a:t>
              </a:r>
            </a:p>
            <a:p>
              <a:pPr algn="l"/>
              <a:r>
                <a:rPr lang="en-US">
                  <a:latin typeface="Times New Roman" charset="0"/>
                </a:rPr>
                <a:t>Trimestre</a:t>
              </a:r>
            </a:p>
            <a:p>
              <a:pPr algn="l"/>
              <a:r>
                <a:rPr lang="en-US">
                  <a:latin typeface="Times New Roman" charset="0"/>
                </a:rPr>
                <a:t>Año</a:t>
              </a: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342" y="1589"/>
              <a:ext cx="504" cy="2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>
                  <a:latin typeface="Times New Roman" charset="0"/>
                </a:rPr>
                <a:t>Fecha</a:t>
              </a: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3648" y="3354"/>
              <a:ext cx="654" cy="7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</a:t>
              </a:r>
            </a:p>
            <a:p>
              <a:pPr algn="l"/>
              <a:r>
                <a:rPr lang="en-US">
                  <a:latin typeface="Times New Roman" charset="0"/>
                </a:rPr>
                <a:t>Calle</a:t>
              </a:r>
            </a:p>
            <a:p>
              <a:pPr algn="l"/>
              <a:r>
                <a:rPr lang="en-US" b="1">
                  <a:latin typeface="Times New Roman" charset="0"/>
                </a:rPr>
                <a:t>Clave de</a:t>
              </a:r>
            </a:p>
            <a:p>
              <a:pPr algn="l"/>
              <a:r>
                <a:rPr lang="en-US" b="1">
                  <a:latin typeface="Times New Roman" charset="0"/>
                </a:rPr>
                <a:t>ciudad</a:t>
              </a: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3648" y="3096"/>
              <a:ext cx="947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>
                  <a:latin typeface="Times New Roman" charset="0"/>
                </a:rPr>
                <a:t>Localización</a:t>
              </a: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1968" y="1852"/>
              <a:ext cx="11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 err="1">
                  <a:latin typeface="Times New Roman" charset="0"/>
                </a:rPr>
                <a:t>Hechos</a:t>
              </a:r>
              <a:r>
                <a:rPr lang="en-US" sz="2000" dirty="0">
                  <a:latin typeface="Times New Roman" charset="0"/>
                </a:rPr>
                <a:t>: </a:t>
              </a:r>
              <a:r>
                <a:rPr lang="en-US" sz="2000" dirty="0" err="1">
                  <a:latin typeface="Times New Roman" charset="0"/>
                </a:rPr>
                <a:t>Ventas</a:t>
              </a:r>
              <a:endParaRPr lang="en-US" sz="2000" dirty="0">
                <a:latin typeface="Times New Roman" charset="0"/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2029" y="2115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2051" y="2427"/>
              <a:ext cx="1281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b="1" dirty="0" err="1">
                  <a:latin typeface="Times New Roman" charset="0"/>
                </a:rPr>
                <a:t>Clave_Producto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2029" y="2701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051" y="2708"/>
              <a:ext cx="1269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Clave_Sucursal</a:t>
              </a:r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2029" y="2993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2016" y="3008"/>
              <a:ext cx="1316" cy="23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Clave_Localización</a:t>
              </a:r>
            </a:p>
          </p:txBody>
        </p:sp>
        <p:sp>
          <p:nvSpPr>
            <p:cNvPr id="61" name="Rectangle 18"/>
            <p:cNvSpPr>
              <a:spLocks noChangeArrowheads="1"/>
            </p:cNvSpPr>
            <p:nvPr/>
          </p:nvSpPr>
          <p:spPr bwMode="auto">
            <a:xfrm>
              <a:off x="2029" y="3286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Rectangle 19"/>
            <p:cNvSpPr>
              <a:spLocks noChangeArrowheads="1"/>
            </p:cNvSpPr>
            <p:nvPr/>
          </p:nvSpPr>
          <p:spPr bwMode="auto">
            <a:xfrm>
              <a:off x="2051" y="3318"/>
              <a:ext cx="1261" cy="21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600" b="1" dirty="0" err="1">
                  <a:latin typeface="Times New Roman" charset="0"/>
                </a:rPr>
                <a:t>Unidades_Vendidas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2029" y="3579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2051" y="3598"/>
              <a:ext cx="1261" cy="21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600" b="1">
                  <a:latin typeface="Times New Roman" charset="0"/>
                </a:rPr>
                <a:t>        Pts_Vendidas</a:t>
              </a: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2029" y="3872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2039" y="3879"/>
              <a:ext cx="1273" cy="21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600" b="1" dirty="0">
                  <a:latin typeface="Times New Roman" charset="0"/>
                </a:rPr>
                <a:t>         </a:t>
              </a:r>
              <a:r>
                <a:rPr lang="en-US" sz="1600" b="1" dirty="0" err="1">
                  <a:latin typeface="Times New Roman" charset="0"/>
                </a:rPr>
                <a:t>Venta_Media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1104" y="4044"/>
              <a:ext cx="768" cy="25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 err="1">
                  <a:latin typeface="Times New Roman" charset="0"/>
                </a:rPr>
                <a:t>Medidas</a:t>
              </a:r>
              <a:endParaRPr lang="en-US" sz="2000" dirty="0">
                <a:latin typeface="Times New Roman" charset="0"/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V="1">
              <a:off x="1698" y="3528"/>
              <a:ext cx="36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 flipV="1">
              <a:off x="1686" y="3768"/>
              <a:ext cx="378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V="1">
              <a:off x="1686" y="3960"/>
              <a:ext cx="37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 flipH="1">
              <a:off x="1433" y="3048"/>
              <a:ext cx="535" cy="31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 flipH="1" flipV="1">
              <a:off x="1488" y="2088"/>
              <a:ext cx="528" cy="1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>
              <a:off x="3264" y="3160"/>
              <a:ext cx="384" cy="1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" name="Line 31"/>
            <p:cNvSpPr>
              <a:spLocks noChangeShapeType="1"/>
            </p:cNvSpPr>
            <p:nvPr/>
          </p:nvSpPr>
          <p:spPr bwMode="auto">
            <a:xfrm flipV="1">
              <a:off x="3264" y="2064"/>
              <a:ext cx="432" cy="4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3697" y="1922"/>
              <a:ext cx="778" cy="110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</a:t>
              </a:r>
            </a:p>
            <a:p>
              <a:pPr algn="l"/>
              <a:r>
                <a:rPr lang="en-US">
                  <a:latin typeface="Times New Roman" charset="0"/>
                </a:rPr>
                <a:t>Nombre</a:t>
              </a:r>
            </a:p>
            <a:p>
              <a:pPr algn="l"/>
              <a:r>
                <a:rPr lang="en-US">
                  <a:latin typeface="Times New Roman" charset="0"/>
                </a:rPr>
                <a:t>Marca</a:t>
              </a:r>
            </a:p>
            <a:p>
              <a:pPr algn="l"/>
              <a:r>
                <a:rPr lang="en-US">
                  <a:latin typeface="Times New Roman" charset="0"/>
                </a:rPr>
                <a:t>Tipo</a:t>
              </a:r>
            </a:p>
            <a:p>
              <a:pPr algn="l"/>
              <a:r>
                <a:rPr lang="en-US" b="1">
                  <a:latin typeface="Times New Roman" charset="0"/>
                </a:rPr>
                <a:t>Clave de </a:t>
              </a:r>
            </a:p>
            <a:p>
              <a:pPr algn="l"/>
              <a:r>
                <a:rPr lang="en-US" b="1">
                  <a:latin typeface="Times New Roman" charset="0"/>
                </a:rPr>
                <a:t>suministro</a:t>
              </a:r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3696" y="1664"/>
              <a:ext cx="753" cy="2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Producto</a:t>
              </a:r>
            </a:p>
          </p:txBody>
        </p: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624" y="3329"/>
              <a:ext cx="594" cy="58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</a:t>
              </a:r>
            </a:p>
            <a:p>
              <a:pPr algn="l"/>
              <a:r>
                <a:rPr lang="en-US">
                  <a:latin typeface="Times New Roman" charset="0"/>
                </a:rPr>
                <a:t>Nombre</a:t>
              </a:r>
            </a:p>
            <a:p>
              <a:pPr algn="l"/>
              <a:r>
                <a:rPr lang="en-US">
                  <a:latin typeface="Times New Roman" charset="0"/>
                </a:rPr>
                <a:t>Tipo</a:t>
              </a: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426" y="3034"/>
              <a:ext cx="783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Sucursal</a:t>
              </a:r>
            </a:p>
          </p:txBody>
        </p:sp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4560" y="2284"/>
              <a:ext cx="576" cy="4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</a:t>
              </a:r>
            </a:p>
            <a:p>
              <a:pPr algn="l"/>
              <a:r>
                <a:rPr lang="en-US">
                  <a:latin typeface="Times New Roman" charset="0"/>
                </a:rPr>
                <a:t>Tipo</a:t>
              </a: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4560" y="2058"/>
              <a:ext cx="833" cy="2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Proveedor</a:t>
              </a:r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flipV="1">
              <a:off x="4224" y="2352"/>
              <a:ext cx="336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" name="Rectangle 39"/>
            <p:cNvSpPr>
              <a:spLocks noChangeArrowheads="1"/>
            </p:cNvSpPr>
            <p:nvPr/>
          </p:nvSpPr>
          <p:spPr bwMode="auto">
            <a:xfrm>
              <a:off x="4704" y="3408"/>
              <a:ext cx="674" cy="7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</a:t>
              </a:r>
            </a:p>
            <a:p>
              <a:pPr algn="l"/>
              <a:r>
                <a:rPr lang="en-US">
                  <a:latin typeface="Times New Roman" charset="0"/>
                </a:rPr>
                <a:t>Ciudad</a:t>
              </a:r>
            </a:p>
            <a:p>
              <a:pPr algn="l"/>
              <a:r>
                <a:rPr lang="en-US">
                  <a:latin typeface="Times New Roman" charset="0"/>
                </a:rPr>
                <a:t>Provincia</a:t>
              </a:r>
            </a:p>
            <a:p>
              <a:pPr algn="l"/>
              <a:r>
                <a:rPr lang="en-US">
                  <a:latin typeface="Times New Roman" charset="0"/>
                </a:rPr>
                <a:t>País</a:t>
              </a:r>
            </a:p>
          </p:txBody>
        </p:sp>
        <p:sp>
          <p:nvSpPr>
            <p:cNvPr id="83" name="Rectangle 40"/>
            <p:cNvSpPr>
              <a:spLocks noChangeArrowheads="1"/>
            </p:cNvSpPr>
            <p:nvPr/>
          </p:nvSpPr>
          <p:spPr bwMode="auto">
            <a:xfrm>
              <a:off x="4704" y="3168"/>
              <a:ext cx="584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>
                  <a:latin typeface="Times New Roman" charset="0"/>
                </a:rPr>
                <a:t>Ciudad</a:t>
              </a:r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 flipV="1">
              <a:off x="4272" y="3768"/>
              <a:ext cx="432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5" name="Rectangle 42"/>
            <p:cNvSpPr>
              <a:spLocks noChangeArrowheads="1"/>
            </p:cNvSpPr>
            <p:nvPr/>
          </p:nvSpPr>
          <p:spPr bwMode="auto">
            <a:xfrm>
              <a:off x="2050" y="2113"/>
              <a:ext cx="1281" cy="23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b="1">
                  <a:latin typeface="Times New Roman" charset="0"/>
                </a:rPr>
                <a:t>Clave_Fecha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</a:t>
            </a:r>
            <a:r>
              <a:rPr lang="es-ES" dirty="0" smtClean="0"/>
              <a:t> 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4572032" cy="57150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Caso de Estudio : PENTAHO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785794"/>
            <a:ext cx="6929486" cy="5400700"/>
          </a:xfrm>
        </p:spPr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 smtClean="0"/>
              <a:t>soluciones de </a:t>
            </a:r>
            <a:r>
              <a:rPr lang="es-ES" dirty="0" err="1" smtClean="0"/>
              <a:t>Pentaho</a:t>
            </a:r>
            <a:r>
              <a:rPr lang="es-ES" dirty="0" smtClean="0"/>
              <a:t> están escritas en Java y tienen un ambiente de implementación también basado en Java. Eso hace que </a:t>
            </a:r>
            <a:r>
              <a:rPr lang="es-ES" dirty="0" err="1" smtClean="0"/>
              <a:t>Pentaho</a:t>
            </a:r>
            <a:r>
              <a:rPr lang="es-ES" dirty="0" smtClean="0"/>
              <a:t> es una solución muy flexible para cubrir una amplia gama de necesidades empresariales – tanto las típicas como las sofisticadas y especificas al negocio. 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Los módulos de la plataforma </a:t>
            </a:r>
            <a:r>
              <a:rPr lang="es-ES" dirty="0" err="1" smtClean="0"/>
              <a:t>Pentaho</a:t>
            </a:r>
            <a:r>
              <a:rPr lang="es-ES" dirty="0" smtClean="0"/>
              <a:t> BI son: </a:t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err="1" smtClean="0"/>
              <a:t>Reporting</a:t>
            </a:r>
            <a:r>
              <a:rPr lang="es-ES" dirty="0" smtClean="0"/>
              <a:t> </a:t>
            </a:r>
            <a:endParaRPr lang="es-ES" dirty="0" smtClean="0"/>
          </a:p>
          <a:p>
            <a:r>
              <a:rPr lang="es-ES" b="1" dirty="0" smtClean="0"/>
              <a:t>Análisis</a:t>
            </a:r>
            <a:r>
              <a:rPr lang="es-ES" dirty="0" smtClean="0"/>
              <a:t>  </a:t>
            </a:r>
            <a:endParaRPr lang="es-ES" dirty="0" smtClean="0"/>
          </a:p>
          <a:p>
            <a:r>
              <a:rPr lang="es-ES" b="1" dirty="0" err="1" smtClean="0"/>
              <a:t>Dashboards</a:t>
            </a:r>
            <a:endParaRPr lang="es-ES" b="1" dirty="0" smtClean="0"/>
          </a:p>
          <a:p>
            <a:r>
              <a:rPr lang="es-ES" b="1" dirty="0" smtClean="0"/>
              <a:t>Data </a:t>
            </a:r>
            <a:r>
              <a:rPr lang="es-ES" b="1" dirty="0" err="1" smtClean="0"/>
              <a:t>Mining</a:t>
            </a:r>
            <a:r>
              <a:rPr lang="es-ES" dirty="0" smtClean="0"/>
              <a:t> </a:t>
            </a:r>
            <a:endParaRPr lang="es-ES" b="1" dirty="0" smtClean="0"/>
          </a:p>
          <a:p>
            <a:r>
              <a:rPr lang="es-ES" b="1" dirty="0" smtClean="0"/>
              <a:t>Integración de </a:t>
            </a:r>
            <a:r>
              <a:rPr lang="es-ES" b="1" dirty="0" smtClean="0"/>
              <a:t>Datos</a:t>
            </a:r>
            <a:r>
              <a:rPr lang="es-ES" dirty="0" smtClean="0"/>
              <a:t> 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23</a:t>
            </a:fld>
            <a:r>
              <a:rPr lang="es-ES" smtClean="0"/>
              <a:t>/30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14290"/>
            <a:ext cx="2095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</a:t>
            </a:r>
            <a:r>
              <a:rPr lang="es-ES" dirty="0" smtClean="0"/>
              <a:t> - Gledys Sulbarán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24</a:t>
            </a:fld>
            <a:r>
              <a:rPr lang="es-ES" smtClean="0"/>
              <a:t>/30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000240"/>
            <a:ext cx="4864865" cy="257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25</a:t>
            </a:fld>
            <a:r>
              <a:rPr lang="es-ES" smtClean="0"/>
              <a:t>/30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18928" y="537706"/>
            <a:ext cx="6349207" cy="539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26</a:t>
            </a:fld>
            <a:r>
              <a:rPr lang="es-ES" smtClean="0"/>
              <a:t>/30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61099" y="1319362"/>
            <a:ext cx="4864865" cy="383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Base de Datos Vs Datawarehouse</a:t>
            </a:r>
            <a:endParaRPr lang="es-ES_tradnl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endParaRPr lang="es-VE" smtClean="0">
              <a:sym typeface="Symbol" pitchFamily="18" charset="2"/>
            </a:endParaRPr>
          </a:p>
          <a:p>
            <a:pPr lvl="1"/>
            <a:endParaRPr lang="es-VE" smtClean="0">
              <a:sym typeface="Symbol" pitchFamily="18" charset="2"/>
            </a:endParaRPr>
          </a:p>
          <a:p>
            <a:pPr lvl="1"/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27</a:t>
            </a:fld>
            <a:r>
              <a:rPr lang="es-ES" dirty="0" smtClean="0"/>
              <a:t>/30</a:t>
            </a:r>
            <a:endParaRPr lang="es-ES" dirty="0"/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90975" y="1285860"/>
            <a:ext cx="6781553" cy="4540851"/>
            <a:chOff x="1545" y="867"/>
            <a:chExt cx="4023" cy="252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551" y="867"/>
              <a:ext cx="2001" cy="400"/>
              <a:chOff x="0" y="0"/>
              <a:chExt cx="1815" cy="346"/>
            </a:xfrm>
          </p:grpSpPr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72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MX" sz="2400" b="1" dirty="0">
                    <a:cs typeface="Times New Roman" charset="0"/>
                  </a:rPr>
                  <a:t>BD</a:t>
                </a:r>
                <a:endParaRPr lang="es-ES" sz="2400" dirty="0">
                  <a:cs typeface="Times New Roman" charset="0"/>
                </a:endParaRPr>
              </a:p>
              <a:p>
                <a:pPr eaLnBrk="0" hangingPunct="0"/>
                <a:endParaRPr lang="es-ES" sz="2400" dirty="0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15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52" y="867"/>
              <a:ext cx="2013" cy="400"/>
              <a:chOff x="1815" y="0"/>
              <a:chExt cx="1815" cy="346"/>
            </a:xfrm>
          </p:grpSpPr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1858" y="0"/>
                <a:ext cx="172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ES" sz="2400" b="1" dirty="0" err="1" smtClean="0">
                    <a:cs typeface="Times New Roman" charset="0"/>
                  </a:rPr>
                  <a:t>Datawarehouse</a:t>
                </a:r>
                <a:endParaRPr lang="es-ES" sz="1700" dirty="0">
                  <a:cs typeface="Times New Roman" charset="0"/>
                </a:endParaRPr>
              </a:p>
              <a:p>
                <a:pPr eaLnBrk="0" hangingPunct="0"/>
                <a:endParaRPr lang="es-ES" sz="1700" dirty="0"/>
              </a:p>
            </p:txBody>
          </p:sp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1815" y="0"/>
                <a:ext cx="1815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2400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551" y="1267"/>
              <a:ext cx="2001" cy="365"/>
              <a:chOff x="0" y="346"/>
              <a:chExt cx="1815" cy="1151"/>
            </a:xfrm>
          </p:grpSpPr>
          <p:sp>
            <p:nvSpPr>
              <p:cNvPr id="43" name="Rectangle 27"/>
              <p:cNvSpPr>
                <a:spLocks noChangeArrowheads="1"/>
              </p:cNvSpPr>
              <p:nvPr/>
            </p:nvSpPr>
            <p:spPr bwMode="auto">
              <a:xfrm>
                <a:off x="43" y="346"/>
                <a:ext cx="1729" cy="1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s-ES" sz="1700" dirty="0"/>
                  <a:t>Actualizaciones mayoritariamente</a:t>
                </a:r>
              </a:p>
            </p:txBody>
          </p:sp>
          <p:sp>
            <p:nvSpPr>
              <p:cNvPr id="44" name="Rectangle 28"/>
              <p:cNvSpPr>
                <a:spLocks noChangeArrowheads="1"/>
              </p:cNvSpPr>
              <p:nvPr/>
            </p:nvSpPr>
            <p:spPr bwMode="auto">
              <a:xfrm>
                <a:off x="0" y="346"/>
                <a:ext cx="1815" cy="115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552" y="1267"/>
              <a:ext cx="2013" cy="365"/>
              <a:chOff x="1815" y="346"/>
              <a:chExt cx="1815" cy="1151"/>
            </a:xfrm>
          </p:grpSpPr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1858" y="346"/>
                <a:ext cx="1729" cy="1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s-ES" sz="1700"/>
                  <a:t>Consultas principalmente</a:t>
                </a:r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auto">
              <a:xfrm>
                <a:off x="1815" y="346"/>
                <a:ext cx="1815" cy="115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1545" y="2808"/>
              <a:ext cx="2007" cy="552"/>
              <a:chOff x="0" y="1497"/>
              <a:chExt cx="1815" cy="806"/>
            </a:xfrm>
          </p:grpSpPr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1729" cy="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es-ES" sz="1700"/>
                  <a:t>Miles de usuarios (ej usuarios</a:t>
                </a:r>
              </a:p>
              <a:p>
                <a:pPr algn="just" eaLnBrk="0" hangingPunct="0"/>
                <a:r>
                  <a:rPr lang="es-ES" sz="1700"/>
                  <a:t>administrativos)</a:t>
                </a: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1815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3552" y="2808"/>
              <a:ext cx="2013" cy="552"/>
              <a:chOff x="1815" y="1497"/>
              <a:chExt cx="1815" cy="806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858" y="1497"/>
                <a:ext cx="1729" cy="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endParaRPr lang="en-US" sz="1700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1815" y="1497"/>
                <a:ext cx="1815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1550" y="1627"/>
              <a:ext cx="2007" cy="367"/>
              <a:chOff x="7" y="344"/>
              <a:chExt cx="1815" cy="1153"/>
            </a:xfrm>
          </p:grpSpPr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52" y="346"/>
                <a:ext cx="1729" cy="1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s-ES" sz="1700"/>
                  <a:t>Muchas</a:t>
                </a:r>
                <a:r>
                  <a:rPr lang="es-MX" sz="1700"/>
                  <a:t> </a:t>
                </a:r>
                <a:r>
                  <a:rPr lang="es-ES" sz="1700"/>
                  <a:t>transacciones pequeñas</a:t>
                </a:r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7" y="344"/>
                <a:ext cx="1815" cy="114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3549" y="1627"/>
              <a:ext cx="2019" cy="365"/>
              <a:chOff x="1815" y="346"/>
              <a:chExt cx="1815" cy="1151"/>
            </a:xfrm>
          </p:grpSpPr>
          <p:sp>
            <p:nvSpPr>
              <p:cNvPr id="33" name="Rectangle 48"/>
              <p:cNvSpPr>
                <a:spLocks noChangeArrowheads="1"/>
              </p:cNvSpPr>
              <p:nvPr/>
            </p:nvSpPr>
            <p:spPr bwMode="auto">
              <a:xfrm>
                <a:off x="1858" y="346"/>
                <a:ext cx="1729" cy="1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s-ES" sz="1700"/>
                  <a:t>Consultas largas y complejas</a:t>
                </a:r>
              </a:p>
            </p:txBody>
          </p:sp>
          <p:sp>
            <p:nvSpPr>
              <p:cNvPr id="34" name="Rectangle 49"/>
              <p:cNvSpPr>
                <a:spLocks noChangeArrowheads="1"/>
              </p:cNvSpPr>
              <p:nvPr/>
            </p:nvSpPr>
            <p:spPr bwMode="auto">
              <a:xfrm>
                <a:off x="1815" y="346"/>
                <a:ext cx="1815" cy="115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1552" y="1992"/>
              <a:ext cx="2007" cy="408"/>
              <a:chOff x="9" y="1497"/>
              <a:chExt cx="1815" cy="806"/>
            </a:xfrm>
          </p:grpSpPr>
          <p:sp>
            <p:nvSpPr>
              <p:cNvPr id="31" name="Rectangle 51"/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1729" cy="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endParaRPr lang="en-US" sz="1700"/>
              </a:p>
            </p:txBody>
          </p:sp>
          <p:sp>
            <p:nvSpPr>
              <p:cNvPr id="32" name="Rectangle 52"/>
              <p:cNvSpPr>
                <a:spLocks noChangeArrowheads="1"/>
              </p:cNvSpPr>
              <p:nvPr/>
            </p:nvSpPr>
            <p:spPr bwMode="auto">
              <a:xfrm>
                <a:off x="9" y="1497"/>
                <a:ext cx="1815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17" name="Group 53"/>
            <p:cNvGrpSpPr>
              <a:grpSpLocks/>
            </p:cNvGrpSpPr>
            <p:nvPr/>
          </p:nvGrpSpPr>
          <p:grpSpPr bwMode="auto">
            <a:xfrm>
              <a:off x="3549" y="1992"/>
              <a:ext cx="2019" cy="408"/>
              <a:chOff x="1815" y="1497"/>
              <a:chExt cx="1815" cy="806"/>
            </a:xfrm>
          </p:grpSpPr>
          <p:sp>
            <p:nvSpPr>
              <p:cNvPr id="29" name="Rectangle 54"/>
              <p:cNvSpPr>
                <a:spLocks noChangeArrowheads="1"/>
              </p:cNvSpPr>
              <p:nvPr/>
            </p:nvSpPr>
            <p:spPr bwMode="auto">
              <a:xfrm>
                <a:off x="1858" y="1497"/>
                <a:ext cx="1729" cy="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endParaRPr lang="en-US" sz="1700"/>
              </a:p>
            </p:txBody>
          </p:sp>
          <p:sp>
            <p:nvSpPr>
              <p:cNvPr id="30" name="Rectangle 55"/>
              <p:cNvSpPr>
                <a:spLocks noChangeArrowheads="1"/>
              </p:cNvSpPr>
              <p:nvPr/>
            </p:nvSpPr>
            <p:spPr bwMode="auto">
              <a:xfrm>
                <a:off x="1815" y="1497"/>
                <a:ext cx="1815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1618" y="2102"/>
              <a:ext cx="151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1700"/>
                <a:t>Mb - Gb de información</a:t>
              </a:r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3629" y="2078"/>
              <a:ext cx="148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1700"/>
                <a:t>Gb - Tb de información</a:t>
              </a:r>
            </a:p>
          </p:txBody>
        </p: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548" y="2400"/>
              <a:ext cx="2007" cy="408"/>
              <a:chOff x="0" y="1497"/>
              <a:chExt cx="1815" cy="806"/>
            </a:xfrm>
          </p:grpSpPr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1729" cy="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endParaRPr lang="en-US" sz="1700"/>
              </a:p>
            </p:txBody>
          </p:sp>
          <p:sp>
            <p:nvSpPr>
              <p:cNvPr id="28" name="Rectangle 60"/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1815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grpSp>
          <p:nvGrpSpPr>
            <p:cNvPr id="21" name="Group 61"/>
            <p:cNvGrpSpPr>
              <a:grpSpLocks/>
            </p:cNvGrpSpPr>
            <p:nvPr/>
          </p:nvGrpSpPr>
          <p:grpSpPr bwMode="auto">
            <a:xfrm>
              <a:off x="3555" y="2400"/>
              <a:ext cx="2007" cy="408"/>
              <a:chOff x="1815" y="1497"/>
              <a:chExt cx="1815" cy="806"/>
            </a:xfrm>
          </p:grpSpPr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1858" y="1497"/>
                <a:ext cx="1729" cy="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endParaRPr lang="en-US" sz="170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1815" y="1497"/>
                <a:ext cx="1815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 sz="1700"/>
              </a:p>
            </p:txBody>
          </p:sp>
        </p:grp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1671" y="2510"/>
              <a:ext cx="143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1700"/>
                <a:t>Instantáneas actuales</a:t>
              </a:r>
            </a:p>
          </p:txBody>
        </p:sp>
        <p:sp>
          <p:nvSpPr>
            <p:cNvPr id="23" name="Text Box 65"/>
            <p:cNvSpPr txBox="1">
              <a:spLocks noChangeArrowheads="1"/>
            </p:cNvSpPr>
            <p:nvPr/>
          </p:nvSpPr>
          <p:spPr bwMode="auto">
            <a:xfrm>
              <a:off x="3644" y="2486"/>
              <a:ext cx="60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s-MX" sz="1700"/>
                <a:t>H</a:t>
              </a:r>
              <a:r>
                <a:rPr lang="es-ES" sz="1700"/>
                <a:t>istoria</a:t>
              </a:r>
            </a:p>
          </p:txBody>
        </p:sp>
        <p:sp>
          <p:nvSpPr>
            <p:cNvPr id="24" name="Rectangle 66"/>
            <p:cNvSpPr>
              <a:spLocks noChangeArrowheads="1"/>
            </p:cNvSpPr>
            <p:nvPr/>
          </p:nvSpPr>
          <p:spPr bwMode="auto">
            <a:xfrm>
              <a:off x="3600" y="2832"/>
              <a:ext cx="1968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s-MX" sz="1700"/>
                <a:t>C</a:t>
              </a:r>
              <a:r>
                <a:rPr lang="es-ES" sz="1700"/>
                <a:t>ientos de usuarios (ej usuarios</a:t>
              </a:r>
              <a:r>
                <a:rPr lang="es-MX" sz="1700"/>
                <a:t> 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s-ES" sz="1700"/>
                <a:t>que toman decisiones)</a:t>
              </a:r>
            </a:p>
          </p:txBody>
        </p:sp>
      </p:grpSp>
      <p:sp>
        <p:nvSpPr>
          <p:cNvPr id="5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Vanessa Cobis-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Conclusión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 err="1" smtClean="0"/>
              <a:t>datawarehouse</a:t>
            </a:r>
            <a:r>
              <a:rPr lang="es-ES_tradnl" dirty="0" smtClean="0"/>
              <a:t> pretende conseguir un objetivo básico : </a:t>
            </a:r>
          </a:p>
          <a:p>
            <a:pPr lvl="1"/>
            <a:r>
              <a:rPr lang="es-ES_tradnl" dirty="0" smtClean="0"/>
              <a:t>“ Proporcionar la información adecuada para la persona correcta en el tiempo preciso”</a:t>
            </a:r>
          </a:p>
          <a:p>
            <a:r>
              <a:rPr lang="es-ES_tradnl" dirty="0" smtClean="0"/>
              <a:t> Campo formado a partir de la integración de diferentes tecnologías y experiencias. No resulta sencillo implantarlo.</a:t>
            </a:r>
          </a:p>
          <a:p>
            <a:r>
              <a:rPr lang="es-ES_tradnl" dirty="0" smtClean="0"/>
              <a:t> Ayudar a mejorar la productividad de la empresa, por medio de la conversión, transformación e integración de los datos operacionales de la misma.</a:t>
            </a:r>
            <a:endParaRPr lang="es-MX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28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643042" y="857232"/>
            <a:ext cx="7215206" cy="5072098"/>
          </a:xfrm>
        </p:spPr>
        <p:txBody>
          <a:bodyPr>
            <a:normAutofit/>
          </a:bodyPr>
          <a:lstStyle/>
          <a:p>
            <a:pPr lvl="0"/>
            <a:r>
              <a:rPr lang="es-ES_tradnl" dirty="0" smtClean="0">
                <a:solidFill>
                  <a:schemeClr val="tx2"/>
                </a:solidFill>
              </a:rPr>
              <a:t>Ralph </a:t>
            </a:r>
            <a:r>
              <a:rPr lang="es-ES_tradnl" dirty="0" err="1" smtClean="0">
                <a:solidFill>
                  <a:schemeClr val="tx2"/>
                </a:solidFill>
              </a:rPr>
              <a:t>Kimball</a:t>
            </a:r>
            <a:r>
              <a:rPr lang="es-ES_tradnl" dirty="0" smtClean="0">
                <a:solidFill>
                  <a:schemeClr val="tx2"/>
                </a:solidFill>
              </a:rPr>
              <a:t>, </a:t>
            </a:r>
            <a:r>
              <a:rPr lang="es-ES" dirty="0" err="1" smtClean="0">
                <a:solidFill>
                  <a:schemeClr val="tx2"/>
                </a:solidFill>
              </a:rPr>
              <a:t>Margy</a:t>
            </a:r>
            <a:r>
              <a:rPr lang="es-ES" dirty="0" smtClean="0">
                <a:solidFill>
                  <a:schemeClr val="tx2"/>
                </a:solidFill>
              </a:rPr>
              <a:t> Ross </a:t>
            </a:r>
            <a:r>
              <a:rPr lang="es-ES" b="1" dirty="0" err="1" smtClean="0">
                <a:solidFill>
                  <a:schemeClr val="tx2"/>
                </a:solidFill>
              </a:rPr>
              <a:t>The</a:t>
            </a:r>
            <a:r>
              <a:rPr lang="es-ES" b="1" dirty="0" smtClean="0">
                <a:solidFill>
                  <a:schemeClr val="tx2"/>
                </a:solidFill>
              </a:rPr>
              <a:t> Data </a:t>
            </a:r>
            <a:r>
              <a:rPr lang="es-ES" b="1" dirty="0" err="1" smtClean="0">
                <a:solidFill>
                  <a:schemeClr val="tx2"/>
                </a:solidFill>
              </a:rPr>
              <a:t>Warehouse</a:t>
            </a:r>
            <a:r>
              <a:rPr lang="es-ES" b="1" dirty="0" smtClean="0">
                <a:solidFill>
                  <a:schemeClr val="tx2"/>
                </a:solidFill>
              </a:rPr>
              <a:t> </a:t>
            </a:r>
            <a:r>
              <a:rPr lang="es-ES" b="1" dirty="0" err="1" smtClean="0">
                <a:solidFill>
                  <a:schemeClr val="tx2"/>
                </a:solidFill>
              </a:rPr>
              <a:t>Toolkit</a:t>
            </a:r>
            <a:r>
              <a:rPr lang="es-ES" b="1" dirty="0" smtClean="0">
                <a:solidFill>
                  <a:schemeClr val="tx2"/>
                </a:solidFill>
              </a:rPr>
              <a:t> 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_tradnl" dirty="0" smtClean="0">
                <a:solidFill>
                  <a:schemeClr val="tx2"/>
                </a:solidFill>
              </a:rPr>
              <a:t>“</a:t>
            </a:r>
            <a:r>
              <a:rPr lang="es-ES_tradnl" i="1" dirty="0" err="1" smtClean="0">
                <a:solidFill>
                  <a:schemeClr val="tx2"/>
                </a:solidFill>
              </a:rPr>
              <a:t>The</a:t>
            </a:r>
            <a:r>
              <a:rPr lang="es-ES_tradnl" i="1" dirty="0" smtClean="0">
                <a:solidFill>
                  <a:schemeClr val="tx2"/>
                </a:solidFill>
              </a:rPr>
              <a:t> Complete Guide </a:t>
            </a:r>
            <a:r>
              <a:rPr lang="es-ES_tradnl" i="1" dirty="0" err="1" smtClean="0">
                <a:solidFill>
                  <a:schemeClr val="tx2"/>
                </a:solidFill>
              </a:rPr>
              <a:t>to</a:t>
            </a:r>
            <a:r>
              <a:rPr lang="es-ES_tradnl" i="1" dirty="0" smtClean="0">
                <a:solidFill>
                  <a:schemeClr val="tx2"/>
                </a:solidFill>
              </a:rPr>
              <a:t> Dimensional </a:t>
            </a:r>
            <a:r>
              <a:rPr lang="es-ES_tradnl" i="1" dirty="0" err="1" smtClean="0">
                <a:solidFill>
                  <a:schemeClr val="tx2"/>
                </a:solidFill>
              </a:rPr>
              <a:t>Modeling</a:t>
            </a:r>
            <a:r>
              <a:rPr lang="es-ES_tradnl" dirty="0" smtClean="0">
                <a:solidFill>
                  <a:schemeClr val="tx2"/>
                </a:solidFill>
              </a:rPr>
              <a:t>” </a:t>
            </a:r>
            <a:r>
              <a:rPr lang="es-ES_tradnl" dirty="0" err="1" smtClean="0">
                <a:solidFill>
                  <a:schemeClr val="tx2"/>
                </a:solidFill>
              </a:rPr>
              <a:t>Second</a:t>
            </a:r>
            <a:r>
              <a:rPr lang="es-ES_tradnl" dirty="0" smtClean="0">
                <a:solidFill>
                  <a:schemeClr val="tx2"/>
                </a:solidFill>
              </a:rPr>
              <a:t> </a:t>
            </a:r>
            <a:r>
              <a:rPr lang="es-ES_tradnl" dirty="0" err="1" smtClean="0">
                <a:solidFill>
                  <a:schemeClr val="tx2"/>
                </a:solidFill>
              </a:rPr>
              <a:t>Edition</a:t>
            </a:r>
            <a:r>
              <a:rPr lang="es-ES_tradnl" dirty="0" smtClean="0">
                <a:solidFill>
                  <a:schemeClr val="tx2"/>
                </a:solidFill>
              </a:rPr>
              <a:t>.</a:t>
            </a:r>
            <a:endParaRPr lang="es-ES" dirty="0" smtClean="0">
              <a:solidFill>
                <a:schemeClr val="tx2"/>
              </a:solidFill>
            </a:endParaRPr>
          </a:p>
          <a:p>
            <a:pPr lvl="0"/>
            <a:r>
              <a:rPr lang="es-ES_tradnl" u="sng" dirty="0" smtClean="0">
                <a:solidFill>
                  <a:schemeClr val="tx2"/>
                </a:solidFill>
                <a:hlinkClick r:id="rId3"/>
              </a:rPr>
              <a:t>http://es.wikipedia.org/wiki/Almacén_de_datos</a:t>
            </a:r>
            <a:r>
              <a:rPr lang="es-ES_tradnl" dirty="0" smtClean="0">
                <a:solidFill>
                  <a:schemeClr val="tx2"/>
                </a:solidFill>
              </a:rPr>
              <a:t> </a:t>
            </a:r>
            <a:endParaRPr lang="es-ES" dirty="0" smtClean="0">
              <a:solidFill>
                <a:schemeClr val="tx2"/>
              </a:solidFill>
            </a:endParaRPr>
          </a:p>
          <a:p>
            <a:pPr lvl="0"/>
            <a:r>
              <a:rPr lang="es-ES_tradnl" u="sng" dirty="0" smtClean="0">
                <a:solidFill>
                  <a:schemeClr val="tx2"/>
                </a:solidFill>
                <a:hlinkClick r:id="rId4"/>
              </a:rPr>
              <a:t>http://www.ongei.gob.pe/publica/metodologias/Lib5084/INDEX.HTM</a:t>
            </a:r>
            <a:endParaRPr lang="es-ES" dirty="0" smtClean="0">
              <a:solidFill>
                <a:schemeClr val="tx2"/>
              </a:solidFill>
            </a:endParaRPr>
          </a:p>
          <a:p>
            <a:r>
              <a:rPr lang="es-ES_tradnl" u="sng" dirty="0" smtClean="0">
                <a:solidFill>
                  <a:schemeClr val="tx2"/>
                </a:solidFill>
                <a:hlinkClick r:id="rId5"/>
              </a:rPr>
              <a:t>http://www.fing.edu.uy/inco/grupos/csi/esp/Publicaciones/2001/tr0118-vp.pdf</a:t>
            </a:r>
            <a:endParaRPr lang="es-ES" dirty="0" smtClean="0">
              <a:solidFill>
                <a:schemeClr val="tx2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29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3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857232"/>
            <a:ext cx="6929486" cy="5500726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s-MX" b="1" i="1" dirty="0" smtClean="0"/>
              <a:t>“</a:t>
            </a:r>
            <a:r>
              <a:rPr lang="es-ES" b="1" i="1" dirty="0" smtClean="0"/>
              <a:t> Las organizaciones tienen un insaciable apetito de datos, pero frecuentemente les faltan las enzimas necesarias para digerirlos”</a:t>
            </a:r>
          </a:p>
          <a:p>
            <a:pPr>
              <a:spcBef>
                <a:spcPct val="50000"/>
              </a:spcBef>
              <a:buNone/>
            </a:pPr>
            <a:r>
              <a:rPr lang="es-MX" b="1" dirty="0" smtClean="0">
                <a:latin typeface="Times New Roman" charset="0"/>
              </a:rPr>
              <a:t>						“</a:t>
            </a:r>
            <a:r>
              <a:rPr lang="es-ES" b="1" dirty="0" smtClean="0">
                <a:latin typeface="Times New Roman" charset="0"/>
              </a:rPr>
              <a:t> </a:t>
            </a:r>
            <a:r>
              <a:rPr lang="es-ES" b="1" dirty="0" err="1" smtClean="0">
                <a:latin typeface="Times New Roman" charset="0"/>
              </a:rPr>
              <a:t>Neil</a:t>
            </a:r>
            <a:r>
              <a:rPr lang="es-ES" b="1" dirty="0" smtClean="0">
                <a:latin typeface="Times New Roman" charset="0"/>
              </a:rPr>
              <a:t> </a:t>
            </a:r>
            <a:r>
              <a:rPr lang="es-ES" b="1" dirty="0" err="1" smtClean="0">
                <a:latin typeface="Times New Roman" charset="0"/>
              </a:rPr>
              <a:t>Raden</a:t>
            </a:r>
            <a:r>
              <a:rPr lang="es-ES" b="1" dirty="0" smtClean="0">
                <a:latin typeface="Times New Roman" charset="0"/>
              </a:rPr>
              <a:t>”</a:t>
            </a:r>
          </a:p>
          <a:p>
            <a:pPr>
              <a:spcBef>
                <a:spcPct val="50000"/>
              </a:spcBef>
            </a:pPr>
            <a:endParaRPr lang="es-MX" i="1" dirty="0" smtClean="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s-VE" b="1" i="1" dirty="0" smtClean="0"/>
              <a:t>“</a:t>
            </a:r>
            <a:r>
              <a:rPr lang="es-MX" b="1" i="1" dirty="0" smtClean="0"/>
              <a:t> </a:t>
            </a:r>
            <a:r>
              <a:rPr lang="es-VE" b="1" i="1" dirty="0" smtClean="0"/>
              <a:t>Una organización puede ser rica en datos y pobre en</a:t>
            </a:r>
            <a:r>
              <a:rPr lang="es-MX" b="1" i="1" dirty="0" smtClean="0"/>
              <a:t> </a:t>
            </a:r>
            <a:r>
              <a:rPr lang="es-VE" b="1" i="1" dirty="0" smtClean="0"/>
              <a:t>información,</a:t>
            </a:r>
            <a:r>
              <a:rPr lang="es-MX" b="1" i="1" dirty="0" smtClean="0"/>
              <a:t> </a:t>
            </a:r>
            <a:r>
              <a:rPr lang="es-VE" b="1" i="1" dirty="0" smtClean="0"/>
              <a:t>sino sabe como identificar, resumir y categorizar los</a:t>
            </a:r>
            <a:r>
              <a:rPr lang="es-MX" b="1" i="1" dirty="0" smtClean="0"/>
              <a:t> </a:t>
            </a:r>
            <a:r>
              <a:rPr lang="es-VE" b="1" i="1" dirty="0" smtClean="0"/>
              <a:t>datos”. </a:t>
            </a:r>
          </a:p>
          <a:p>
            <a:pPr>
              <a:spcBef>
                <a:spcPct val="20000"/>
              </a:spcBef>
              <a:buNone/>
            </a:pPr>
            <a:r>
              <a:rPr lang="es-VE" sz="2000" b="1" i="1" dirty="0" smtClean="0">
                <a:cs typeface="Times New Roman" charset="0"/>
              </a:rPr>
              <a:t>				</a:t>
            </a:r>
          </a:p>
          <a:p>
            <a:pPr algn="r">
              <a:spcBef>
                <a:spcPct val="20000"/>
              </a:spcBef>
              <a:buNone/>
            </a:pPr>
            <a:r>
              <a:rPr lang="es-VE" sz="2000" b="1" i="1" dirty="0" smtClean="0">
                <a:cs typeface="Times New Roman" charset="0"/>
              </a:rPr>
              <a:t>				 MADNICK, 1993</a:t>
            </a:r>
            <a:endParaRPr lang="es-ES" sz="2000" b="1" i="1" dirty="0">
              <a:cs typeface="Times New Roman" charset="0"/>
            </a:endParaRPr>
          </a:p>
        </p:txBody>
      </p:sp>
      <p:sp>
        <p:nvSpPr>
          <p:cNvPr id="9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</a:t>
            </a:r>
            <a:r>
              <a:rPr lang="es-ES" dirty="0" smtClean="0"/>
              <a:t> </a:t>
            </a:r>
            <a:r>
              <a:rPr lang="es-ES" dirty="0" smtClean="0"/>
              <a:t>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428860" y="2643182"/>
            <a:ext cx="5643602" cy="642942"/>
          </a:xfrm>
        </p:spPr>
        <p:txBody>
          <a:bodyPr/>
          <a:lstStyle/>
          <a:p>
            <a:pPr algn="ctr"/>
            <a:r>
              <a:rPr lang="es-ES" dirty="0" smtClean="0"/>
              <a:t>Gracias por su atención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30</a:t>
            </a:fld>
            <a:r>
              <a:rPr lang="es-ES" dirty="0" smtClean="0"/>
              <a:t>/30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4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785918" y="785794"/>
            <a:ext cx="7215206" cy="5500726"/>
          </a:xfrm>
        </p:spPr>
        <p:txBody>
          <a:bodyPr>
            <a:normAutofit fontScale="92500" lnSpcReduction="20000"/>
          </a:bodyPr>
          <a:lstStyle/>
          <a:p>
            <a:r>
              <a:rPr lang="es-MX" i="1" dirty="0" smtClean="0"/>
              <a:t>“</a:t>
            </a:r>
            <a:r>
              <a:rPr lang="es-VE" i="1" dirty="0" smtClean="0"/>
              <a:t>Conjunto de datos integrados orientados a materia que varían con el tiempo y que no son transitorios, los cuales soportan el proceso de toma de decisiones de una administración.”</a:t>
            </a:r>
            <a:r>
              <a:rPr lang="es-VE" b="1" i="1" dirty="0" smtClean="0"/>
              <a:t> 		</a:t>
            </a:r>
            <a:r>
              <a:rPr lang="es-VE" b="1" dirty="0" smtClean="0"/>
              <a:t>Bill </a:t>
            </a:r>
            <a:r>
              <a:rPr lang="es-VE" b="1" dirty="0" err="1" smtClean="0"/>
              <a:t>Inmon</a:t>
            </a:r>
            <a:endParaRPr lang="es-ES" dirty="0" smtClean="0"/>
          </a:p>
          <a:p>
            <a:endParaRPr lang="es-ES" dirty="0" smtClean="0"/>
          </a:p>
          <a:p>
            <a:r>
              <a:rPr lang="es-ES_tradnl" i="1" dirty="0" smtClean="0"/>
              <a:t>“Consiste en el manejo de las herramientas que permiten a los altos directivos acceder a la información que ellos necesitan para tomar decisiones dentro de su institución. Estos sistemas transforman los datos en información de fácil y accesible formato, y la distribuyen donde es necesaria para la toma de decisiones” </a:t>
            </a:r>
            <a:r>
              <a:rPr lang="es-ES_tradnl" b="1" dirty="0" err="1" smtClean="0"/>
              <a:t>Hartman</a:t>
            </a:r>
            <a:endParaRPr lang="es-ES" dirty="0" smtClean="0"/>
          </a:p>
          <a:p>
            <a:endParaRPr lang="es-ES" dirty="0" smtClean="0"/>
          </a:p>
          <a:p>
            <a:r>
              <a:rPr lang="es-ES_tradnl" i="1" dirty="0" smtClean="0"/>
              <a:t>“Una colección  de datos orientados a los asuntos del negocio, íntegros, variables en el tiempo y no volátiles para el soporte del proceso de toma de decisiones de los altos directivos” </a:t>
            </a:r>
            <a:r>
              <a:rPr lang="es-ES_tradnl" b="1" dirty="0" smtClean="0"/>
              <a:t>Collins</a:t>
            </a:r>
            <a:endParaRPr lang="es-ES" dirty="0" smtClean="0"/>
          </a:p>
          <a:p>
            <a:endParaRPr lang="es-VE" dirty="0" smtClean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214290"/>
            <a:ext cx="6929486" cy="50005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C</a:t>
            </a:r>
            <a:r>
              <a:rPr lang="es-ES" sz="2400" dirty="0" smtClean="0"/>
              <a:t>onceptos relacionados  a data </a:t>
            </a:r>
            <a:r>
              <a:rPr lang="es-ES" sz="2400" dirty="0" err="1" smtClean="0"/>
              <a:t>warehouse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785794"/>
            <a:ext cx="6929486" cy="5400700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s-MX" sz="8000" b="1" dirty="0" smtClean="0"/>
              <a:t>Data </a:t>
            </a:r>
            <a:r>
              <a:rPr lang="es-MX" sz="8000" b="1" dirty="0" err="1" smtClean="0"/>
              <a:t>Marts</a:t>
            </a:r>
            <a:r>
              <a:rPr lang="es-MX" sz="8000" b="1" dirty="0" smtClean="0"/>
              <a:t>: </a:t>
            </a:r>
            <a:r>
              <a:rPr lang="es-MX" sz="8000" dirty="0" smtClean="0"/>
              <a:t>Es un subconjunto del Data </a:t>
            </a:r>
            <a:r>
              <a:rPr lang="es-MX" sz="8000" dirty="0" err="1" smtClean="0"/>
              <a:t>Warehouse</a:t>
            </a:r>
            <a:r>
              <a:rPr lang="es-MX" sz="8000" dirty="0" smtClean="0"/>
              <a:t>, usado normalmente para el análisis parcial de los datos. </a:t>
            </a:r>
            <a:r>
              <a:rPr lang="es-MX" sz="8000" dirty="0" err="1" smtClean="0"/>
              <a:t>Ej</a:t>
            </a:r>
            <a:r>
              <a:rPr lang="es-MX" sz="8000" dirty="0" smtClean="0"/>
              <a:t>: El Data </a:t>
            </a:r>
            <a:r>
              <a:rPr lang="es-MX" sz="8000" dirty="0" err="1" smtClean="0"/>
              <a:t>Mart</a:t>
            </a:r>
            <a:r>
              <a:rPr lang="es-MX" sz="8000" dirty="0" smtClean="0"/>
              <a:t> de los datos del departamento ventas y el Data </a:t>
            </a:r>
            <a:r>
              <a:rPr lang="es-MX" sz="8000" dirty="0" err="1" smtClean="0"/>
              <a:t>Mart</a:t>
            </a:r>
            <a:r>
              <a:rPr lang="es-MX" sz="8000" dirty="0" smtClean="0"/>
              <a:t> de Inventarios. </a:t>
            </a:r>
            <a:endParaRPr lang="es-MX" sz="8000" dirty="0" smtClean="0"/>
          </a:p>
          <a:p>
            <a:pPr lvl="0" algn="just"/>
            <a:endParaRPr lang="es-MX" sz="8000" dirty="0" smtClean="0"/>
          </a:p>
          <a:p>
            <a:pPr lvl="0" algn="just"/>
            <a:r>
              <a:rPr lang="es-MX" sz="8000" b="1" dirty="0" smtClean="0"/>
              <a:t>Data </a:t>
            </a:r>
            <a:r>
              <a:rPr lang="es-MX" sz="8000" b="1" dirty="0" err="1" smtClean="0"/>
              <a:t>Mining</a:t>
            </a:r>
            <a:r>
              <a:rPr lang="es-MX" sz="8000" b="1" dirty="0" smtClean="0"/>
              <a:t>: </a:t>
            </a:r>
            <a:r>
              <a:rPr lang="es-MX" sz="8000" dirty="0" smtClean="0"/>
              <a:t>Es el descubrimiento de conocimiento oculto en las bases de datos. Relaciones entre estos y tendencias que permiten una toma de decisiones acertada.  </a:t>
            </a:r>
            <a:endParaRPr lang="es-MX" sz="8000" dirty="0" smtClean="0"/>
          </a:p>
          <a:p>
            <a:pPr lvl="0" algn="just">
              <a:buNone/>
            </a:pPr>
            <a:endParaRPr lang="es-ES" sz="8000" dirty="0" smtClean="0"/>
          </a:p>
          <a:p>
            <a:pPr lvl="0" algn="just"/>
            <a:r>
              <a:rPr lang="es-MX" sz="8000" b="1" dirty="0" smtClean="0"/>
              <a:t>OLTP (Online </a:t>
            </a:r>
            <a:r>
              <a:rPr lang="es-MX" sz="8000" b="1" dirty="0" err="1" smtClean="0"/>
              <a:t>Transaction</a:t>
            </a:r>
            <a:r>
              <a:rPr lang="es-MX" sz="8000" b="1" dirty="0" smtClean="0"/>
              <a:t> </a:t>
            </a:r>
            <a:r>
              <a:rPr lang="es-MX" sz="8000" b="1" dirty="0" err="1" smtClean="0"/>
              <a:t>Proccesing</a:t>
            </a:r>
            <a:r>
              <a:rPr lang="es-MX" sz="8000" b="1" dirty="0" smtClean="0"/>
              <a:t>): </a:t>
            </a:r>
            <a:r>
              <a:rPr lang="es-MX" sz="8000" dirty="0" smtClean="0"/>
              <a:t>Se les llama así a las aplicaciones orientadas principalmente a la inserción, actualización y eliminación de datos, diseñada casi siempre usando el modelo Relacional. Estos sistemas están optimizados para realizar estas operaciones en un tiempo corto. </a:t>
            </a:r>
            <a:endParaRPr lang="es-MX" sz="8000" dirty="0" smtClean="0"/>
          </a:p>
          <a:p>
            <a:pPr lvl="0" algn="just"/>
            <a:endParaRPr lang="es-MX" sz="8000" dirty="0" smtClean="0"/>
          </a:p>
          <a:p>
            <a:pPr algn="just"/>
            <a:r>
              <a:rPr lang="es-MX" sz="8000" b="1" dirty="0" smtClean="0"/>
              <a:t>OLAP (Online </a:t>
            </a:r>
            <a:r>
              <a:rPr lang="es-MX" sz="8000" b="1" dirty="0" err="1" smtClean="0"/>
              <a:t>Analitical</a:t>
            </a:r>
            <a:r>
              <a:rPr lang="es-MX" sz="8000" b="1" dirty="0" smtClean="0"/>
              <a:t> </a:t>
            </a:r>
            <a:r>
              <a:rPr lang="es-MX" sz="8000" b="1" dirty="0" err="1" smtClean="0"/>
              <a:t>Proccesing</a:t>
            </a:r>
            <a:r>
              <a:rPr lang="es-MX" sz="8000" b="1" dirty="0" smtClean="0"/>
              <a:t>): </a:t>
            </a:r>
            <a:r>
              <a:rPr lang="es-MX" sz="8000" dirty="0" smtClean="0"/>
              <a:t>Son los sistemas que se usan para analizar los datos que las OLTP introducen en la Base de Datos.</a:t>
            </a:r>
          </a:p>
          <a:p>
            <a:pPr lvl="0" algn="just">
              <a:buNone/>
            </a:pPr>
            <a:endParaRPr lang="es-MX" sz="8000" dirty="0" smtClean="0"/>
          </a:p>
          <a:p>
            <a:pPr lvl="0" algn="just">
              <a:buNone/>
            </a:pPr>
            <a:endParaRPr lang="es-MX" sz="8000" dirty="0" smtClean="0"/>
          </a:p>
          <a:p>
            <a:pPr lvl="0" algn="just">
              <a:buNone/>
            </a:pPr>
            <a:endParaRPr lang="es-MX" sz="8000" dirty="0" smtClean="0"/>
          </a:p>
          <a:p>
            <a:pPr lvl="0" algn="just">
              <a:buNone/>
            </a:pPr>
            <a:endParaRPr lang="es-ES" sz="8000" dirty="0" smtClean="0"/>
          </a:p>
          <a:p>
            <a:pPr algn="just">
              <a:buNone/>
            </a:pPr>
            <a:r>
              <a:rPr lang="es-ES_tradnl" sz="8000" dirty="0" smtClean="0"/>
              <a:t> </a:t>
            </a:r>
            <a:endParaRPr lang="es-ES" sz="8000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  <a:p>
            <a:r>
              <a:rPr lang="es-ES_tradnl" dirty="0" smtClean="0"/>
              <a:t> 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5</a:t>
            </a:fld>
            <a:r>
              <a:rPr lang="es-ES" smtClean="0"/>
              <a:t>/30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285728"/>
            <a:ext cx="6929486" cy="5900766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s-ES_tradnl" sz="8000" b="1" dirty="0" smtClean="0"/>
              <a:t>Cubos </a:t>
            </a:r>
            <a:r>
              <a:rPr lang="es-ES_tradnl" sz="8000" b="1" dirty="0" smtClean="0"/>
              <a:t>de información: </a:t>
            </a:r>
            <a:r>
              <a:rPr lang="es-ES_tradnl" sz="8000" dirty="0" smtClean="0"/>
              <a:t>Un cubo OLAP contendrá datos de una determinada variable que se desea analizar</a:t>
            </a:r>
            <a:r>
              <a:rPr lang="es-ES_tradnl" sz="8000" dirty="0" smtClean="0"/>
              <a:t>.</a:t>
            </a:r>
          </a:p>
          <a:p>
            <a:pPr lvl="0" algn="just">
              <a:buNone/>
            </a:pPr>
            <a:endParaRPr lang="es-ES" sz="8000" u="sng" dirty="0" smtClean="0"/>
          </a:p>
          <a:p>
            <a:pPr lvl="0" algn="just"/>
            <a:r>
              <a:rPr lang="es-ES_tradnl" sz="8000" b="1" dirty="0" smtClean="0"/>
              <a:t>Dimensiones:</a:t>
            </a:r>
            <a:r>
              <a:rPr lang="es-ES_tradnl" sz="8000" dirty="0" smtClean="0"/>
              <a:t> Las dimensiones de un cubo son atributos relativos a las variables, son las perspectivas de análisis de las variables (forman parte de la tabla de dimensiones), como por ejemplo: descripciones, nombres, zonas, rangos de tiempo, etc.  </a:t>
            </a:r>
            <a:endParaRPr lang="es-ES_tradnl" sz="8000" dirty="0" smtClean="0"/>
          </a:p>
          <a:p>
            <a:pPr lvl="0" algn="just">
              <a:buNone/>
            </a:pPr>
            <a:endParaRPr lang="es-ES" sz="8000" dirty="0" smtClean="0"/>
          </a:p>
          <a:p>
            <a:pPr lvl="0"/>
            <a:r>
              <a:rPr lang="es-ES_tradnl" sz="8000" b="1" dirty="0" smtClean="0"/>
              <a:t>Variables</a:t>
            </a:r>
            <a:r>
              <a:rPr lang="es-ES_tradnl" sz="8000" b="1" dirty="0" smtClean="0"/>
              <a:t>:</a:t>
            </a:r>
            <a:r>
              <a:rPr lang="es-ES_tradnl" sz="8000" dirty="0" smtClean="0"/>
              <a:t> También llamadas “</a:t>
            </a:r>
            <a:r>
              <a:rPr lang="es-ES_tradnl" sz="8000" b="1" dirty="0" smtClean="0"/>
              <a:t>indicadores de gestión</a:t>
            </a:r>
            <a:r>
              <a:rPr lang="es-ES_tradnl" sz="8000" dirty="0" smtClean="0"/>
              <a:t>”, son los datos que están siendo analizados</a:t>
            </a:r>
            <a:r>
              <a:rPr lang="es-ES_tradnl" sz="8000" dirty="0" smtClean="0"/>
              <a:t>.</a:t>
            </a:r>
          </a:p>
          <a:p>
            <a:pPr lvl="0">
              <a:buNone/>
            </a:pPr>
            <a:endParaRPr lang="es-ES_tradnl" sz="8000" i="1" u="sng" dirty="0" smtClean="0"/>
          </a:p>
          <a:p>
            <a:pPr lvl="0"/>
            <a:r>
              <a:rPr lang="es-ES_tradnl" sz="8000" b="1" dirty="0" smtClean="0"/>
              <a:t>Hecho:</a:t>
            </a:r>
            <a:r>
              <a:rPr lang="es-ES_tradnl" sz="8000" dirty="0" smtClean="0"/>
              <a:t> Llamamos evento o </a:t>
            </a:r>
            <a:r>
              <a:rPr lang="es-ES_tradnl" sz="8000" b="1" dirty="0" smtClean="0"/>
              <a:t>Hecho</a:t>
            </a:r>
            <a:r>
              <a:rPr lang="es-ES_tradnl" sz="8000" dirty="0" smtClean="0"/>
              <a:t> a una operación que se realiza en el negocio en un tiempo determinado</a:t>
            </a:r>
            <a:r>
              <a:rPr lang="es-ES_tradnl" sz="8000" dirty="0" smtClean="0"/>
              <a:t>.</a:t>
            </a:r>
          </a:p>
          <a:p>
            <a:pPr lvl="0"/>
            <a:endParaRPr lang="es-ES_tradnl" sz="8000" dirty="0" smtClean="0"/>
          </a:p>
          <a:p>
            <a:r>
              <a:rPr lang="es-ES_tradnl" sz="8000" b="1" dirty="0" smtClean="0"/>
              <a:t>Medida: </a:t>
            </a:r>
            <a:r>
              <a:rPr lang="es-ES_tradnl" sz="8000" dirty="0" smtClean="0"/>
              <a:t>  Una </a:t>
            </a:r>
            <a:r>
              <a:rPr lang="es-ES_tradnl" sz="8000" b="1" dirty="0" smtClean="0"/>
              <a:t>Medida</a:t>
            </a:r>
            <a:r>
              <a:rPr lang="es-ES_tradnl" sz="8000" dirty="0" smtClean="0"/>
              <a:t> es una propiedad de un Hecho (casi siempre numérica), que es usada para su análisis. </a:t>
            </a:r>
            <a:endParaRPr lang="es-ES" sz="8000" dirty="0" smtClean="0"/>
          </a:p>
          <a:p>
            <a:pPr lvl="0">
              <a:buNone/>
            </a:pPr>
            <a:r>
              <a:rPr lang="es-ES_tradnl" sz="8000" dirty="0" smtClean="0"/>
              <a:t> </a:t>
            </a:r>
            <a:endParaRPr lang="es-ES" sz="8000" dirty="0" smtClean="0"/>
          </a:p>
          <a:p>
            <a:pPr>
              <a:buNone/>
            </a:pPr>
            <a:r>
              <a:rPr lang="es-ES_tradnl" sz="8000" dirty="0" smtClean="0"/>
              <a:t> </a:t>
            </a:r>
          </a:p>
          <a:p>
            <a:pPr>
              <a:buNone/>
            </a:pPr>
            <a:endParaRPr lang="es-ES" sz="8000" dirty="0" smtClean="0"/>
          </a:p>
          <a:p>
            <a:pPr>
              <a:buNone/>
            </a:pPr>
            <a:endParaRPr lang="es-ES" sz="80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6</a:t>
            </a:fld>
            <a:r>
              <a:rPr lang="es-ES" smtClean="0"/>
              <a:t>/30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Dayslin Carmona - Gledys Sulbarán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928794" y="214290"/>
            <a:ext cx="6929486" cy="597220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s-ES_tradnl" sz="8000" u="sng" dirty="0" smtClean="0"/>
              <a:t>Ejemplos </a:t>
            </a:r>
            <a:r>
              <a:rPr lang="es-ES_tradnl" sz="8000" u="sng" dirty="0" smtClean="0"/>
              <a:t>de variables podrían ser:</a:t>
            </a:r>
            <a:endParaRPr lang="es-ES" sz="8000" dirty="0" smtClean="0"/>
          </a:p>
          <a:p>
            <a:r>
              <a:rPr lang="es-ES_tradnl" sz="8000" b="1" dirty="0" smtClean="0"/>
              <a:t>Beneficios</a:t>
            </a:r>
            <a:endParaRPr lang="es-ES" sz="8000" dirty="0" smtClean="0"/>
          </a:p>
          <a:p>
            <a:r>
              <a:rPr lang="es-ES_tradnl" sz="8000" b="1" dirty="0" smtClean="0"/>
              <a:t>Gastos</a:t>
            </a:r>
            <a:endParaRPr lang="es-ES" sz="8000" dirty="0" smtClean="0"/>
          </a:p>
          <a:p>
            <a:r>
              <a:rPr lang="es-ES_tradnl" sz="8000" b="1" dirty="0" smtClean="0"/>
              <a:t>Ventas</a:t>
            </a:r>
            <a:endParaRPr lang="es-ES" sz="8000" dirty="0" smtClean="0"/>
          </a:p>
          <a:p>
            <a:pPr>
              <a:buNone/>
            </a:pPr>
            <a:endParaRPr lang="es-ES_tradnl" sz="8000" u="sng" dirty="0" smtClean="0"/>
          </a:p>
          <a:p>
            <a:pPr>
              <a:buNone/>
            </a:pPr>
            <a:r>
              <a:rPr lang="es-ES_tradnl" sz="8000" u="sng" dirty="0" smtClean="0"/>
              <a:t>Ejemplos </a:t>
            </a:r>
            <a:r>
              <a:rPr lang="es-ES_tradnl" sz="8000" u="sng" dirty="0" smtClean="0"/>
              <a:t>de dimensiones podrían ser:</a:t>
            </a:r>
            <a:endParaRPr lang="es-ES" sz="8000" u="sng" dirty="0" smtClean="0"/>
          </a:p>
          <a:p>
            <a:r>
              <a:rPr lang="es-ES_tradnl" sz="8000" b="1" dirty="0" smtClean="0"/>
              <a:t>producto</a:t>
            </a:r>
            <a:r>
              <a:rPr lang="es-ES_tradnl" sz="8000" dirty="0" smtClean="0"/>
              <a:t> (diferentes tipos o denominaciones de productos)</a:t>
            </a:r>
            <a:endParaRPr lang="es-ES" sz="8000" dirty="0" smtClean="0"/>
          </a:p>
          <a:p>
            <a:r>
              <a:rPr lang="es-ES_tradnl" sz="8000" b="1" dirty="0" smtClean="0"/>
              <a:t>localidades</a:t>
            </a:r>
            <a:r>
              <a:rPr lang="es-ES_tradnl" sz="8000" dirty="0" smtClean="0"/>
              <a:t> (o provincia, o regiones, o zonas geográficas)</a:t>
            </a:r>
            <a:endParaRPr lang="es-ES" sz="8000" dirty="0" smtClean="0"/>
          </a:p>
          <a:p>
            <a:r>
              <a:rPr lang="es-ES_tradnl" sz="8000" b="1" dirty="0" smtClean="0"/>
              <a:t>tiempo</a:t>
            </a:r>
            <a:r>
              <a:rPr lang="es-ES_tradnl" sz="8000" dirty="0" smtClean="0"/>
              <a:t> (medido de diferentes maneras, por horas, por días, por meses, por años, ...)</a:t>
            </a:r>
            <a:endParaRPr lang="es-ES" sz="8000" dirty="0" smtClean="0"/>
          </a:p>
          <a:p>
            <a:r>
              <a:rPr lang="es-ES_tradnl" sz="8000" b="1" dirty="0" smtClean="0"/>
              <a:t>tipo de cliente</a:t>
            </a:r>
            <a:r>
              <a:rPr lang="es-ES_tradnl" sz="8000" dirty="0" smtClean="0"/>
              <a:t> (casado/soltero, </a:t>
            </a:r>
            <a:r>
              <a:rPr lang="es-ES_tradnl" sz="8000" dirty="0" smtClean="0"/>
              <a:t>joven/adulto/anciano)</a:t>
            </a:r>
          </a:p>
          <a:p>
            <a:endParaRPr lang="es-ES_tradnl" sz="8000" dirty="0" smtClean="0"/>
          </a:p>
          <a:p>
            <a:pPr>
              <a:buNone/>
            </a:pPr>
            <a:r>
              <a:rPr lang="es-ES" sz="8000" dirty="0" smtClean="0"/>
              <a:t> </a:t>
            </a:r>
            <a:r>
              <a:rPr lang="es-ES_tradnl" sz="8000" dirty="0" smtClean="0"/>
              <a:t> 	Según </a:t>
            </a:r>
            <a:r>
              <a:rPr lang="es-ES_tradnl" sz="8000" dirty="0" smtClean="0"/>
              <a:t>lo anterior, podríamos construir un cubo de información sobre el </a:t>
            </a:r>
            <a:r>
              <a:rPr lang="es-ES_tradnl" sz="8000" b="1" dirty="0" err="1" smtClean="0"/>
              <a:t>indice</a:t>
            </a:r>
            <a:r>
              <a:rPr lang="es-ES_tradnl" sz="8000" b="1" dirty="0" smtClean="0"/>
              <a:t> de ventas</a:t>
            </a:r>
            <a:r>
              <a:rPr lang="es-ES_tradnl" sz="8000" dirty="0" smtClean="0"/>
              <a:t> (variable a estudiar) en función del </a:t>
            </a:r>
            <a:r>
              <a:rPr lang="es-ES_tradnl" sz="8000" b="1" dirty="0" smtClean="0"/>
              <a:t>producto</a:t>
            </a:r>
            <a:r>
              <a:rPr lang="es-ES_tradnl" sz="8000" dirty="0" smtClean="0"/>
              <a:t> vendido, la </a:t>
            </a:r>
            <a:r>
              <a:rPr lang="es-ES_tradnl" sz="8000" b="1" dirty="0" smtClean="0"/>
              <a:t>provincia</a:t>
            </a:r>
            <a:r>
              <a:rPr lang="es-ES_tradnl" sz="8000" dirty="0" smtClean="0"/>
              <a:t>, el </a:t>
            </a:r>
            <a:r>
              <a:rPr lang="es-ES_tradnl" sz="8000" b="1" dirty="0" smtClean="0"/>
              <a:t>mes del año</a:t>
            </a:r>
            <a:r>
              <a:rPr lang="es-ES_tradnl" sz="8000" dirty="0" smtClean="0"/>
              <a:t> y si el cliente está </a:t>
            </a:r>
            <a:r>
              <a:rPr lang="es-ES_tradnl" sz="8000" b="1" dirty="0" smtClean="0"/>
              <a:t>casado o soltero</a:t>
            </a:r>
            <a:r>
              <a:rPr lang="es-ES_tradnl" sz="8000" dirty="0" smtClean="0"/>
              <a:t> (dimensiones). Tendríamos un cubo de 4 dimensiones.</a:t>
            </a:r>
            <a:endParaRPr lang="es-ES" sz="8000" dirty="0" smtClean="0"/>
          </a:p>
          <a:p>
            <a:pPr>
              <a:buNone/>
            </a:pPr>
            <a:endParaRPr lang="es-ES" sz="8000" dirty="0" smtClean="0"/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7</a:t>
            </a:fld>
            <a:r>
              <a:rPr lang="es-ES" smtClean="0"/>
              <a:t>/30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28794" y="7141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Características de un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8</a:t>
            </a:fld>
            <a:r>
              <a:rPr lang="es-ES" dirty="0" smtClean="0"/>
              <a:t>/30</a:t>
            </a:r>
            <a:endParaRPr lang="es-ES" dirty="0"/>
          </a:p>
        </p:txBody>
      </p:sp>
      <p:grpSp>
        <p:nvGrpSpPr>
          <p:cNvPr id="15" name="Group 1053"/>
          <p:cNvGrpSpPr>
            <a:grpSpLocks noGrp="1"/>
          </p:cNvGrpSpPr>
          <p:nvPr>
            <p:ph sz="quarter" idx="1"/>
          </p:nvPr>
        </p:nvGrpSpPr>
        <p:grpSpPr bwMode="auto">
          <a:xfrm>
            <a:off x="1928813" y="857250"/>
            <a:ext cx="6929437" cy="4444892"/>
            <a:chOff x="1387" y="689"/>
            <a:chExt cx="4085" cy="2025"/>
          </a:xfrm>
          <a:noFill/>
        </p:grpSpPr>
        <p:sp>
          <p:nvSpPr>
            <p:cNvPr id="18" name="Text Box 1026"/>
            <p:cNvSpPr txBox="1">
              <a:spLocks noChangeArrowheads="1"/>
            </p:cNvSpPr>
            <p:nvPr/>
          </p:nvSpPr>
          <p:spPr bwMode="auto">
            <a:xfrm>
              <a:off x="2496" y="689"/>
              <a:ext cx="1758" cy="18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sz="2000" b="1" dirty="0"/>
                <a:t>Almacenes de Datos</a:t>
              </a:r>
            </a:p>
          </p:txBody>
        </p:sp>
        <p:sp>
          <p:nvSpPr>
            <p:cNvPr id="21" name="Text Box 1027"/>
            <p:cNvSpPr txBox="1">
              <a:spLocks noChangeArrowheads="1"/>
            </p:cNvSpPr>
            <p:nvPr/>
          </p:nvSpPr>
          <p:spPr bwMode="auto">
            <a:xfrm>
              <a:off x="2236" y="1112"/>
              <a:ext cx="2352" cy="63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dirty="0" smtClean="0"/>
                <a:t>Colección </a:t>
              </a:r>
              <a:r>
                <a:rPr lang="es-ES_tradnl" sz="2000" dirty="0"/>
                <a:t>de datos diseñada para dar apoyo a los procesos de toma de </a:t>
              </a:r>
              <a:r>
                <a:rPr lang="es-ES_tradnl" sz="2000" dirty="0" smtClean="0"/>
                <a:t>decisiones</a:t>
              </a:r>
              <a:endParaRPr lang="es-VE" sz="20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spcBef>
                  <a:spcPct val="50000"/>
                </a:spcBef>
              </a:pPr>
              <a:endParaRPr lang="es-ES_tradnl" sz="1600" dirty="0"/>
            </a:p>
          </p:txBody>
        </p:sp>
        <p:sp>
          <p:nvSpPr>
            <p:cNvPr id="22" name="AutoShape 1028"/>
            <p:cNvSpPr>
              <a:spLocks noChangeArrowheads="1"/>
            </p:cNvSpPr>
            <p:nvPr/>
          </p:nvSpPr>
          <p:spPr bwMode="auto">
            <a:xfrm>
              <a:off x="3216" y="852"/>
              <a:ext cx="83" cy="276"/>
            </a:xfrm>
            <a:prstGeom prst="downArrow">
              <a:avLst>
                <a:gd name="adj1" fmla="val 50000"/>
                <a:gd name="adj2" fmla="val 83133"/>
              </a:avLst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Text Box 1029"/>
            <p:cNvSpPr txBox="1">
              <a:spLocks noChangeArrowheads="1"/>
            </p:cNvSpPr>
            <p:nvPr/>
          </p:nvSpPr>
          <p:spPr bwMode="auto">
            <a:xfrm>
              <a:off x="1387" y="2161"/>
              <a:ext cx="1061" cy="491"/>
            </a:xfrm>
            <a:prstGeom prst="rect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600" dirty="0"/>
                <a:t>orientada hacia la </a:t>
              </a:r>
              <a:r>
                <a:rPr lang="es-ES_tradnl" sz="1600" dirty="0" smtClean="0"/>
                <a:t>información </a:t>
              </a:r>
              <a:r>
                <a:rPr lang="es-ES_tradnl" sz="1600" dirty="0"/>
                <a:t>relevante de la organización</a:t>
              </a:r>
            </a:p>
          </p:txBody>
        </p:sp>
        <p:sp>
          <p:nvSpPr>
            <p:cNvPr id="24" name="Line 1030"/>
            <p:cNvSpPr>
              <a:spLocks noChangeShapeType="1"/>
            </p:cNvSpPr>
            <p:nvPr/>
          </p:nvSpPr>
          <p:spPr bwMode="auto">
            <a:xfrm flipH="1">
              <a:off x="1834" y="1568"/>
              <a:ext cx="929" cy="550"/>
            </a:xfrm>
            <a:prstGeom prst="line">
              <a:avLst/>
            </a:prstGeom>
            <a:grpFill/>
            <a:ln w="38100">
              <a:solidFill>
                <a:schemeClr val="accent1">
                  <a:lumMod val="50000"/>
                </a:schemeClr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" name="Text Box 1031"/>
            <p:cNvSpPr txBox="1">
              <a:spLocks noChangeArrowheads="1"/>
            </p:cNvSpPr>
            <p:nvPr/>
          </p:nvSpPr>
          <p:spPr bwMode="auto">
            <a:xfrm>
              <a:off x="2736" y="2180"/>
              <a:ext cx="665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600"/>
                <a:t>integrada</a:t>
              </a:r>
            </a:p>
          </p:txBody>
        </p:sp>
        <p:sp>
          <p:nvSpPr>
            <p:cNvPr id="26" name="Line 1032"/>
            <p:cNvSpPr>
              <a:spLocks noChangeShapeType="1"/>
            </p:cNvSpPr>
            <p:nvPr/>
          </p:nvSpPr>
          <p:spPr bwMode="auto">
            <a:xfrm flipH="1">
              <a:off x="3072" y="1568"/>
              <a:ext cx="84" cy="586"/>
            </a:xfrm>
            <a:prstGeom prst="line">
              <a:avLst/>
            </a:prstGeom>
            <a:grpFill/>
            <a:ln w="38100">
              <a:solidFill>
                <a:schemeClr val="accent1">
                  <a:lumMod val="50000"/>
                </a:schemeClr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Text Box 1033"/>
            <p:cNvSpPr txBox="1">
              <a:spLocks noChangeArrowheads="1"/>
            </p:cNvSpPr>
            <p:nvPr/>
          </p:nvSpPr>
          <p:spPr bwMode="auto">
            <a:xfrm>
              <a:off x="3552" y="2185"/>
              <a:ext cx="657" cy="529"/>
            </a:xfrm>
            <a:prstGeom prst="rect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600" dirty="0"/>
                <a:t>variable en el tiempo</a:t>
              </a:r>
            </a:p>
          </p:txBody>
        </p:sp>
        <p:sp>
          <p:nvSpPr>
            <p:cNvPr id="28" name="Line 1034"/>
            <p:cNvSpPr>
              <a:spLocks noChangeShapeType="1"/>
            </p:cNvSpPr>
            <p:nvPr/>
          </p:nvSpPr>
          <p:spPr bwMode="auto">
            <a:xfrm>
              <a:off x="3488" y="1577"/>
              <a:ext cx="342" cy="577"/>
            </a:xfrm>
            <a:prstGeom prst="line">
              <a:avLst/>
            </a:prstGeom>
            <a:grpFill/>
            <a:ln w="38100">
              <a:solidFill>
                <a:schemeClr val="accent1">
                  <a:lumMod val="50000"/>
                </a:schemeClr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Text Box 1035"/>
            <p:cNvSpPr txBox="1">
              <a:spLocks noChangeArrowheads="1"/>
            </p:cNvSpPr>
            <p:nvPr/>
          </p:nvSpPr>
          <p:spPr bwMode="auto">
            <a:xfrm>
              <a:off x="4677" y="2227"/>
              <a:ext cx="555" cy="374"/>
            </a:xfrm>
            <a:prstGeom prst="rect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600"/>
                <a:t>no volátil</a:t>
              </a:r>
            </a:p>
          </p:txBody>
        </p:sp>
        <p:sp>
          <p:nvSpPr>
            <p:cNvPr id="30" name="Line 1036"/>
            <p:cNvSpPr>
              <a:spLocks noChangeShapeType="1"/>
            </p:cNvSpPr>
            <p:nvPr/>
          </p:nvSpPr>
          <p:spPr bwMode="auto">
            <a:xfrm>
              <a:off x="3488" y="1577"/>
              <a:ext cx="1435" cy="623"/>
            </a:xfrm>
            <a:prstGeom prst="line">
              <a:avLst/>
            </a:prstGeom>
            <a:grpFill/>
            <a:ln w="38100">
              <a:solidFill>
                <a:schemeClr val="accent1">
                  <a:lumMod val="50000"/>
                </a:schemeClr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Text Box 1037"/>
            <p:cNvSpPr txBox="1">
              <a:spLocks noChangeArrowheads="1"/>
            </p:cNvSpPr>
            <p:nvPr/>
          </p:nvSpPr>
          <p:spPr bwMode="auto">
            <a:xfrm>
              <a:off x="4250" y="1664"/>
              <a:ext cx="122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sz="1600" b="1"/>
                <a:t>características</a:t>
              </a:r>
            </a:p>
          </p:txBody>
        </p:sp>
        <p:sp>
          <p:nvSpPr>
            <p:cNvPr id="32" name="Text Box 1039"/>
            <p:cNvSpPr txBox="1">
              <a:spLocks noChangeArrowheads="1"/>
            </p:cNvSpPr>
            <p:nvPr/>
          </p:nvSpPr>
          <p:spPr bwMode="auto">
            <a:xfrm>
              <a:off x="3324" y="884"/>
              <a:ext cx="866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s-ES" sz="1600" b="1" dirty="0">
                  <a:solidFill>
                    <a:srgbClr val="800000"/>
                  </a:solidFill>
                </a:rPr>
                <a:t>definición</a:t>
              </a:r>
            </a:p>
          </p:txBody>
        </p:sp>
      </p:grpSp>
      <p:sp>
        <p:nvSpPr>
          <p:cNvPr id="33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5918" y="-24"/>
            <a:ext cx="6929486" cy="571504"/>
          </a:xfrm>
        </p:spPr>
        <p:txBody>
          <a:bodyPr/>
          <a:lstStyle/>
          <a:p>
            <a:pPr algn="ctr"/>
            <a:r>
              <a:rPr lang="es-ES" dirty="0" smtClean="0"/>
              <a:t>Características de un DW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7204D4-7607-4C48-8A92-D189EC3E4D1C}" type="slidenum">
              <a:rPr lang="es-ES" smtClean="0"/>
              <a:pPr/>
              <a:t>9</a:t>
            </a:fld>
            <a:r>
              <a:rPr lang="es-ES" dirty="0" smtClean="0"/>
              <a:t>/30</a:t>
            </a:r>
            <a:endParaRPr lang="es-ES" dirty="0"/>
          </a:p>
        </p:txBody>
      </p:sp>
      <p:sp>
        <p:nvSpPr>
          <p:cNvPr id="19" name="3 Marcador de contenido"/>
          <p:cNvSpPr>
            <a:spLocks noGrp="1"/>
          </p:cNvSpPr>
          <p:nvPr>
            <p:ph sz="quarter" idx="1"/>
          </p:nvPr>
        </p:nvSpPr>
        <p:spPr>
          <a:xfrm>
            <a:off x="1714512" y="571480"/>
            <a:ext cx="7358082" cy="5500726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Orientado a temas: </a:t>
            </a:r>
            <a:r>
              <a:rPr lang="es-ES_tradnl" sz="2000" dirty="0" smtClean="0"/>
              <a:t>La información se clasifica en base a los aspectos que son de interés para la empresa. </a:t>
            </a:r>
            <a:endParaRPr lang="es-ES_tradnl" b="1" dirty="0" smtClean="0"/>
          </a:p>
          <a:p>
            <a:pPr lvl="1"/>
            <a:endParaRPr lang="es-ES" dirty="0" smtClean="0"/>
          </a:p>
          <a:p>
            <a:endParaRPr lang="es-VE" dirty="0" smtClean="0"/>
          </a:p>
        </p:txBody>
      </p:sp>
      <p:grpSp>
        <p:nvGrpSpPr>
          <p:cNvPr id="7" name="Group 1071"/>
          <p:cNvGrpSpPr>
            <a:grpSpLocks/>
          </p:cNvGrpSpPr>
          <p:nvPr/>
        </p:nvGrpSpPr>
        <p:grpSpPr bwMode="auto">
          <a:xfrm>
            <a:off x="2009804" y="3143248"/>
            <a:ext cx="6919914" cy="2643206"/>
            <a:chOff x="1584" y="1920"/>
            <a:chExt cx="4224" cy="1456"/>
          </a:xfrm>
        </p:grpSpPr>
        <p:grpSp>
          <p:nvGrpSpPr>
            <p:cNvPr id="8" name="Group 1029"/>
            <p:cNvGrpSpPr>
              <a:grpSpLocks/>
            </p:cNvGrpSpPr>
            <p:nvPr/>
          </p:nvGrpSpPr>
          <p:grpSpPr bwMode="auto">
            <a:xfrm>
              <a:off x="4006" y="2352"/>
              <a:ext cx="1802" cy="936"/>
              <a:chOff x="9893" y="14183"/>
              <a:chExt cx="2756" cy="1382"/>
            </a:xfrm>
          </p:grpSpPr>
          <p:sp>
            <p:nvSpPr>
              <p:cNvPr id="35" name="AutoShape 1030"/>
              <p:cNvSpPr>
                <a:spLocks noChangeArrowheads="1"/>
              </p:cNvSpPr>
              <p:nvPr/>
            </p:nvSpPr>
            <p:spPr bwMode="auto">
              <a:xfrm rot="676495">
                <a:off x="9893" y="14183"/>
                <a:ext cx="2756" cy="1382"/>
              </a:xfrm>
              <a:prstGeom prst="irregularSeal2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Text Box 1031"/>
              <p:cNvSpPr txBox="1">
                <a:spLocks noChangeArrowheads="1"/>
              </p:cNvSpPr>
              <p:nvPr/>
            </p:nvSpPr>
            <p:spPr bwMode="auto">
              <a:xfrm>
                <a:off x="10376" y="14616"/>
                <a:ext cx="1488" cy="6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ko-KR" b="1">
                    <a:latin typeface="Arial Narrow" pitchFamily="34" charset="0"/>
                    <a:ea typeface="Batang" pitchFamily="18" charset="-127"/>
                  </a:rPr>
                  <a:t>Información Necesaria</a:t>
                </a:r>
                <a:endParaRPr lang="es-ES" b="1">
                  <a:latin typeface="Times New Roman" charset="0"/>
                </a:endParaRPr>
              </a:p>
            </p:txBody>
          </p:sp>
        </p:grpSp>
        <p:sp>
          <p:nvSpPr>
            <p:cNvPr id="9" name="AutoShape 1032"/>
            <p:cNvSpPr>
              <a:spLocks noChangeArrowheads="1"/>
            </p:cNvSpPr>
            <p:nvPr/>
          </p:nvSpPr>
          <p:spPr bwMode="auto">
            <a:xfrm>
              <a:off x="1584" y="1920"/>
              <a:ext cx="1704" cy="1456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 flipV="1">
              <a:off x="3231" y="2792"/>
              <a:ext cx="735" cy="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1" name="Group 1034"/>
            <p:cNvGrpSpPr>
              <a:grpSpLocks/>
            </p:cNvGrpSpPr>
            <p:nvPr/>
          </p:nvGrpSpPr>
          <p:grpSpPr bwMode="auto">
            <a:xfrm>
              <a:off x="2804" y="2980"/>
              <a:ext cx="387" cy="249"/>
              <a:chOff x="8541" y="14224"/>
              <a:chExt cx="801" cy="522"/>
            </a:xfrm>
          </p:grpSpPr>
          <p:sp>
            <p:nvSpPr>
              <p:cNvPr id="33" name="Text Box 1035"/>
              <p:cNvSpPr txBox="1">
                <a:spLocks noChangeArrowheads="1"/>
              </p:cNvSpPr>
              <p:nvPr/>
            </p:nvSpPr>
            <p:spPr bwMode="auto">
              <a:xfrm>
                <a:off x="8541" y="14224"/>
                <a:ext cx="801" cy="2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PRODUCTO</a:t>
                </a:r>
                <a:endParaRPr lang="es-ES" sz="900">
                  <a:latin typeface="Times New Roman" charset="0"/>
                </a:endParaRPr>
              </a:p>
            </p:txBody>
          </p:sp>
          <p:sp>
            <p:nvSpPr>
              <p:cNvPr id="34" name="Text Box 1036"/>
              <p:cNvSpPr txBox="1">
                <a:spLocks noChangeArrowheads="1"/>
              </p:cNvSpPr>
              <p:nvPr/>
            </p:nvSpPr>
            <p:spPr bwMode="auto">
              <a:xfrm>
                <a:off x="8541" y="14438"/>
                <a:ext cx="801" cy="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...</a:t>
                </a:r>
                <a:endParaRPr lang="es-ES" sz="900">
                  <a:latin typeface="Times New Roman" charset="0"/>
                </a:endParaRPr>
              </a:p>
            </p:txBody>
          </p:sp>
        </p:grpSp>
        <p:grpSp>
          <p:nvGrpSpPr>
            <p:cNvPr id="12" name="Group 1037"/>
            <p:cNvGrpSpPr>
              <a:grpSpLocks/>
            </p:cNvGrpSpPr>
            <p:nvPr/>
          </p:nvGrpSpPr>
          <p:grpSpPr bwMode="auto">
            <a:xfrm>
              <a:off x="2767" y="2407"/>
              <a:ext cx="387" cy="246"/>
              <a:chOff x="8541" y="14224"/>
              <a:chExt cx="801" cy="522"/>
            </a:xfrm>
          </p:grpSpPr>
          <p:sp>
            <p:nvSpPr>
              <p:cNvPr id="31" name="Text Box 1038"/>
              <p:cNvSpPr txBox="1">
                <a:spLocks noChangeArrowheads="1"/>
              </p:cNvSpPr>
              <p:nvPr/>
            </p:nvSpPr>
            <p:spPr bwMode="auto">
              <a:xfrm>
                <a:off x="8541" y="14224"/>
                <a:ext cx="801" cy="2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GAMA</a:t>
                </a:r>
                <a:endParaRPr lang="es-ES" sz="900">
                  <a:latin typeface="Times New Roman" charset="0"/>
                </a:endParaRPr>
              </a:p>
            </p:txBody>
          </p:sp>
          <p:sp>
            <p:nvSpPr>
              <p:cNvPr id="32" name="Text Box 1039"/>
              <p:cNvSpPr txBox="1">
                <a:spLocks noChangeArrowheads="1"/>
              </p:cNvSpPr>
              <p:nvPr/>
            </p:nvSpPr>
            <p:spPr bwMode="auto">
              <a:xfrm>
                <a:off x="8541" y="14438"/>
                <a:ext cx="801" cy="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...</a:t>
                </a:r>
                <a:endParaRPr lang="es-ES" sz="900">
                  <a:latin typeface="Times New Roman" charset="0"/>
                </a:endParaRPr>
              </a:p>
            </p:txBody>
          </p:sp>
        </p:grpSp>
        <p:grpSp>
          <p:nvGrpSpPr>
            <p:cNvPr id="13" name="Group 1040"/>
            <p:cNvGrpSpPr>
              <a:grpSpLocks/>
            </p:cNvGrpSpPr>
            <p:nvPr/>
          </p:nvGrpSpPr>
          <p:grpSpPr bwMode="auto">
            <a:xfrm>
              <a:off x="2333" y="2724"/>
              <a:ext cx="388" cy="249"/>
              <a:chOff x="8541" y="14224"/>
              <a:chExt cx="801" cy="522"/>
            </a:xfrm>
          </p:grpSpPr>
          <p:sp>
            <p:nvSpPr>
              <p:cNvPr id="29" name="Text Box 1041"/>
              <p:cNvSpPr txBox="1">
                <a:spLocks noChangeArrowheads="1"/>
              </p:cNvSpPr>
              <p:nvPr/>
            </p:nvSpPr>
            <p:spPr bwMode="auto">
              <a:xfrm>
                <a:off x="8541" y="14224"/>
                <a:ext cx="801" cy="2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VENTA</a:t>
                </a:r>
                <a:endParaRPr lang="es-ES" sz="900">
                  <a:latin typeface="Times New Roman" charset="0"/>
                </a:endParaRPr>
              </a:p>
            </p:txBody>
          </p:sp>
          <p:sp>
            <p:nvSpPr>
              <p:cNvPr id="30" name="Text Box 1042"/>
              <p:cNvSpPr txBox="1">
                <a:spLocks noChangeArrowheads="1"/>
              </p:cNvSpPr>
              <p:nvPr/>
            </p:nvSpPr>
            <p:spPr bwMode="auto">
              <a:xfrm>
                <a:off x="8541" y="14438"/>
                <a:ext cx="801" cy="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...</a:t>
                </a:r>
                <a:endParaRPr lang="es-ES" sz="900">
                  <a:latin typeface="Times New Roman" charset="0"/>
                </a:endParaRPr>
              </a:p>
            </p:txBody>
          </p:sp>
        </p:grpSp>
        <p:grpSp>
          <p:nvGrpSpPr>
            <p:cNvPr id="14" name="Group 1043"/>
            <p:cNvGrpSpPr>
              <a:grpSpLocks/>
            </p:cNvGrpSpPr>
            <p:nvPr/>
          </p:nvGrpSpPr>
          <p:grpSpPr bwMode="auto">
            <a:xfrm>
              <a:off x="2245" y="2407"/>
              <a:ext cx="388" cy="246"/>
              <a:chOff x="8541" y="14224"/>
              <a:chExt cx="801" cy="522"/>
            </a:xfrm>
          </p:grpSpPr>
          <p:sp>
            <p:nvSpPr>
              <p:cNvPr id="27" name="Text Box 1044"/>
              <p:cNvSpPr txBox="1">
                <a:spLocks noChangeArrowheads="1"/>
              </p:cNvSpPr>
              <p:nvPr/>
            </p:nvSpPr>
            <p:spPr bwMode="auto">
              <a:xfrm>
                <a:off x="8541" y="14224"/>
                <a:ext cx="801" cy="2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PAÍS</a:t>
                </a:r>
                <a:endParaRPr lang="es-ES" sz="900">
                  <a:latin typeface="Times New Roman" charset="0"/>
                </a:endParaRPr>
              </a:p>
            </p:txBody>
          </p:sp>
          <p:sp>
            <p:nvSpPr>
              <p:cNvPr id="28" name="Text Box 1045"/>
              <p:cNvSpPr txBox="1">
                <a:spLocks noChangeArrowheads="1"/>
              </p:cNvSpPr>
              <p:nvPr/>
            </p:nvSpPr>
            <p:spPr bwMode="auto">
              <a:xfrm>
                <a:off x="8541" y="14438"/>
                <a:ext cx="801" cy="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...</a:t>
                </a:r>
                <a:endParaRPr lang="es-ES" sz="900">
                  <a:latin typeface="Times New Roman" charset="0"/>
                </a:endParaRPr>
              </a:p>
            </p:txBody>
          </p:sp>
        </p:grpSp>
        <p:sp>
          <p:nvSpPr>
            <p:cNvPr id="15" name="Text Box 1046"/>
            <p:cNvSpPr txBox="1">
              <a:spLocks noChangeArrowheads="1"/>
            </p:cNvSpPr>
            <p:nvPr/>
          </p:nvSpPr>
          <p:spPr bwMode="auto">
            <a:xfrm>
              <a:off x="1983" y="1993"/>
              <a:ext cx="956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altLang="ko-KR" sz="1400" b="1">
                  <a:ea typeface="Batang" pitchFamily="18" charset="-127"/>
                </a:rPr>
                <a:t>Base de Datos Transaccional</a:t>
              </a:r>
              <a:endParaRPr lang="es-ES" sz="1400" b="1">
                <a:latin typeface="Times New Roman" charset="0"/>
              </a:endParaRPr>
            </a:p>
          </p:txBody>
        </p:sp>
        <p:sp>
          <p:nvSpPr>
            <p:cNvPr id="16" name="Freeform 1047"/>
            <p:cNvSpPr>
              <a:spLocks/>
            </p:cNvSpPr>
            <p:nvPr/>
          </p:nvSpPr>
          <p:spPr bwMode="auto">
            <a:xfrm>
              <a:off x="2138" y="2363"/>
              <a:ext cx="1162" cy="902"/>
            </a:xfrm>
            <a:custGeom>
              <a:avLst/>
              <a:gdLst/>
              <a:ahLst/>
              <a:cxnLst>
                <a:cxn ang="0">
                  <a:pos x="1335" y="1810"/>
                </a:cxn>
                <a:cxn ang="0">
                  <a:pos x="1755" y="1840"/>
                </a:cxn>
                <a:cxn ang="0">
                  <a:pos x="2265" y="1750"/>
                </a:cxn>
                <a:cxn ang="0">
                  <a:pos x="2280" y="955"/>
                </a:cxn>
                <a:cxn ang="0">
                  <a:pos x="2220" y="190"/>
                </a:cxn>
                <a:cxn ang="0">
                  <a:pos x="1155" y="70"/>
                </a:cxn>
                <a:cxn ang="0">
                  <a:pos x="150" y="145"/>
                </a:cxn>
                <a:cxn ang="0">
                  <a:pos x="255" y="940"/>
                </a:cxn>
                <a:cxn ang="0">
                  <a:pos x="330" y="1330"/>
                </a:cxn>
                <a:cxn ang="0">
                  <a:pos x="1215" y="1360"/>
                </a:cxn>
                <a:cxn ang="0">
                  <a:pos x="1335" y="1810"/>
                </a:cxn>
              </a:cxnLst>
              <a:rect l="0" t="0" r="r" b="b"/>
              <a:pathLst>
                <a:path w="2408" h="1897">
                  <a:moveTo>
                    <a:pt x="1335" y="1810"/>
                  </a:moveTo>
                  <a:cubicBezTo>
                    <a:pt x="1425" y="1890"/>
                    <a:pt x="1600" y="1850"/>
                    <a:pt x="1755" y="1840"/>
                  </a:cubicBezTo>
                  <a:cubicBezTo>
                    <a:pt x="1910" y="1830"/>
                    <a:pt x="2178" y="1897"/>
                    <a:pt x="2265" y="1750"/>
                  </a:cubicBezTo>
                  <a:cubicBezTo>
                    <a:pt x="2352" y="1603"/>
                    <a:pt x="2288" y="1215"/>
                    <a:pt x="2280" y="955"/>
                  </a:cubicBezTo>
                  <a:cubicBezTo>
                    <a:pt x="2272" y="695"/>
                    <a:pt x="2408" y="338"/>
                    <a:pt x="2220" y="190"/>
                  </a:cubicBezTo>
                  <a:cubicBezTo>
                    <a:pt x="2032" y="42"/>
                    <a:pt x="1500" y="77"/>
                    <a:pt x="1155" y="70"/>
                  </a:cubicBezTo>
                  <a:cubicBezTo>
                    <a:pt x="810" y="63"/>
                    <a:pt x="300" y="0"/>
                    <a:pt x="150" y="145"/>
                  </a:cubicBezTo>
                  <a:cubicBezTo>
                    <a:pt x="0" y="290"/>
                    <a:pt x="225" y="743"/>
                    <a:pt x="255" y="940"/>
                  </a:cubicBezTo>
                  <a:cubicBezTo>
                    <a:pt x="285" y="1137"/>
                    <a:pt x="170" y="1260"/>
                    <a:pt x="330" y="1330"/>
                  </a:cubicBezTo>
                  <a:cubicBezTo>
                    <a:pt x="490" y="1400"/>
                    <a:pt x="1048" y="1280"/>
                    <a:pt x="1215" y="1360"/>
                  </a:cubicBezTo>
                  <a:cubicBezTo>
                    <a:pt x="1382" y="1440"/>
                    <a:pt x="1245" y="1730"/>
                    <a:pt x="1335" y="1810"/>
                  </a:cubicBezTo>
                  <a:close/>
                </a:path>
              </a:pathLst>
            </a:custGeom>
            <a:noFill/>
            <a:ln w="38100" cap="flat">
              <a:solidFill>
                <a:srgbClr val="FF99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7" name="Group 1048"/>
            <p:cNvGrpSpPr>
              <a:grpSpLocks/>
            </p:cNvGrpSpPr>
            <p:nvPr/>
          </p:nvGrpSpPr>
          <p:grpSpPr bwMode="auto">
            <a:xfrm>
              <a:off x="1724" y="2493"/>
              <a:ext cx="387" cy="246"/>
              <a:chOff x="8541" y="14224"/>
              <a:chExt cx="801" cy="522"/>
            </a:xfrm>
          </p:grpSpPr>
          <p:sp>
            <p:nvSpPr>
              <p:cNvPr id="25" name="Text Box 1049"/>
              <p:cNvSpPr txBox="1">
                <a:spLocks noChangeArrowheads="1"/>
              </p:cNvSpPr>
              <p:nvPr/>
            </p:nvSpPr>
            <p:spPr bwMode="auto">
              <a:xfrm>
                <a:off x="8541" y="14224"/>
                <a:ext cx="801" cy="2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CURSO</a:t>
                </a:r>
                <a:endParaRPr lang="es-ES" sz="900">
                  <a:latin typeface="Times New Roman" charset="0"/>
                </a:endParaRPr>
              </a:p>
            </p:txBody>
          </p:sp>
          <p:sp>
            <p:nvSpPr>
              <p:cNvPr id="26" name="Text Box 1050"/>
              <p:cNvSpPr txBox="1">
                <a:spLocks noChangeArrowheads="1"/>
              </p:cNvSpPr>
              <p:nvPr/>
            </p:nvSpPr>
            <p:spPr bwMode="auto">
              <a:xfrm>
                <a:off x="8541" y="14438"/>
                <a:ext cx="801" cy="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...</a:t>
                </a:r>
                <a:endParaRPr lang="es-ES" sz="900">
                  <a:latin typeface="Times New Roman" charset="0"/>
                </a:endParaRPr>
              </a:p>
            </p:txBody>
          </p:sp>
        </p:grpSp>
        <p:grpSp>
          <p:nvGrpSpPr>
            <p:cNvPr id="18" name="Group 1051"/>
            <p:cNvGrpSpPr>
              <a:grpSpLocks/>
            </p:cNvGrpSpPr>
            <p:nvPr/>
          </p:nvGrpSpPr>
          <p:grpSpPr bwMode="auto">
            <a:xfrm>
              <a:off x="1637" y="2889"/>
              <a:ext cx="387" cy="249"/>
              <a:chOff x="8541" y="14224"/>
              <a:chExt cx="801" cy="522"/>
            </a:xfrm>
          </p:grpSpPr>
          <p:sp>
            <p:nvSpPr>
              <p:cNvPr id="23" name="Text Box 1052"/>
              <p:cNvSpPr txBox="1">
                <a:spLocks noChangeArrowheads="1"/>
              </p:cNvSpPr>
              <p:nvPr/>
            </p:nvSpPr>
            <p:spPr bwMode="auto">
              <a:xfrm>
                <a:off x="8541" y="14224"/>
                <a:ext cx="801" cy="2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REUNION</a:t>
                </a:r>
                <a:endParaRPr lang="es-ES" sz="900">
                  <a:latin typeface="Times New Roman" charset="0"/>
                </a:endParaRPr>
              </a:p>
            </p:txBody>
          </p:sp>
          <p:sp>
            <p:nvSpPr>
              <p:cNvPr id="24" name="Text Box 1053"/>
              <p:cNvSpPr txBox="1">
                <a:spLocks noChangeArrowheads="1"/>
              </p:cNvSpPr>
              <p:nvPr/>
            </p:nvSpPr>
            <p:spPr bwMode="auto">
              <a:xfrm>
                <a:off x="8541" y="14438"/>
                <a:ext cx="801" cy="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...</a:t>
                </a:r>
                <a:endParaRPr lang="es-ES" sz="900">
                  <a:latin typeface="Times New Roman" charset="0"/>
                </a:endParaRPr>
              </a:p>
            </p:txBody>
          </p:sp>
        </p:grpSp>
        <p:grpSp>
          <p:nvGrpSpPr>
            <p:cNvPr id="20" name="Group 1054"/>
            <p:cNvGrpSpPr>
              <a:grpSpLocks/>
            </p:cNvGrpSpPr>
            <p:nvPr/>
          </p:nvGrpSpPr>
          <p:grpSpPr bwMode="auto">
            <a:xfrm>
              <a:off x="2105" y="3087"/>
              <a:ext cx="386" cy="249"/>
              <a:chOff x="8541" y="14224"/>
              <a:chExt cx="801" cy="522"/>
            </a:xfrm>
          </p:grpSpPr>
          <p:sp>
            <p:nvSpPr>
              <p:cNvPr id="21" name="Text Box 1055"/>
              <p:cNvSpPr txBox="1">
                <a:spLocks noChangeArrowheads="1"/>
              </p:cNvSpPr>
              <p:nvPr/>
            </p:nvSpPr>
            <p:spPr bwMode="auto">
              <a:xfrm>
                <a:off x="8541" y="14224"/>
                <a:ext cx="801" cy="2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PROTOTIPO</a:t>
                </a:r>
                <a:endParaRPr lang="es-ES" sz="900">
                  <a:latin typeface="Times New Roman" charset="0"/>
                </a:endParaRPr>
              </a:p>
            </p:txBody>
          </p:sp>
          <p:sp>
            <p:nvSpPr>
              <p:cNvPr id="22" name="Text Box 1056"/>
              <p:cNvSpPr txBox="1">
                <a:spLocks noChangeArrowheads="1"/>
              </p:cNvSpPr>
              <p:nvPr/>
            </p:nvSpPr>
            <p:spPr bwMode="auto">
              <a:xfrm>
                <a:off x="8541" y="14438"/>
                <a:ext cx="801" cy="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0" hangingPunct="0"/>
                <a:r>
                  <a:rPr lang="es-ES" altLang="ko-KR" sz="900">
                    <a:latin typeface="Arial Narrow" pitchFamily="34" charset="0"/>
                    <a:ea typeface="Batang" pitchFamily="18" charset="-127"/>
                  </a:rPr>
                  <a:t>...</a:t>
                </a:r>
                <a:endParaRPr lang="es-ES" sz="900">
                  <a:latin typeface="Times New Roman" charset="0"/>
                </a:endParaRPr>
              </a:p>
            </p:txBody>
          </p:sp>
        </p:grpSp>
      </p:grpSp>
      <p:sp>
        <p:nvSpPr>
          <p:cNvPr id="37" name="Text Box 1026"/>
          <p:cNvSpPr txBox="1">
            <a:spLocks noChangeArrowheads="1"/>
          </p:cNvSpPr>
          <p:nvPr/>
        </p:nvSpPr>
        <p:spPr bwMode="auto">
          <a:xfrm>
            <a:off x="1981200" y="1600200"/>
            <a:ext cx="285908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 dirty="0"/>
              <a:t>AD: Orientado hacia la información relevante de la organización</a:t>
            </a:r>
          </a:p>
        </p:txBody>
      </p:sp>
      <p:sp>
        <p:nvSpPr>
          <p:cNvPr id="38" name="Text Box 1027"/>
          <p:cNvSpPr txBox="1">
            <a:spLocks noChangeArrowheads="1"/>
          </p:cNvSpPr>
          <p:nvPr/>
        </p:nvSpPr>
        <p:spPr bwMode="auto">
          <a:xfrm>
            <a:off x="5543584" y="1625600"/>
            <a:ext cx="3457572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dirty="0"/>
              <a:t>se diseña para consultar eficientemente información relativa a las  actividades (ventas, compras, producción, ...) básicas de la organización, no para soportar los procesos que se realizan en ella (gestión de pedidos, facturación, </a:t>
            </a:r>
            <a:r>
              <a:rPr lang="es-ES_tradnl" sz="1600" dirty="0" err="1"/>
              <a:t>etc</a:t>
            </a:r>
            <a:r>
              <a:rPr lang="es-ES_tradnl" sz="1600" dirty="0"/>
              <a:t>).</a:t>
            </a:r>
          </a:p>
        </p:txBody>
      </p:sp>
      <p:sp>
        <p:nvSpPr>
          <p:cNvPr id="39" name="38 Flecha derecha"/>
          <p:cNvSpPr/>
          <p:nvPr/>
        </p:nvSpPr>
        <p:spPr>
          <a:xfrm>
            <a:off x="4786314" y="1857364"/>
            <a:ext cx="71438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29110" y="6473952"/>
            <a:ext cx="2800344" cy="384048"/>
          </a:xfrm>
        </p:spPr>
        <p:txBody>
          <a:bodyPr/>
          <a:lstStyle/>
          <a:p>
            <a:r>
              <a:rPr lang="es-ES" dirty="0" smtClean="0"/>
              <a:t>Vanessa Cobis - Gledys Sulbarán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ersonalizado 9">
      <a:dk1>
        <a:srgbClr val="611617"/>
      </a:dk1>
      <a:lt1>
        <a:srgbClr val="FFFFFF"/>
      </a:lt1>
      <a:dk2>
        <a:srgbClr val="481011"/>
      </a:dk2>
      <a:lt2>
        <a:srgbClr val="FFFFFF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FFFFF"/>
      </a:accent5>
      <a:accent6>
        <a:srgbClr val="475A8D"/>
      </a:accent6>
      <a:hlink>
        <a:srgbClr val="8DC765"/>
      </a:hlink>
      <a:folHlink>
        <a:srgbClr val="AA8A1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1234</TotalTime>
  <Words>1614</Words>
  <Application>Microsoft Office PowerPoint</Application>
  <PresentationFormat>Presentación en pantalla (4:3)</PresentationFormat>
  <Paragraphs>384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Datawarehouse</vt:lpstr>
      <vt:lpstr>Agenda</vt:lpstr>
      <vt:lpstr>Introducción</vt:lpstr>
      <vt:lpstr>Conceptos Básicos</vt:lpstr>
      <vt:lpstr>Conceptos relacionados  a data warehouse</vt:lpstr>
      <vt:lpstr>Diapositiva 6</vt:lpstr>
      <vt:lpstr>Diapositiva 7</vt:lpstr>
      <vt:lpstr>Características de un DW</vt:lpstr>
      <vt:lpstr>Características de un DW</vt:lpstr>
      <vt:lpstr>Características de un DW</vt:lpstr>
      <vt:lpstr>Características de un DW</vt:lpstr>
      <vt:lpstr>Características de un DW</vt:lpstr>
      <vt:lpstr>Arquitectura de un DW</vt:lpstr>
      <vt:lpstr>Arquitectura de un DW</vt:lpstr>
      <vt:lpstr>Los objetivos de un Datawarehouse</vt:lpstr>
      <vt:lpstr>Beneficios e Inconvenientes del DW</vt:lpstr>
      <vt:lpstr>Beneficios e Inconvenientes del DW</vt:lpstr>
      <vt:lpstr>¿Por qué usar un Datawarehouse ?</vt:lpstr>
      <vt:lpstr>Formas de Modelar Data Warehouse</vt:lpstr>
      <vt:lpstr>Diapositiva 20</vt:lpstr>
      <vt:lpstr>Diapositiva 21</vt:lpstr>
      <vt:lpstr>Esquema en copo de nieve (Snow Flake Schema) </vt:lpstr>
      <vt:lpstr>Caso de Estudio : PENTAHO</vt:lpstr>
      <vt:lpstr>Diapositiva 24</vt:lpstr>
      <vt:lpstr>Diapositiva 25</vt:lpstr>
      <vt:lpstr>Diapositiva 26</vt:lpstr>
      <vt:lpstr>Base de Datos Vs Datawarehouse</vt:lpstr>
      <vt:lpstr>Conclusión</vt:lpstr>
      <vt:lpstr>Bibliografía</vt:lpstr>
      <vt:lpstr>Gracias por su atención</vt:lpstr>
    </vt:vector>
  </TitlesOfParts>
  <Company>Flia. Sulbarán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Glendy Sulbarán</dc:creator>
  <cp:lastModifiedBy>Glendy Sulbarán</cp:lastModifiedBy>
  <cp:revision>71</cp:revision>
  <dcterms:created xsi:type="dcterms:W3CDTF">2009-03-17T02:01:46Z</dcterms:created>
  <dcterms:modified xsi:type="dcterms:W3CDTF">2009-04-15T22:09:30Z</dcterms:modified>
</cp:coreProperties>
</file>